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60" r:id="rId4"/>
    <p:sldId id="291"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92" r:id="rId27"/>
    <p:sldId id="282" r:id="rId28"/>
    <p:sldId id="283" r:id="rId29"/>
    <p:sldId id="294" r:id="rId30"/>
    <p:sldId id="284" r:id="rId31"/>
    <p:sldId id="285" r:id="rId32"/>
    <p:sldId id="295" r:id="rId33"/>
    <p:sldId id="297" r:id="rId34"/>
    <p:sldId id="298" r:id="rId35"/>
    <p:sldId id="299"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4" r:id="rId81"/>
    <p:sldId id="365" r:id="rId82"/>
    <p:sldId id="366" r:id="rId83"/>
    <p:sldId id="367" r:id="rId84"/>
    <p:sldId id="368" r:id="rId85"/>
    <p:sldId id="369" r:id="rId86"/>
    <p:sldId id="370" r:id="rId87"/>
    <p:sldId id="371" r:id="rId88"/>
    <p:sldId id="372" r:id="rId89"/>
    <p:sldId id="373" r:id="rId90"/>
    <p:sldId id="374" r:id="rId91"/>
    <p:sldId id="375" r:id="rId92"/>
    <p:sldId id="376" r:id="rId93"/>
    <p:sldId id="377" r:id="rId94"/>
    <p:sldId id="378" r:id="rId95"/>
    <p:sldId id="379" r:id="rId96"/>
    <p:sldId id="380" r:id="rId97"/>
    <p:sldId id="381" r:id="rId98"/>
    <p:sldId id="382" r:id="rId99"/>
    <p:sldId id="383" r:id="rId100"/>
    <p:sldId id="384" r:id="rId101"/>
    <p:sldId id="385" r:id="rId102"/>
    <p:sldId id="386" r:id="rId103"/>
    <p:sldId id="387" r:id="rId104"/>
    <p:sldId id="388" r:id="rId105"/>
    <p:sldId id="389" r:id="rId106"/>
    <p:sldId id="390" r:id="rId107"/>
    <p:sldId id="391" r:id="rId108"/>
    <p:sldId id="392" r:id="rId109"/>
    <p:sldId id="393" r:id="rId110"/>
    <p:sldId id="394" r:id="rId111"/>
    <p:sldId id="395" r:id="rId112"/>
    <p:sldId id="396" r:id="rId113"/>
    <p:sldId id="397" r:id="rId114"/>
    <p:sldId id="398" r:id="rId11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636"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viewProps" Target="viewProps.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102" Type="http://schemas.openxmlformats.org/officeDocument/2006/relationships/slide" Target="slides/slide101.xml" /><Relationship Id="rId110" Type="http://schemas.openxmlformats.org/officeDocument/2006/relationships/slide" Target="slides/slide109.xml" /><Relationship Id="rId115" Type="http://schemas.openxmlformats.org/officeDocument/2006/relationships/slide" Target="slides/slide114.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13" Type="http://schemas.openxmlformats.org/officeDocument/2006/relationships/slide" Target="slides/slide112.xml" /><Relationship Id="rId118" Type="http://schemas.openxmlformats.org/officeDocument/2006/relationships/theme" Target="theme/theme1.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presProps" Target="pres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tableStyles" Target="tableStyles.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23925" y="639172"/>
            <a:ext cx="10344150" cy="6959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0070C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0070C0"/>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0070C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8337-BC5A-D7CB-088E-D846DCFFC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9EDD7F-47EE-D8B6-8ABD-87171447A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8DFFA9-F170-6FE5-5334-5D9D6532E270}"/>
              </a:ext>
            </a:extLst>
          </p:cNvPr>
          <p:cNvSpPr>
            <a:spLocks noGrp="1"/>
          </p:cNvSpPr>
          <p:nvPr>
            <p:ph type="dt" sz="half" idx="10"/>
          </p:nvPr>
        </p:nvSpPr>
        <p:spPr/>
        <p:txBody>
          <a:bodyPr/>
          <a:lstStyle/>
          <a:p>
            <a:fld id="{66564CFA-7931-4E6E-9668-539EF7D24561}" type="datetimeFigureOut">
              <a:rPr lang="en-IN" smtClean="0"/>
              <a:t>20-10-2023</a:t>
            </a:fld>
            <a:endParaRPr lang="en-IN"/>
          </a:p>
        </p:txBody>
      </p:sp>
      <p:sp>
        <p:nvSpPr>
          <p:cNvPr id="5" name="Footer Placeholder 4">
            <a:extLst>
              <a:ext uri="{FF2B5EF4-FFF2-40B4-BE49-F238E27FC236}">
                <a16:creationId xmlns:a16="http://schemas.microsoft.com/office/drawing/2014/main" id="{3F52FA61-3B74-951D-E479-0B0A3610D8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13CCC6-D519-1804-8864-6BFE717EEAC2}"/>
              </a:ext>
            </a:extLst>
          </p:cNvPr>
          <p:cNvSpPr>
            <a:spLocks noGrp="1"/>
          </p:cNvSpPr>
          <p:nvPr>
            <p:ph type="sldNum" sz="quarter" idx="12"/>
          </p:nvPr>
        </p:nvSpPr>
        <p:spPr/>
        <p:txBody>
          <a:bodyPr/>
          <a:lstStyle/>
          <a:p>
            <a:fld id="{D3E2EBA3-7F06-4FF2-9782-AF35BA3F402B}" type="slidenum">
              <a:rPr lang="en-IN" smtClean="0"/>
              <a:t>‹#›</a:t>
            </a:fld>
            <a:endParaRPr lang="en-IN"/>
          </a:p>
        </p:txBody>
      </p:sp>
    </p:spTree>
    <p:extLst>
      <p:ext uri="{BB962C8B-B14F-4D97-AF65-F5344CB8AC3E}">
        <p14:creationId xmlns:p14="http://schemas.microsoft.com/office/powerpoint/2010/main" val="2743244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7"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1225" y="639172"/>
            <a:ext cx="2167255" cy="695960"/>
          </a:xfrm>
          <a:prstGeom prst="rect">
            <a:avLst/>
          </a:prstGeom>
        </p:spPr>
        <p:txBody>
          <a:bodyPr wrap="square" lIns="0" tIns="0" rIns="0" bIns="0">
            <a:spAutoFit/>
          </a:bodyPr>
          <a:lstStyle>
            <a:lvl1pPr>
              <a:defRPr sz="4400" b="1" i="0">
                <a:solidFill>
                  <a:srgbClr val="0070C0"/>
                </a:solidFill>
                <a:latin typeface="Times New Roman"/>
                <a:cs typeface="Times New Roman"/>
              </a:defRPr>
            </a:lvl1pPr>
          </a:lstStyle>
          <a:p>
            <a:endParaRPr/>
          </a:p>
        </p:txBody>
      </p:sp>
      <p:sp>
        <p:nvSpPr>
          <p:cNvPr id="3" name="Holder 3"/>
          <p:cNvSpPr>
            <a:spLocks noGrp="1"/>
          </p:cNvSpPr>
          <p:nvPr>
            <p:ph type="body" idx="1"/>
          </p:nvPr>
        </p:nvSpPr>
        <p:spPr>
          <a:xfrm>
            <a:off x="944215" y="1723796"/>
            <a:ext cx="10303569" cy="17081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10/20/2023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xml" /></Relationships>
</file>

<file path=ppt/slides/_rels/slide100.xml.rels><?xml version="1.0" encoding="UTF-8" standalone="yes"?>
<Relationships xmlns="http://schemas.openxmlformats.org/package/2006/relationships"><Relationship Id="rId2" Type="http://schemas.openxmlformats.org/officeDocument/2006/relationships/image" Target="../media/image97.emf"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2" Type="http://schemas.openxmlformats.org/officeDocument/2006/relationships/image" Target="../media/image98.emf"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3" Type="http://schemas.openxmlformats.org/officeDocument/2006/relationships/image" Target="../media/image100.emf" /><Relationship Id="rId2" Type="http://schemas.openxmlformats.org/officeDocument/2006/relationships/image" Target="../media/image99.emf" /><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3" Type="http://schemas.openxmlformats.org/officeDocument/2006/relationships/image" Target="../media/image102.emf" /><Relationship Id="rId2" Type="http://schemas.openxmlformats.org/officeDocument/2006/relationships/image" Target="../media/image101.emf" /><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3" Type="http://schemas.openxmlformats.org/officeDocument/2006/relationships/image" Target="../media/image104.emf" /><Relationship Id="rId2" Type="http://schemas.openxmlformats.org/officeDocument/2006/relationships/image" Target="../media/image103.emf"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3" Type="http://schemas.openxmlformats.org/officeDocument/2006/relationships/image" Target="../media/image106.emf" /><Relationship Id="rId2" Type="http://schemas.openxmlformats.org/officeDocument/2006/relationships/image" Target="../media/image105.emf"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2" Type="http://schemas.openxmlformats.org/officeDocument/2006/relationships/image" Target="../media/image107.emf" /><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1.jpg" /><Relationship Id="rId1" Type="http://schemas.openxmlformats.org/officeDocument/2006/relationships/slideLayout" Target="../slideLayouts/slideLayout4.xml"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4.bin" /><Relationship Id="rId3" Type="http://schemas.openxmlformats.org/officeDocument/2006/relationships/image" Target="../media/image109.wmf" /><Relationship Id="rId7" Type="http://schemas.openxmlformats.org/officeDocument/2006/relationships/image" Target="../media/image111.wmf" /><Relationship Id="rId2" Type="http://schemas.openxmlformats.org/officeDocument/2006/relationships/oleObject" Target="../embeddings/oleObject1.bin" /><Relationship Id="rId1" Type="http://schemas.openxmlformats.org/officeDocument/2006/relationships/slideLayout" Target="../slideLayouts/slideLayout2.xml" /><Relationship Id="rId6" Type="http://schemas.openxmlformats.org/officeDocument/2006/relationships/oleObject" Target="../embeddings/oleObject3.bin" /><Relationship Id="rId5" Type="http://schemas.openxmlformats.org/officeDocument/2006/relationships/image" Target="../media/image110.wmf" /><Relationship Id="rId4" Type="http://schemas.openxmlformats.org/officeDocument/2006/relationships/oleObject" Target="../embeddings/oleObject2.bin" /><Relationship Id="rId9" Type="http://schemas.openxmlformats.org/officeDocument/2006/relationships/image" Target="../media/image112.wmf" /></Relationships>
</file>

<file path=ppt/slides/_rels/slide112.xml.rels><?xml version="1.0" encoding="UTF-8" standalone="yes"?>
<Relationships xmlns="http://schemas.openxmlformats.org/package/2006/relationships"><Relationship Id="rId3" Type="http://schemas.openxmlformats.org/officeDocument/2006/relationships/image" Target="../media/image113.wmf" /><Relationship Id="rId7" Type="http://schemas.openxmlformats.org/officeDocument/2006/relationships/image" Target="../media/image115.wmf" /><Relationship Id="rId2" Type="http://schemas.openxmlformats.org/officeDocument/2006/relationships/oleObject" Target="../embeddings/oleObject5.bin" /><Relationship Id="rId1" Type="http://schemas.openxmlformats.org/officeDocument/2006/relationships/slideLayout" Target="../slideLayouts/slideLayout2.xml" /><Relationship Id="rId6" Type="http://schemas.openxmlformats.org/officeDocument/2006/relationships/oleObject" Target="../embeddings/oleObject7.bin" /><Relationship Id="rId5" Type="http://schemas.openxmlformats.org/officeDocument/2006/relationships/image" Target="../media/image114.wmf" /><Relationship Id="rId4" Type="http://schemas.openxmlformats.org/officeDocument/2006/relationships/oleObject" Target="../embeddings/oleObject6.bin" /></Relationships>
</file>

<file path=ppt/slides/_rels/slide113.xml.rels><?xml version="1.0" encoding="UTF-8" standalone="yes"?>
<Relationships xmlns="http://schemas.openxmlformats.org/package/2006/relationships"><Relationship Id="rId3" Type="http://schemas.openxmlformats.org/officeDocument/2006/relationships/image" Target="../media/image116.wmf" /><Relationship Id="rId2" Type="http://schemas.openxmlformats.org/officeDocument/2006/relationships/oleObject" Target="../embeddings/oleObject8.bin" /><Relationship Id="rId1" Type="http://schemas.openxmlformats.org/officeDocument/2006/relationships/slideLayout" Target="../slideLayouts/slideLayout2.xml" /><Relationship Id="rId5" Type="http://schemas.openxmlformats.org/officeDocument/2006/relationships/image" Target="../media/image117.wmf" /><Relationship Id="rId4" Type="http://schemas.openxmlformats.org/officeDocument/2006/relationships/oleObject" Target="../embeddings/oleObject9.bin" /></Relationships>
</file>

<file path=ppt/slides/_rels/slide114.xml.rels><?xml version="1.0" encoding="UTF-8" standalone="yes"?>
<Relationships xmlns="http://schemas.openxmlformats.org/package/2006/relationships"><Relationship Id="rId3" Type="http://schemas.openxmlformats.org/officeDocument/2006/relationships/image" Target="../media/image118.wmf" /><Relationship Id="rId2" Type="http://schemas.openxmlformats.org/officeDocument/2006/relationships/oleObject" Target="../embeddings/oleObject10.bin"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2.jp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image" Target="../media/image13.jpg" /><Relationship Id="rId1" Type="http://schemas.openxmlformats.org/officeDocument/2006/relationships/slideLayout" Target="../slideLayouts/slideLayout4.xml" /></Relationships>
</file>

<file path=ppt/slides/_rels/slide14.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2" Type="http://schemas.openxmlformats.org/officeDocument/2006/relationships/image" Target="../media/image17.jp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8.jp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image" Target="../media/image20.jp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3" Type="http://schemas.openxmlformats.org/officeDocument/2006/relationships/image" Target="../media/image23.jpg" /><Relationship Id="rId2" Type="http://schemas.openxmlformats.org/officeDocument/2006/relationships/image" Target="../media/image22.png"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3" Type="http://schemas.openxmlformats.org/officeDocument/2006/relationships/image" Target="../media/image26.jpg" /><Relationship Id="rId2" Type="http://schemas.openxmlformats.org/officeDocument/2006/relationships/image" Target="../media/image25.png"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28.jpg" /><Relationship Id="rId2" Type="http://schemas.openxmlformats.org/officeDocument/2006/relationships/image" Target="../media/image27.png"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2" Type="http://schemas.openxmlformats.org/officeDocument/2006/relationships/image" Target="../media/image29.jpg" /><Relationship Id="rId1" Type="http://schemas.openxmlformats.org/officeDocument/2006/relationships/slideLayout" Target="../slideLayouts/slideLayout5.xml" /></Relationships>
</file>

<file path=ppt/slides/_rels/slide29.xml.rels><?xml version="1.0" encoding="UTF-8" standalone="yes"?>
<Relationships xmlns="http://schemas.openxmlformats.org/package/2006/relationships"><Relationship Id="rId2" Type="http://schemas.openxmlformats.org/officeDocument/2006/relationships/image" Target="../media/image30.jpg" /><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2" Type="http://schemas.openxmlformats.org/officeDocument/2006/relationships/image" Target="../media/image33.jpg" /><Relationship Id="rId1" Type="http://schemas.openxmlformats.org/officeDocument/2006/relationships/slideLayout" Target="../slideLayouts/slideLayout4.xml" /></Relationships>
</file>

<file path=ppt/slides/_rels/slide33.xml.rels><?xml version="1.0" encoding="UTF-8" standalone="yes"?>
<Relationships xmlns="http://schemas.openxmlformats.org/package/2006/relationships"><Relationship Id="rId3" Type="http://schemas.openxmlformats.org/officeDocument/2006/relationships/image" Target="../media/image35.jpg" /><Relationship Id="rId2" Type="http://schemas.openxmlformats.org/officeDocument/2006/relationships/image" Target="../media/image34.jpg" /><Relationship Id="rId1" Type="http://schemas.openxmlformats.org/officeDocument/2006/relationships/slideLayout" Target="../slideLayouts/slideLayout5.xml" /><Relationship Id="rId5" Type="http://schemas.openxmlformats.org/officeDocument/2006/relationships/image" Target="../media/image37.jpg" /><Relationship Id="rId4" Type="http://schemas.openxmlformats.org/officeDocument/2006/relationships/image" Target="../media/image36.jpg" /></Relationships>
</file>

<file path=ppt/slides/_rels/slide34.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4.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8" Type="http://schemas.openxmlformats.org/officeDocument/2006/relationships/image" Target="../media/image49.png" /><Relationship Id="rId3" Type="http://schemas.openxmlformats.org/officeDocument/2006/relationships/image" Target="../media/image44.png" /><Relationship Id="rId7" Type="http://schemas.openxmlformats.org/officeDocument/2006/relationships/image" Target="../media/image48.png" /><Relationship Id="rId2" Type="http://schemas.openxmlformats.org/officeDocument/2006/relationships/image" Target="../media/image43.png" /><Relationship Id="rId1" Type="http://schemas.openxmlformats.org/officeDocument/2006/relationships/slideLayout" Target="../slideLayouts/slideLayout5.xml" /><Relationship Id="rId6" Type="http://schemas.openxmlformats.org/officeDocument/2006/relationships/image" Target="../media/image47.png" /><Relationship Id="rId5" Type="http://schemas.openxmlformats.org/officeDocument/2006/relationships/image" Target="../media/image46.png" /><Relationship Id="rId4" Type="http://schemas.openxmlformats.org/officeDocument/2006/relationships/image" Target="../media/image45.png" /><Relationship Id="rId9" Type="http://schemas.openxmlformats.org/officeDocument/2006/relationships/image" Target="../media/image50.jpg" /></Relationships>
</file>

<file path=ppt/slides/_rels/slide51.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5.xml" /></Relationships>
</file>

<file path=ppt/slides/_rels/slide52.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5.xml" /></Relationships>
</file>

<file path=ppt/slides/_rels/slide53.xml.rels><?xml version="1.0" encoding="UTF-8" standalone="yes"?>
<Relationships xmlns="http://schemas.openxmlformats.org/package/2006/relationships"><Relationship Id="rId2" Type="http://schemas.openxmlformats.org/officeDocument/2006/relationships/image" Target="../media/image53.jpg" /><Relationship Id="rId1" Type="http://schemas.openxmlformats.org/officeDocument/2006/relationships/slideLayout" Target="../slideLayouts/slideLayout5.xml" /></Relationships>
</file>

<file path=ppt/slides/_rels/slide54.xml.rels><?xml version="1.0" encoding="UTF-8" standalone="yes"?>
<Relationships xmlns="http://schemas.openxmlformats.org/package/2006/relationships"><Relationship Id="rId2" Type="http://schemas.openxmlformats.org/officeDocument/2006/relationships/image" Target="../media/image53.jpg" /><Relationship Id="rId1" Type="http://schemas.openxmlformats.org/officeDocument/2006/relationships/slideLayout" Target="../slideLayouts/slideLayout5.xml" /></Relationships>
</file>

<file path=ppt/slides/_rels/slide55.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image" Target="../media/image54.jpg" /><Relationship Id="rId1" Type="http://schemas.openxmlformats.org/officeDocument/2006/relationships/slideLayout" Target="../slideLayouts/slideLayout5.xml" /></Relationships>
</file>

<file path=ppt/slides/_rels/slide56.xml.rels><?xml version="1.0" encoding="UTF-8" standalone="yes"?>
<Relationships xmlns="http://schemas.openxmlformats.org/package/2006/relationships"><Relationship Id="rId2" Type="http://schemas.openxmlformats.org/officeDocument/2006/relationships/image" Target="../media/image56.jpg" /><Relationship Id="rId1" Type="http://schemas.openxmlformats.org/officeDocument/2006/relationships/slideLayout" Target="../slideLayouts/slideLayout5.xml" /></Relationships>
</file>

<file path=ppt/slides/_rels/slide57.xml.rels><?xml version="1.0" encoding="UTF-8" standalone="yes"?>
<Relationships xmlns="http://schemas.openxmlformats.org/package/2006/relationships"><Relationship Id="rId2" Type="http://schemas.openxmlformats.org/officeDocument/2006/relationships/image" Target="../media/image57.jpg" /><Relationship Id="rId1" Type="http://schemas.openxmlformats.org/officeDocument/2006/relationships/slideLayout" Target="../slideLayouts/slideLayout5.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5.jpg" /><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58.jpe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59.jpe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image" Target="../media/image60.emf"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1.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61.emf"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62.emf"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3" Type="http://schemas.openxmlformats.org/officeDocument/2006/relationships/image" Target="../media/image64.emf" /><Relationship Id="rId2" Type="http://schemas.openxmlformats.org/officeDocument/2006/relationships/image" Target="../media/image63.png" /><Relationship Id="rId1" Type="http://schemas.openxmlformats.org/officeDocument/2006/relationships/slideLayout" Target="../slideLayouts/slideLayout1.xml" /></Relationships>
</file>

<file path=ppt/slides/_rels/slide76.xml.rels><?xml version="1.0" encoding="UTF-8" standalone="yes"?>
<Relationships xmlns="http://schemas.openxmlformats.org/package/2006/relationships"><Relationship Id="rId3" Type="http://schemas.openxmlformats.org/officeDocument/2006/relationships/image" Target="../media/image66.emf" /><Relationship Id="rId2" Type="http://schemas.openxmlformats.org/officeDocument/2006/relationships/image" Target="../media/image65.emf" /><Relationship Id="rId1" Type="http://schemas.openxmlformats.org/officeDocument/2006/relationships/slideLayout" Target="../slideLayouts/slideLayout4.xml" /><Relationship Id="rId4" Type="http://schemas.openxmlformats.org/officeDocument/2006/relationships/image" Target="../media/image67.emf" /></Relationships>
</file>

<file path=ppt/slides/_rels/slide77.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3" Type="http://schemas.openxmlformats.org/officeDocument/2006/relationships/image" Target="../media/image70.emf" /><Relationship Id="rId2" Type="http://schemas.openxmlformats.org/officeDocument/2006/relationships/image" Target="../media/image69.png" /><Relationship Id="rId1" Type="http://schemas.openxmlformats.org/officeDocument/2006/relationships/slideLayout" Target="../slideLayouts/slideLayout1.xml" /><Relationship Id="rId4" Type="http://schemas.openxmlformats.org/officeDocument/2006/relationships/image" Target="../media/image71.pn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1.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81.xml.rels><?xml version="1.0" encoding="UTF-8" standalone="yes"?>
<Relationships xmlns="http://schemas.openxmlformats.org/package/2006/relationships"><Relationship Id="rId2" Type="http://schemas.openxmlformats.org/officeDocument/2006/relationships/image" Target="../media/image72.emf"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2" Type="http://schemas.openxmlformats.org/officeDocument/2006/relationships/image" Target="../media/image73.emf"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2" Type="http://schemas.openxmlformats.org/officeDocument/2006/relationships/image" Target="../media/image74.emf"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75.png" /><Relationship Id="rId1" Type="http://schemas.openxmlformats.org/officeDocument/2006/relationships/slideLayout" Target="../slideLayouts/slideLayout1.xml" /></Relationships>
</file>

<file path=ppt/slides/_rels/slide86.xml.rels><?xml version="1.0" encoding="UTF-8" standalone="yes"?>
<Relationships xmlns="http://schemas.openxmlformats.org/package/2006/relationships"><Relationship Id="rId2" Type="http://schemas.openxmlformats.org/officeDocument/2006/relationships/image" Target="../media/image76.png" /><Relationship Id="rId1" Type="http://schemas.openxmlformats.org/officeDocument/2006/relationships/slideLayout" Target="../slideLayouts/slideLayout1.xml" /></Relationships>
</file>

<file path=ppt/slides/_rels/slide87.xml.rels><?xml version="1.0" encoding="UTF-8" standalone="yes"?>
<Relationships xmlns="http://schemas.openxmlformats.org/package/2006/relationships"><Relationship Id="rId3" Type="http://schemas.openxmlformats.org/officeDocument/2006/relationships/image" Target="../media/image78.emf" /><Relationship Id="rId2" Type="http://schemas.openxmlformats.org/officeDocument/2006/relationships/image" Target="../media/image77.emf" /><Relationship Id="rId1" Type="http://schemas.openxmlformats.org/officeDocument/2006/relationships/slideLayout" Target="../slideLayouts/slideLayout2.xml" /><Relationship Id="rId5" Type="http://schemas.openxmlformats.org/officeDocument/2006/relationships/image" Target="../media/image80.emf" /><Relationship Id="rId4" Type="http://schemas.openxmlformats.org/officeDocument/2006/relationships/image" Target="../media/image79.emf"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image" Target="../media/image8.png" /><Relationship Id="rId1" Type="http://schemas.openxmlformats.org/officeDocument/2006/relationships/slideLayout" Target="../slideLayouts/slideLayout1.xml" /></Relationships>
</file>

<file path=ppt/slides/_rels/slide90.xml.rels><?xml version="1.0" encoding="UTF-8" standalone="yes"?>
<Relationships xmlns="http://schemas.openxmlformats.org/package/2006/relationships"><Relationship Id="rId2" Type="http://schemas.openxmlformats.org/officeDocument/2006/relationships/image" Target="../media/image81.emf" /><Relationship Id="rId1" Type="http://schemas.openxmlformats.org/officeDocument/2006/relationships/slideLayout" Target="../slideLayouts/slideLayout6.xml" /></Relationships>
</file>

<file path=ppt/slides/_rels/slide91.xml.rels><?xml version="1.0" encoding="UTF-8" standalone="yes"?>
<Relationships xmlns="http://schemas.openxmlformats.org/package/2006/relationships"><Relationship Id="rId2" Type="http://schemas.openxmlformats.org/officeDocument/2006/relationships/image" Target="../media/image82.emf"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3" Type="http://schemas.openxmlformats.org/officeDocument/2006/relationships/image" Target="../media/image84.emf" /><Relationship Id="rId7" Type="http://schemas.openxmlformats.org/officeDocument/2006/relationships/image" Target="../media/image88.emf" /><Relationship Id="rId2" Type="http://schemas.openxmlformats.org/officeDocument/2006/relationships/image" Target="../media/image83.emf" /><Relationship Id="rId1" Type="http://schemas.openxmlformats.org/officeDocument/2006/relationships/slideLayout" Target="../slideLayouts/slideLayout2.xml" /><Relationship Id="rId6" Type="http://schemas.openxmlformats.org/officeDocument/2006/relationships/image" Target="../media/image87.emf" /><Relationship Id="rId5" Type="http://schemas.openxmlformats.org/officeDocument/2006/relationships/image" Target="../media/image86.emf" /><Relationship Id="rId4" Type="http://schemas.openxmlformats.org/officeDocument/2006/relationships/image" Target="../media/image85.emf" /></Relationships>
</file>

<file path=ppt/slides/_rels/slide93.xml.rels><?xml version="1.0" encoding="UTF-8" standalone="yes"?>
<Relationships xmlns="http://schemas.openxmlformats.org/package/2006/relationships"><Relationship Id="rId3" Type="http://schemas.openxmlformats.org/officeDocument/2006/relationships/image" Target="../media/image90.emf" /><Relationship Id="rId2" Type="http://schemas.openxmlformats.org/officeDocument/2006/relationships/image" Target="../media/image89.emf"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3" Type="http://schemas.openxmlformats.org/officeDocument/2006/relationships/image" Target="../media/image92.jpg" /><Relationship Id="rId2" Type="http://schemas.openxmlformats.org/officeDocument/2006/relationships/image" Target="../media/image91.png"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3" Type="http://schemas.openxmlformats.org/officeDocument/2006/relationships/image" Target="../media/image94.png" /><Relationship Id="rId2" Type="http://schemas.openxmlformats.org/officeDocument/2006/relationships/image" Target="../media/image93.png" /><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image" Target="../media/image95.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2" Type="http://schemas.openxmlformats.org/officeDocument/2006/relationships/image" Target="../media/image96.emf"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1999" y="2895600"/>
            <a:ext cx="10896599" cy="1859483"/>
          </a:xfrm>
          <a:prstGeom prst="rect">
            <a:avLst/>
          </a:prstGeom>
        </p:spPr>
        <p:txBody>
          <a:bodyPr vert="horz" wrap="square" lIns="0" tIns="12700" rIns="0" bIns="0" rtlCol="0">
            <a:spAutoFit/>
          </a:bodyPr>
          <a:lstStyle/>
          <a:p>
            <a:pPr marL="12700" algn="ctr">
              <a:lnSpc>
                <a:spcPct val="100000"/>
              </a:lnSpc>
              <a:spcBef>
                <a:spcPts val="100"/>
              </a:spcBef>
              <a:tabLst>
                <a:tab pos="4826000" algn="l"/>
              </a:tabLst>
            </a:pPr>
            <a:r>
              <a:rPr lang="en-US" sz="6000" b="1" spc="-15" dirty="0">
                <a:latin typeface="Arial" panose="020B0604020202020204" pitchFamily="34" charset="0"/>
                <a:cs typeface="Arial" panose="020B0604020202020204" pitchFamily="34" charset="0"/>
              </a:rPr>
              <a:t>Optical M</a:t>
            </a:r>
            <a:r>
              <a:rPr sz="6000" b="1" spc="-15" dirty="0">
                <a:latin typeface="Arial" panose="020B0604020202020204" pitchFamily="34" charset="0"/>
                <a:cs typeface="Arial" panose="020B0604020202020204" pitchFamily="34" charset="0"/>
              </a:rPr>
              <a:t>odulat</a:t>
            </a:r>
            <a:r>
              <a:rPr lang="en-US" sz="6000" b="1" spc="-15" dirty="0">
                <a:latin typeface="Arial" panose="020B0604020202020204" pitchFamily="34" charset="0"/>
                <a:cs typeface="Arial" panose="020B0604020202020204" pitchFamily="34" charset="0"/>
              </a:rPr>
              <a:t>ors, Switches and OEIC’s</a:t>
            </a:r>
            <a:endParaRPr sz="6000" dirty="0">
              <a:latin typeface="Arial" panose="020B0604020202020204" pitchFamily="34" charset="0"/>
              <a:cs typeface="Arial" panose="020B0604020202020204" pitchFamily="34" charset="0"/>
            </a:endParaRPr>
          </a:p>
        </p:txBody>
      </p:sp>
      <p:sp>
        <p:nvSpPr>
          <p:cNvPr id="3" name="object 3"/>
          <p:cNvSpPr txBox="1"/>
          <p:nvPr/>
        </p:nvSpPr>
        <p:spPr>
          <a:xfrm>
            <a:off x="1371600" y="914400"/>
            <a:ext cx="7442834" cy="756920"/>
          </a:xfrm>
          <a:prstGeom prst="rect">
            <a:avLst/>
          </a:prstGeom>
        </p:spPr>
        <p:txBody>
          <a:bodyPr vert="horz" wrap="square" lIns="0" tIns="12700" rIns="0" bIns="0" rtlCol="0">
            <a:spAutoFit/>
          </a:bodyPr>
          <a:lstStyle/>
          <a:p>
            <a:pPr marL="12700" algn="ctr">
              <a:lnSpc>
                <a:spcPct val="100000"/>
              </a:lnSpc>
              <a:spcBef>
                <a:spcPts val="100"/>
              </a:spcBef>
            </a:pPr>
            <a:r>
              <a:rPr lang="en-US" sz="4800" b="1" spc="-10" dirty="0">
                <a:latin typeface="Arial" panose="020B0604020202020204" pitchFamily="34" charset="0"/>
                <a:cs typeface="Arial" panose="020B0604020202020204" pitchFamily="34" charset="0"/>
              </a:rPr>
              <a:t>Unit - 4</a:t>
            </a:r>
            <a:endParaRPr sz="4800"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38400" y="76200"/>
            <a:ext cx="6359525"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Pockels</a:t>
            </a:r>
            <a:r>
              <a:rPr sz="4400" b="1" spc="-50"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Cell</a:t>
            </a:r>
            <a:r>
              <a:rPr sz="4400" b="1" spc="-4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Modulator</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rotWithShape="1">
          <a:blip r:embed="rId2" cstate="print"/>
          <a:srcRect r="10072" b="5995"/>
          <a:stretch/>
        </p:blipFill>
        <p:spPr>
          <a:xfrm>
            <a:off x="381000" y="990600"/>
            <a:ext cx="10744200" cy="52578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0877" y="434632"/>
            <a:ext cx="2416046" cy="369332"/>
          </a:xfrm>
          <a:prstGeom prst="rect">
            <a:avLst/>
          </a:prstGeom>
          <a:solidFill>
            <a:srgbClr val="FF0000"/>
          </a:solidFill>
          <a:ln>
            <a:solidFill>
              <a:srgbClr val="FF0000"/>
            </a:solidFill>
          </a:ln>
        </p:spPr>
        <p:txBody>
          <a:bodyPr wrap="none">
            <a:spAutoFit/>
          </a:bodyPr>
          <a:lstStyle/>
          <a:p>
            <a:r>
              <a:rPr lang="en-IN" b="1" dirty="0">
                <a:latin typeface="Arial" panose="020B0604020202020204" pitchFamily="34" charset="0"/>
                <a:cs typeface="Arial" panose="020B0604020202020204" pitchFamily="34" charset="0"/>
              </a:rPr>
              <a:t>(i) Ridge waveguide </a:t>
            </a:r>
          </a:p>
        </p:txBody>
      </p:sp>
      <p:pic>
        <p:nvPicPr>
          <p:cNvPr id="5" name="Picture 4"/>
          <p:cNvPicPr>
            <a:picLocks noChangeAspect="1"/>
          </p:cNvPicPr>
          <p:nvPr/>
        </p:nvPicPr>
        <p:blipFill>
          <a:blip r:embed="rId2"/>
          <a:stretch>
            <a:fillRect/>
          </a:stretch>
        </p:blipFill>
        <p:spPr>
          <a:xfrm>
            <a:off x="3042141" y="1025771"/>
            <a:ext cx="4824000" cy="2025000"/>
          </a:xfrm>
          <a:prstGeom prst="rect">
            <a:avLst/>
          </a:prstGeom>
        </p:spPr>
      </p:pic>
      <p:sp>
        <p:nvSpPr>
          <p:cNvPr id="6" name="TextBox 5"/>
          <p:cNvSpPr txBox="1"/>
          <p:nvPr/>
        </p:nvSpPr>
        <p:spPr>
          <a:xfrm>
            <a:off x="4231178" y="3050771"/>
            <a:ext cx="2445926" cy="369332"/>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Fig: Ridge Waveguide</a:t>
            </a:r>
          </a:p>
        </p:txBody>
      </p:sp>
      <p:sp>
        <p:nvSpPr>
          <p:cNvPr id="7" name="Rectangle 6"/>
          <p:cNvSpPr/>
          <p:nvPr/>
        </p:nvSpPr>
        <p:spPr>
          <a:xfrm>
            <a:off x="620683" y="3660247"/>
            <a:ext cx="11100261" cy="1200329"/>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this, the lateral waveguide dimensions are defined by wet or dry etching or  combination of both.</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dry—etching process such as ion-milling or reactive ion etching provides control, is followed by a wet-etching process, which smoother the surface. </a:t>
            </a:r>
          </a:p>
        </p:txBody>
      </p:sp>
      <p:sp>
        <p:nvSpPr>
          <p:cNvPr id="8" name="TextBox 7">
            <a:extLst>
              <a:ext uri="{FF2B5EF4-FFF2-40B4-BE49-F238E27FC236}">
                <a16:creationId xmlns:a16="http://schemas.microsoft.com/office/drawing/2014/main" id="{DC1D4080-429E-555C-A23A-9BA050489982}"/>
              </a:ext>
            </a:extLst>
          </p:cNvPr>
          <p:cNvSpPr txBox="1"/>
          <p:nvPr/>
        </p:nvSpPr>
        <p:spPr>
          <a:xfrm>
            <a:off x="3413190" y="28069"/>
            <a:ext cx="5265295" cy="523220"/>
          </a:xfrm>
          <a:prstGeom prst="rect">
            <a:avLst/>
          </a:prstGeom>
          <a:noFill/>
        </p:spPr>
        <p:txBody>
          <a:bodyPr wrap="square">
            <a:spAutoFit/>
          </a:bodyPr>
          <a:lstStyle/>
          <a:p>
            <a:r>
              <a:rPr lang="en-IN" sz="2800" b="1" dirty="0">
                <a:solidFill>
                  <a:srgbClr val="0000CC"/>
                </a:solidFill>
                <a:latin typeface="Arial" panose="020B0604020202020204" pitchFamily="34" charset="0"/>
                <a:cs typeface="Arial" panose="020B0604020202020204" pitchFamily="34" charset="0"/>
              </a:rPr>
              <a:t>Guided Wave Devices </a:t>
            </a:r>
          </a:p>
        </p:txBody>
      </p:sp>
    </p:spTree>
    <p:extLst>
      <p:ext uri="{BB962C8B-B14F-4D97-AF65-F5344CB8AC3E}">
        <p14:creationId xmlns:p14="http://schemas.microsoft.com/office/powerpoint/2010/main" val="15495389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622" y="551289"/>
            <a:ext cx="2852063" cy="369332"/>
          </a:xfrm>
          <a:prstGeom prst="rect">
            <a:avLst/>
          </a:prstGeom>
          <a:solidFill>
            <a:srgbClr val="FF0000"/>
          </a:solidFill>
          <a:ln>
            <a:solidFill>
              <a:srgbClr val="FF0000"/>
            </a:solidFill>
          </a:ln>
        </p:spPr>
        <p:txBody>
          <a:bodyPr wrap="none">
            <a:spAutoFit/>
          </a:bodyPr>
          <a:lstStyle/>
          <a:p>
            <a:r>
              <a:rPr lang="en-IN" b="1" dirty="0">
                <a:latin typeface="Arial" panose="020B0604020202020204" pitchFamily="34" charset="0"/>
                <a:cs typeface="Arial" panose="020B0604020202020204" pitchFamily="34" charset="0"/>
              </a:rPr>
              <a:t>ii. Buried channel guide </a:t>
            </a:r>
          </a:p>
        </p:txBody>
      </p:sp>
      <p:pic>
        <p:nvPicPr>
          <p:cNvPr id="5" name="Picture 4"/>
          <p:cNvPicPr>
            <a:picLocks noChangeAspect="1"/>
          </p:cNvPicPr>
          <p:nvPr/>
        </p:nvPicPr>
        <p:blipFill>
          <a:blip r:embed="rId2"/>
          <a:stretch>
            <a:fillRect/>
          </a:stretch>
        </p:blipFill>
        <p:spPr>
          <a:xfrm>
            <a:off x="3301745" y="1091840"/>
            <a:ext cx="5256000" cy="1557000"/>
          </a:xfrm>
          <a:prstGeom prst="rect">
            <a:avLst/>
          </a:prstGeom>
        </p:spPr>
      </p:pic>
      <p:sp>
        <p:nvSpPr>
          <p:cNvPr id="6" name="TextBox 5"/>
          <p:cNvSpPr txBox="1"/>
          <p:nvPr/>
        </p:nvSpPr>
        <p:spPr>
          <a:xfrm>
            <a:off x="4480560" y="2779691"/>
            <a:ext cx="3852337" cy="369332"/>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Fig: Buried Channel by Implantation</a:t>
            </a:r>
          </a:p>
        </p:txBody>
      </p:sp>
      <p:sp>
        <p:nvSpPr>
          <p:cNvPr id="7" name="Rectangle 6"/>
          <p:cNvSpPr/>
          <p:nvPr/>
        </p:nvSpPr>
        <p:spPr>
          <a:xfrm>
            <a:off x="720437" y="3482992"/>
            <a:ext cx="6603076"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can be Created by various techniques such as </a:t>
            </a:r>
          </a:p>
          <a:p>
            <a:r>
              <a:rPr lang="en-IN" dirty="0">
                <a:latin typeface="Arial" panose="020B0604020202020204" pitchFamily="34" charset="0"/>
                <a:cs typeface="Arial" panose="020B0604020202020204" pitchFamily="34" charset="0"/>
              </a:rPr>
              <a:t>(i) Regrowth (simplest method) </a:t>
            </a:r>
          </a:p>
          <a:p>
            <a:r>
              <a:rPr lang="en-IN" dirty="0">
                <a:latin typeface="Arial" panose="020B0604020202020204" pitchFamily="34" charset="0"/>
                <a:cs typeface="Arial" panose="020B0604020202020204" pitchFamily="34" charset="0"/>
              </a:rPr>
              <a:t>(ii) Diffusion induced disordering .(Novel technique).</a:t>
            </a:r>
          </a:p>
        </p:txBody>
      </p:sp>
      <p:sp>
        <p:nvSpPr>
          <p:cNvPr id="8" name="Rectangle 7"/>
          <p:cNvSpPr/>
          <p:nvPr/>
        </p:nvSpPr>
        <p:spPr>
          <a:xfrm>
            <a:off x="423948" y="4740292"/>
            <a:ext cx="11488189" cy="1477328"/>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Example of Regrowth is, a GaAs waveguide is grown and defined and a higher- index AIGaAs confining layer is regrown by LPE or MOCVD.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Selective diffusion technique is a multiquantum well guiding layer is first grown epitaxially, then it is masked selectively and the regions adjacent to the guiding  region are doped by implantation. </a:t>
            </a:r>
            <a:endParaRPr lang="en-IN"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C1D4080-429E-555C-A23A-9BA050489982}"/>
              </a:ext>
            </a:extLst>
          </p:cNvPr>
          <p:cNvSpPr txBox="1"/>
          <p:nvPr/>
        </p:nvSpPr>
        <p:spPr>
          <a:xfrm>
            <a:off x="3429816" y="-3922"/>
            <a:ext cx="5265295" cy="523220"/>
          </a:xfrm>
          <a:prstGeom prst="rect">
            <a:avLst/>
          </a:prstGeom>
          <a:noFill/>
        </p:spPr>
        <p:txBody>
          <a:bodyPr wrap="square">
            <a:spAutoFit/>
          </a:bodyPr>
          <a:lstStyle/>
          <a:p>
            <a:r>
              <a:rPr lang="en-IN" sz="2800" b="1" dirty="0">
                <a:solidFill>
                  <a:srgbClr val="0000CC"/>
                </a:solidFill>
                <a:latin typeface="Arial" panose="020B0604020202020204" pitchFamily="34" charset="0"/>
                <a:cs typeface="Arial" panose="020B0604020202020204" pitchFamily="34" charset="0"/>
              </a:rPr>
              <a:t>Guided Wave Devices </a:t>
            </a:r>
          </a:p>
        </p:txBody>
      </p:sp>
    </p:spTree>
    <p:extLst>
      <p:ext uri="{BB962C8B-B14F-4D97-AF65-F5344CB8AC3E}">
        <p14:creationId xmlns:p14="http://schemas.microsoft.com/office/powerpoint/2010/main" val="23086386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0143" y="451258"/>
            <a:ext cx="2659702" cy="369332"/>
          </a:xfrm>
          <a:prstGeom prst="rect">
            <a:avLst/>
          </a:prstGeom>
          <a:solidFill>
            <a:srgbClr val="FF0000"/>
          </a:solidFill>
          <a:ln>
            <a:solidFill>
              <a:srgbClr val="FF0000"/>
            </a:solidFill>
          </a:ln>
        </p:spPr>
        <p:txBody>
          <a:bodyPr wrap="none">
            <a:spAutoFit/>
          </a:bodyPr>
          <a:lstStyle/>
          <a:p>
            <a:r>
              <a:rPr lang="en-IN" b="1" dirty="0">
                <a:latin typeface="Arial" panose="020B0604020202020204" pitchFamily="34" charset="0"/>
                <a:cs typeface="Arial" panose="020B0604020202020204" pitchFamily="34" charset="0"/>
              </a:rPr>
              <a:t>iii. Strip-loaded guide. </a:t>
            </a:r>
          </a:p>
        </p:txBody>
      </p:sp>
      <p:pic>
        <p:nvPicPr>
          <p:cNvPr id="5" name="Picture 4"/>
          <p:cNvPicPr>
            <a:picLocks noChangeAspect="1"/>
          </p:cNvPicPr>
          <p:nvPr/>
        </p:nvPicPr>
        <p:blipFill>
          <a:blip r:embed="rId2"/>
          <a:stretch>
            <a:fillRect/>
          </a:stretch>
        </p:blipFill>
        <p:spPr>
          <a:xfrm>
            <a:off x="3429816" y="594055"/>
            <a:ext cx="4752000" cy="1773000"/>
          </a:xfrm>
          <a:prstGeom prst="rect">
            <a:avLst/>
          </a:prstGeom>
        </p:spPr>
      </p:pic>
      <p:sp>
        <p:nvSpPr>
          <p:cNvPr id="6" name="Rectangle 5"/>
          <p:cNvSpPr/>
          <p:nvPr/>
        </p:nvSpPr>
        <p:spPr>
          <a:xfrm>
            <a:off x="4508191" y="2465166"/>
            <a:ext cx="3108543"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Fig. Strip-loaded waveguide </a:t>
            </a:r>
          </a:p>
        </p:txBody>
      </p:sp>
      <p:sp>
        <p:nvSpPr>
          <p:cNvPr id="7" name="Rectangle 6"/>
          <p:cNvSpPr/>
          <p:nvPr/>
        </p:nvSpPr>
        <p:spPr>
          <a:xfrm>
            <a:off x="41277" y="2739160"/>
            <a:ext cx="12042370" cy="175432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formation of a dielectric or metal stripe on the guiding layer alters the refractive  index of the semiconductor and confines light.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This is attributed to the spatial variation of the dielectric constant generated by stresses  originating in the dielectric or metal stripe.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strain, fields in the semiconductor, below the stripe, penetrates to a depth of  2-3 µm and therefore, it is suitable for guiding. </a:t>
            </a:r>
          </a:p>
        </p:txBody>
      </p:sp>
      <p:pic>
        <p:nvPicPr>
          <p:cNvPr id="8" name="Picture 7"/>
          <p:cNvPicPr>
            <a:picLocks noChangeAspect="1"/>
          </p:cNvPicPr>
          <p:nvPr/>
        </p:nvPicPr>
        <p:blipFill>
          <a:blip r:embed="rId3"/>
          <a:stretch>
            <a:fillRect/>
          </a:stretch>
        </p:blipFill>
        <p:spPr>
          <a:xfrm>
            <a:off x="3039845" y="4297056"/>
            <a:ext cx="6984000" cy="2115000"/>
          </a:xfrm>
          <a:prstGeom prst="rect">
            <a:avLst/>
          </a:prstGeom>
        </p:spPr>
      </p:pic>
      <p:sp>
        <p:nvSpPr>
          <p:cNvPr id="9" name="Rectangle 8"/>
          <p:cNvSpPr/>
          <p:nvPr/>
        </p:nvSpPr>
        <p:spPr>
          <a:xfrm>
            <a:off x="149630" y="4917768"/>
            <a:ext cx="2497350" cy="369332"/>
          </a:xfrm>
          <a:prstGeom prst="rect">
            <a:avLst/>
          </a:prstGeom>
          <a:solidFill>
            <a:srgbClr val="FF0000"/>
          </a:solidFill>
          <a:ln>
            <a:solidFill>
              <a:srgbClr val="FF0000"/>
            </a:solidFill>
          </a:ln>
        </p:spPr>
        <p:txBody>
          <a:bodyPr wrap="none">
            <a:spAutoFit/>
          </a:bodyPr>
          <a:lstStyle/>
          <a:p>
            <a:r>
              <a:rPr lang="en-IN" b="1" dirty="0">
                <a:latin typeface="Arial" panose="020B0604020202020204" pitchFamily="34" charset="0"/>
                <a:cs typeface="Arial" panose="020B0604020202020204" pitchFamily="34" charset="0"/>
              </a:rPr>
              <a:t>iv. Disordered MQW: </a:t>
            </a:r>
          </a:p>
        </p:txBody>
      </p:sp>
      <p:sp>
        <p:nvSpPr>
          <p:cNvPr id="10" name="Rectangle 9"/>
          <p:cNvSpPr/>
          <p:nvPr/>
        </p:nvSpPr>
        <p:spPr>
          <a:xfrm>
            <a:off x="4986670" y="6417033"/>
            <a:ext cx="2480166"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Fig. Disordered MQW </a:t>
            </a:r>
          </a:p>
        </p:txBody>
      </p:sp>
      <p:sp>
        <p:nvSpPr>
          <p:cNvPr id="11" name="TextBox 10">
            <a:extLst>
              <a:ext uri="{FF2B5EF4-FFF2-40B4-BE49-F238E27FC236}">
                <a16:creationId xmlns:a16="http://schemas.microsoft.com/office/drawing/2014/main" id="{DC1D4080-429E-555C-A23A-9BA050489982}"/>
              </a:ext>
            </a:extLst>
          </p:cNvPr>
          <p:cNvSpPr txBox="1"/>
          <p:nvPr/>
        </p:nvSpPr>
        <p:spPr>
          <a:xfrm>
            <a:off x="3429816" y="-3922"/>
            <a:ext cx="5265295" cy="523220"/>
          </a:xfrm>
          <a:prstGeom prst="rect">
            <a:avLst/>
          </a:prstGeom>
          <a:noFill/>
        </p:spPr>
        <p:txBody>
          <a:bodyPr wrap="square">
            <a:spAutoFit/>
          </a:bodyPr>
          <a:lstStyle/>
          <a:p>
            <a:r>
              <a:rPr lang="en-IN" sz="2800" b="1" dirty="0">
                <a:solidFill>
                  <a:srgbClr val="0000CC"/>
                </a:solidFill>
                <a:latin typeface="Arial" panose="020B0604020202020204" pitchFamily="34" charset="0"/>
                <a:cs typeface="Arial" panose="020B0604020202020204" pitchFamily="34" charset="0"/>
              </a:rPr>
              <a:t>Guided Wave Devices </a:t>
            </a:r>
          </a:p>
        </p:txBody>
      </p:sp>
    </p:spTree>
    <p:extLst>
      <p:ext uri="{BB962C8B-B14F-4D97-AF65-F5344CB8AC3E}">
        <p14:creationId xmlns:p14="http://schemas.microsoft.com/office/powerpoint/2010/main" val="28322722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9526" y="121272"/>
            <a:ext cx="3930884" cy="492443"/>
          </a:xfrm>
          <a:prstGeom prst="rect">
            <a:avLst/>
          </a:prstGeom>
        </p:spPr>
        <p:txBody>
          <a:bodyPr wrap="none">
            <a:spAutoFit/>
          </a:bodyPr>
          <a:lstStyle/>
          <a:p>
            <a:r>
              <a:rPr lang="en-IN" sz="2600" b="1" dirty="0">
                <a:solidFill>
                  <a:srgbClr val="000099"/>
                </a:solidFill>
                <a:latin typeface="Arial" panose="020B0604020202020204" pitchFamily="34" charset="0"/>
                <a:cs typeface="Arial" panose="020B0604020202020204" pitchFamily="34" charset="0"/>
              </a:rPr>
              <a:t>Low-Loss waveguides: </a:t>
            </a:r>
          </a:p>
        </p:txBody>
      </p:sp>
      <p:sp>
        <p:nvSpPr>
          <p:cNvPr id="5" name="Rectangle 4"/>
          <p:cNvSpPr/>
          <p:nvPr/>
        </p:nvSpPr>
        <p:spPr>
          <a:xfrm>
            <a:off x="232986" y="613715"/>
            <a:ext cx="11623963" cy="4524315"/>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guides are made of high-quality, defect free epitaxial layers, then the major  sources of loss are surface scattering and absorption.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Therefore, etching and formation technique become critical in the fabrication of low-loss waveguides.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Figure of merit is its loss coefficient (</a:t>
            </a:r>
            <a:r>
              <a:rPr lang="el-GR" dirty="0">
                <a:latin typeface="Arial" panose="020B0604020202020204" pitchFamily="34" charset="0"/>
                <a:ea typeface="Cambria Math" panose="02040503050406030204" pitchFamily="18" charset="0"/>
                <a:cs typeface="Arial" panose="020B0604020202020204" pitchFamily="34" charset="0"/>
              </a:rPr>
              <a:t>γ</a:t>
            </a:r>
            <a:r>
              <a:rPr lang="en-US" dirty="0">
                <a:latin typeface="Arial" panose="020B0604020202020204" pitchFamily="34" charset="0"/>
                <a:cs typeface="Arial" panose="020B0604020202020204" pitchFamily="34" charset="0"/>
              </a:rPr>
              <a:t>), which determines the insertion loss of a waveguide, is mainly determine by free-carrier absorption.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Therefore, material quality and processing become important in determining loss  coefficient (</a:t>
            </a:r>
            <a:r>
              <a:rPr lang="el-GR" dirty="0">
                <a:latin typeface="Arial" panose="020B0604020202020204" pitchFamily="34" charset="0"/>
                <a:ea typeface="Cambria Math" panose="02040503050406030204" pitchFamily="18" charset="0"/>
                <a:cs typeface="Arial" panose="020B0604020202020204" pitchFamily="34" charset="0"/>
              </a:rPr>
              <a:t>γ</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Transmission of optical power in the guide is given by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from which the guide loss is given by </a:t>
            </a:r>
            <a:endParaRPr lang="en-IN"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3341019" y="3783518"/>
            <a:ext cx="2556000" cy="621000"/>
          </a:xfrm>
          <a:prstGeom prst="rect">
            <a:avLst/>
          </a:prstGeom>
        </p:spPr>
      </p:pic>
      <p:pic>
        <p:nvPicPr>
          <p:cNvPr id="7" name="Picture 6"/>
          <p:cNvPicPr>
            <a:picLocks noChangeAspect="1"/>
          </p:cNvPicPr>
          <p:nvPr/>
        </p:nvPicPr>
        <p:blipFill>
          <a:blip r:embed="rId3"/>
          <a:stretch>
            <a:fillRect/>
          </a:stretch>
        </p:blipFill>
        <p:spPr>
          <a:xfrm>
            <a:off x="3341019" y="5437686"/>
            <a:ext cx="2412000" cy="495000"/>
          </a:xfrm>
          <a:prstGeom prst="rect">
            <a:avLst/>
          </a:prstGeom>
        </p:spPr>
      </p:pic>
      <p:sp>
        <p:nvSpPr>
          <p:cNvPr id="8" name="Rectangle 7"/>
          <p:cNvSpPr/>
          <p:nvPr/>
        </p:nvSpPr>
        <p:spPr>
          <a:xfrm>
            <a:off x="937290" y="6170414"/>
            <a:ext cx="7064755" cy="369332"/>
          </a:xfrm>
          <a:prstGeom prst="rect">
            <a:avLst/>
          </a:prstGeom>
          <a:solidFill>
            <a:srgbClr val="FF0000"/>
          </a:solidFill>
          <a:ln>
            <a:solidFill>
              <a:srgbClr val="FF0000"/>
            </a:solidFill>
          </a:ln>
        </p:spPr>
        <p:txBody>
          <a:bodyPr wrap="none">
            <a:spAutoFit/>
          </a:bodyPr>
          <a:lstStyle/>
          <a:p>
            <a:r>
              <a:rPr lang="en-IN" b="1" dirty="0">
                <a:latin typeface="Arial" panose="020B0604020202020204" pitchFamily="34" charset="0"/>
                <a:cs typeface="Arial" panose="020B0604020202020204" pitchFamily="34" charset="0"/>
              </a:rPr>
              <a:t>The range of Low-loss waveguides is from '0.1 to 1.0 dB / Cm'. </a:t>
            </a:r>
          </a:p>
        </p:txBody>
      </p:sp>
    </p:spTree>
    <p:extLst>
      <p:ext uri="{BB962C8B-B14F-4D97-AF65-F5344CB8AC3E}">
        <p14:creationId xmlns:p14="http://schemas.microsoft.com/office/powerpoint/2010/main" val="41809185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0792" y="0"/>
            <a:ext cx="1723549" cy="492443"/>
          </a:xfrm>
          <a:prstGeom prst="rect">
            <a:avLst/>
          </a:prstGeom>
        </p:spPr>
        <p:txBody>
          <a:bodyPr wrap="none">
            <a:spAutoFit/>
          </a:bodyPr>
          <a:lstStyle/>
          <a:p>
            <a:r>
              <a:rPr lang="en-IN" sz="2600" b="1" dirty="0">
                <a:solidFill>
                  <a:srgbClr val="000099"/>
                </a:solidFill>
                <a:latin typeface="Arial" panose="020B0604020202020204" pitchFamily="34" charset="0"/>
                <a:cs typeface="Arial" panose="020B0604020202020204" pitchFamily="34" charset="0"/>
              </a:rPr>
              <a:t>Couplers </a:t>
            </a:r>
          </a:p>
        </p:txBody>
      </p:sp>
      <p:sp>
        <p:nvSpPr>
          <p:cNvPr id="5" name="Rectangle 4"/>
          <p:cNvSpPr/>
          <p:nvPr/>
        </p:nvSpPr>
        <p:spPr>
          <a:xfrm>
            <a:off x="329738" y="463142"/>
            <a:ext cx="11233266" cy="4247317"/>
          </a:xfrm>
          <a:prstGeom prst="rect">
            <a:avLst/>
          </a:prstGeom>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guided wave integrated optical circuit element is called directional coupler. </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Directional coupler is used for transferring optical energy from one wave guide to  another (or) from one region of an OEIC chip to another. </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consists of two parallel waveguides between which the transfer of optical energy  occurs due to the overlapping of waveguide modes. </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This energy exchange requires that the light propagating in both guides have same  velocity and propagation vector. </a:t>
            </a: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If these parameters in the two channels are exactly same, then the power propagating  in the two guides is given by </a:t>
            </a:r>
          </a:p>
          <a:p>
            <a:pPr marL="285750" indent="-28575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842736" y="3997925"/>
            <a:ext cx="2808000" cy="1161000"/>
          </a:xfrm>
          <a:prstGeom prst="rect">
            <a:avLst/>
          </a:prstGeom>
        </p:spPr>
      </p:pic>
      <p:sp>
        <p:nvSpPr>
          <p:cNvPr id="7" name="Rectangle 6"/>
          <p:cNvSpPr/>
          <p:nvPr/>
        </p:nvSpPr>
        <p:spPr>
          <a:xfrm>
            <a:off x="5352566" y="3997925"/>
            <a:ext cx="3774501"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Where </a:t>
            </a:r>
          </a:p>
          <a:p>
            <a:r>
              <a:rPr lang="en-IN" dirty="0">
                <a:latin typeface="Arial" panose="020B0604020202020204" pitchFamily="34" charset="0"/>
                <a:cs typeface="Arial" panose="020B0604020202020204" pitchFamily="34" charset="0"/>
              </a:rPr>
              <a:t>Z direction of propagation </a:t>
            </a:r>
          </a:p>
          <a:p>
            <a:r>
              <a:rPr lang="en-IN" dirty="0">
                <a:latin typeface="Arial" panose="020B0604020202020204" pitchFamily="34" charset="0"/>
                <a:cs typeface="Arial" panose="020B0604020202020204" pitchFamily="34" charset="0"/>
              </a:rPr>
              <a:t>K coupling constant </a:t>
            </a:r>
          </a:p>
        </p:txBody>
      </p:sp>
      <p:pic>
        <p:nvPicPr>
          <p:cNvPr id="8" name="Picture 7"/>
          <p:cNvPicPr>
            <a:picLocks noChangeAspect="1"/>
          </p:cNvPicPr>
          <p:nvPr/>
        </p:nvPicPr>
        <p:blipFill>
          <a:blip r:embed="rId3"/>
          <a:stretch>
            <a:fillRect/>
          </a:stretch>
        </p:blipFill>
        <p:spPr>
          <a:xfrm>
            <a:off x="2675834" y="5608332"/>
            <a:ext cx="2736000" cy="1143000"/>
          </a:xfrm>
          <a:prstGeom prst="rect">
            <a:avLst/>
          </a:prstGeom>
        </p:spPr>
      </p:pic>
      <p:sp>
        <p:nvSpPr>
          <p:cNvPr id="9" name="Rectangle 8"/>
          <p:cNvSpPr/>
          <p:nvPr/>
        </p:nvSpPr>
        <p:spPr>
          <a:xfrm>
            <a:off x="5613767" y="5457256"/>
            <a:ext cx="3826566"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Where </a:t>
            </a:r>
          </a:p>
          <a:p>
            <a:r>
              <a:rPr lang="en-IN" dirty="0">
                <a:latin typeface="Arial" panose="020B0604020202020204" pitchFamily="34" charset="0"/>
                <a:cs typeface="Arial" panose="020B0604020202020204" pitchFamily="34" charset="0"/>
              </a:rPr>
              <a:t>b extinction coefficient </a:t>
            </a:r>
          </a:p>
          <a:p>
            <a:r>
              <a:rPr lang="en-IN" dirty="0">
                <a:latin typeface="Arial" panose="020B0604020202020204" pitchFamily="34" charset="0"/>
                <a:cs typeface="Arial" panose="020B0604020202020204" pitchFamily="34" charset="0"/>
              </a:rPr>
              <a:t>d separation between the guides </a:t>
            </a:r>
          </a:p>
          <a:p>
            <a:r>
              <a:rPr lang="en-IN" dirty="0">
                <a:latin typeface="Arial" panose="020B0604020202020204" pitchFamily="34" charset="0"/>
                <a:cs typeface="Arial" panose="020B0604020202020204" pitchFamily="34" charset="0"/>
              </a:rPr>
              <a:t>w width of each guide </a:t>
            </a:r>
          </a:p>
        </p:txBody>
      </p:sp>
      <p:sp>
        <p:nvSpPr>
          <p:cNvPr id="2" name="Rectangle 1"/>
          <p:cNvSpPr/>
          <p:nvPr/>
        </p:nvSpPr>
        <p:spPr>
          <a:xfrm>
            <a:off x="449848" y="5222625"/>
            <a:ext cx="3916457" cy="369332"/>
          </a:xfrm>
          <a:prstGeom prst="rect">
            <a:avLst/>
          </a:prstGeom>
        </p:spPr>
        <p:txBody>
          <a:bodyPr wrap="none">
            <a:spAutoFit/>
          </a:bodyPr>
          <a:lstStyle/>
          <a:p>
            <a:r>
              <a:rPr lang="en-IN" b="1" dirty="0">
                <a:latin typeface="Arial" panose="020B0604020202020204" pitchFamily="34" charset="0"/>
                <a:cs typeface="Arial" panose="020B0604020202020204" pitchFamily="34" charset="0"/>
              </a:rPr>
              <a:t>Coupling constant (K) is given by </a:t>
            </a:r>
          </a:p>
        </p:txBody>
      </p:sp>
    </p:spTree>
    <p:extLst>
      <p:ext uri="{BB962C8B-B14F-4D97-AF65-F5344CB8AC3E}">
        <p14:creationId xmlns:p14="http://schemas.microsoft.com/office/powerpoint/2010/main" val="10265460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2777" y="570562"/>
            <a:ext cx="10111047" cy="369332"/>
          </a:xfrm>
          <a:prstGeom prst="rect">
            <a:avLst/>
          </a:prstGeom>
        </p:spPr>
        <p:txBody>
          <a:bodyPr wrap="square">
            <a:spAutoFit/>
          </a:bodyPr>
          <a:lstStyle/>
          <a:p>
            <a:pPr marL="285750" indent="-285750">
              <a:buFont typeface="Arial" panose="020B0604020202020204" pitchFamily="34" charset="0"/>
              <a:buChar char="•"/>
            </a:pPr>
            <a:r>
              <a:rPr lang="el-GR" dirty="0">
                <a:latin typeface="Arial" panose="020B0604020202020204" pitchFamily="34" charset="0"/>
                <a:ea typeface="Cambria Math" panose="02040503050406030204" pitchFamily="18" charset="0"/>
                <a:cs typeface="Arial" panose="020B0604020202020204" pitchFamily="34" charset="0"/>
              </a:rPr>
              <a:t>β</a:t>
            </a:r>
            <a:r>
              <a:rPr lang="en-IN" baseline="-25000" dirty="0">
                <a:latin typeface="Arial" panose="020B0604020202020204" pitchFamily="34" charset="0"/>
                <a:ea typeface="Cambria Math" panose="02040503050406030204" pitchFamily="18" charset="0"/>
                <a:cs typeface="Arial" panose="020B0604020202020204" pitchFamily="34" charset="0"/>
              </a:rPr>
              <a:t>y</a:t>
            </a:r>
            <a:r>
              <a:rPr lang="en-IN" dirty="0">
                <a:latin typeface="Arial" panose="020B0604020202020204" pitchFamily="34" charset="0"/>
                <a:ea typeface="Cambria Math" panose="02040503050406030204" pitchFamily="18" charset="0"/>
                <a:cs typeface="Arial" panose="020B0604020202020204" pitchFamily="34" charset="0"/>
              </a:rPr>
              <a:t> &amp;  </a:t>
            </a:r>
            <a:r>
              <a:rPr lang="el-GR" dirty="0">
                <a:latin typeface="Arial" panose="020B0604020202020204" pitchFamily="34" charset="0"/>
                <a:ea typeface="Cambria Math" panose="02040503050406030204" pitchFamily="18" charset="0"/>
                <a:cs typeface="Arial" panose="020B0604020202020204" pitchFamily="34" charset="0"/>
              </a:rPr>
              <a:t>β</a:t>
            </a:r>
            <a:r>
              <a:rPr lang="en-IN" baseline="-25000" dirty="0">
                <a:latin typeface="Arial" panose="020B0604020202020204" pitchFamily="34" charset="0"/>
                <a:ea typeface="Cambria Math" panose="02040503050406030204" pitchFamily="18" charset="0"/>
                <a:cs typeface="Arial" panose="020B0604020202020204" pitchFamily="34" charset="0"/>
              </a:rPr>
              <a:t>z</a:t>
            </a:r>
            <a:r>
              <a:rPr lang="en-IN" dirty="0">
                <a:latin typeface="Arial" panose="020B0604020202020204" pitchFamily="34" charset="0"/>
                <a:ea typeface="Cambria Math" panose="02040503050406030204" pitchFamily="18" charset="0"/>
                <a:cs typeface="Arial" panose="020B0604020202020204" pitchFamily="34" charset="0"/>
              </a:rPr>
              <a:t> </a:t>
            </a:r>
            <a:r>
              <a:rPr lang="en-IN" dirty="0">
                <a:latin typeface="Arial" panose="020B0604020202020204" pitchFamily="34" charset="0"/>
                <a:cs typeface="Arial" panose="020B0604020202020204" pitchFamily="34" charset="0"/>
              </a:rPr>
              <a:t>mode propagation constants in the transverse and propagation directions respectively</a:t>
            </a:r>
          </a:p>
        </p:txBody>
      </p:sp>
      <p:sp>
        <p:nvSpPr>
          <p:cNvPr id="6" name="Rectangle 5"/>
          <p:cNvSpPr/>
          <p:nvPr/>
        </p:nvSpPr>
        <p:spPr>
          <a:xfrm>
            <a:off x="408706" y="1099927"/>
            <a:ext cx="11050387"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‘Coupling length (</a:t>
            </a:r>
            <a:r>
              <a:rPr lang="en-IN" dirty="0" err="1">
                <a:latin typeface="Arial" panose="020B0604020202020204" pitchFamily="34" charset="0"/>
                <a:cs typeface="Arial" panose="020B0604020202020204" pitchFamily="34" charset="0"/>
              </a:rPr>
              <a:t>l</a:t>
            </a:r>
            <a:r>
              <a:rPr lang="en-IN" baseline="-25000" dirty="0" err="1">
                <a:latin typeface="Arial" panose="020B0604020202020204" pitchFamily="34" charset="0"/>
                <a:cs typeface="Arial" panose="020B0604020202020204" pitchFamily="34" charset="0"/>
              </a:rPr>
              <a:t>c</a:t>
            </a:r>
            <a:r>
              <a:rPr lang="en-IN" dirty="0">
                <a:latin typeface="Arial" panose="020B0604020202020204" pitchFamily="34" charset="0"/>
                <a:cs typeface="Arial" panose="020B0604020202020204" pitchFamily="34" charset="0"/>
              </a:rPr>
              <a:t>)’ of a directional coupler is defined as the length at which the total transfer of power takes place is given by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But in real couplers, the two guides may not be same and hence the propagation constants may differ by a small amount </a:t>
            </a:r>
            <a:r>
              <a:rPr lang="en-IN" dirty="0">
                <a:latin typeface="Arial" panose="020B0604020202020204" pitchFamily="34" charset="0"/>
                <a:ea typeface="Cambria Math" panose="02040503050406030204" pitchFamily="18" charset="0"/>
                <a:cs typeface="Arial" panose="020B0604020202020204" pitchFamily="34" charset="0"/>
              </a:rPr>
              <a:t>Δ</a:t>
            </a:r>
            <a:r>
              <a:rPr lang="el-GR" dirty="0">
                <a:latin typeface="Arial" panose="020B0604020202020204" pitchFamily="34" charset="0"/>
                <a:ea typeface="Cambria Math" panose="02040503050406030204" pitchFamily="18" charset="0"/>
                <a:cs typeface="Arial" panose="020B0604020202020204" pitchFamily="34" charset="0"/>
              </a:rPr>
              <a:t>β</a:t>
            </a:r>
            <a:r>
              <a:rPr lang="en-IN" baseline="-25000" dirty="0">
                <a:latin typeface="Arial" panose="020B0604020202020204" pitchFamily="34" charset="0"/>
                <a:ea typeface="Cambria Math" panose="02040503050406030204" pitchFamily="18" charset="0"/>
                <a:cs typeface="Arial" panose="020B0604020202020204" pitchFamily="34" charset="0"/>
              </a:rPr>
              <a:t>z</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coupling constant for real couplers is given by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3226472" y="1552025"/>
            <a:ext cx="3744000" cy="1044000"/>
          </a:xfrm>
          <a:prstGeom prst="rect">
            <a:avLst/>
          </a:prstGeom>
        </p:spPr>
      </p:pic>
      <p:pic>
        <p:nvPicPr>
          <p:cNvPr id="8" name="Picture 7"/>
          <p:cNvPicPr>
            <a:picLocks noChangeAspect="1"/>
          </p:cNvPicPr>
          <p:nvPr/>
        </p:nvPicPr>
        <p:blipFill>
          <a:blip r:embed="rId3"/>
          <a:stretch>
            <a:fillRect/>
          </a:stretch>
        </p:blipFill>
        <p:spPr>
          <a:xfrm>
            <a:off x="4092566" y="4027281"/>
            <a:ext cx="2520000" cy="1215000"/>
          </a:xfrm>
          <a:prstGeom prst="rect">
            <a:avLst/>
          </a:prstGeom>
        </p:spPr>
      </p:pic>
      <p:sp>
        <p:nvSpPr>
          <p:cNvPr id="9" name="Rectangle 8"/>
          <p:cNvSpPr/>
          <p:nvPr/>
        </p:nvSpPr>
        <p:spPr>
          <a:xfrm>
            <a:off x="4490792" y="0"/>
            <a:ext cx="1723549" cy="492443"/>
          </a:xfrm>
          <a:prstGeom prst="rect">
            <a:avLst/>
          </a:prstGeom>
        </p:spPr>
        <p:txBody>
          <a:bodyPr wrap="none">
            <a:spAutoFit/>
          </a:bodyPr>
          <a:lstStyle/>
          <a:p>
            <a:r>
              <a:rPr lang="en-IN" sz="2600" b="1" dirty="0">
                <a:solidFill>
                  <a:srgbClr val="000099"/>
                </a:solidFill>
                <a:latin typeface="Arial" panose="020B0604020202020204" pitchFamily="34" charset="0"/>
                <a:cs typeface="Arial" panose="020B0604020202020204" pitchFamily="34" charset="0"/>
              </a:rPr>
              <a:t>Couplers </a:t>
            </a:r>
          </a:p>
        </p:txBody>
      </p:sp>
    </p:spTree>
    <p:extLst>
      <p:ext uri="{BB962C8B-B14F-4D97-AF65-F5344CB8AC3E}">
        <p14:creationId xmlns:p14="http://schemas.microsoft.com/office/powerpoint/2010/main" val="39808585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0542" y="4462455"/>
            <a:ext cx="11128125" cy="1754326"/>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Curved sections of guides are important elements of integrated optics.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Sharp bends constitute a large radiation loss.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 the bends to loss-free, the radius of curvature at the bend must be larger than '</a:t>
            </a:r>
            <a:r>
              <a:rPr lang="el-GR" dirty="0">
                <a:latin typeface="Arial" panose="020B0604020202020204" pitchFamily="34" charset="0"/>
                <a:cs typeface="Arial" panose="020B0604020202020204" pitchFamily="34" charset="0"/>
              </a:rPr>
              <a:t>λ</a:t>
            </a:r>
            <a:r>
              <a:rPr lang="en-IN" dirty="0">
                <a:latin typeface="Arial" panose="020B0604020202020204" pitchFamily="34" charset="0"/>
                <a:cs typeface="Arial" panose="020B0604020202020204" pitchFamily="34" charset="0"/>
              </a:rPr>
              <a:t>', the wavelength of light propagating in guide</a:t>
            </a:r>
          </a:p>
        </p:txBody>
      </p:sp>
      <p:sp>
        <p:nvSpPr>
          <p:cNvPr id="5" name="TextBox 4"/>
          <p:cNvSpPr txBox="1"/>
          <p:nvPr/>
        </p:nvSpPr>
        <p:spPr>
          <a:xfrm>
            <a:off x="3837962" y="98367"/>
            <a:ext cx="2595582" cy="369332"/>
          </a:xfrm>
          <a:prstGeom prst="rect">
            <a:avLst/>
          </a:prstGeom>
          <a:noFill/>
        </p:spPr>
        <p:txBody>
          <a:bodyPr wrap="none" rtlCol="0">
            <a:spAutoFit/>
          </a:bodyPr>
          <a:lstStyle/>
          <a:p>
            <a:r>
              <a:rPr lang="en-IN" b="1" dirty="0">
                <a:solidFill>
                  <a:srgbClr val="000099"/>
                </a:solidFill>
                <a:latin typeface="Arial" panose="020B0604020202020204" pitchFamily="34" charset="0"/>
                <a:cs typeface="Arial" panose="020B0604020202020204" pitchFamily="34" charset="0"/>
              </a:rPr>
              <a:t>Dual Channel Coupler</a:t>
            </a:r>
          </a:p>
        </p:txBody>
      </p:sp>
      <p:pic>
        <p:nvPicPr>
          <p:cNvPr id="6" name="Picture 5"/>
          <p:cNvPicPr>
            <a:picLocks noChangeAspect="1"/>
          </p:cNvPicPr>
          <p:nvPr/>
        </p:nvPicPr>
        <p:blipFill>
          <a:blip r:embed="rId2"/>
          <a:stretch>
            <a:fillRect/>
          </a:stretch>
        </p:blipFill>
        <p:spPr>
          <a:xfrm>
            <a:off x="2689221" y="868096"/>
            <a:ext cx="4752000" cy="2925000"/>
          </a:xfrm>
          <a:prstGeom prst="rect">
            <a:avLst/>
          </a:prstGeom>
        </p:spPr>
      </p:pic>
      <p:sp>
        <p:nvSpPr>
          <p:cNvPr id="7" name="Rectangle 6"/>
          <p:cNvSpPr/>
          <p:nvPr/>
        </p:nvSpPr>
        <p:spPr>
          <a:xfrm>
            <a:off x="2205602" y="3859476"/>
            <a:ext cx="6558206" cy="369332"/>
          </a:xfrm>
          <a:prstGeom prst="rect">
            <a:avLst/>
          </a:prstGeom>
        </p:spPr>
        <p:txBody>
          <a:bodyPr wrap="none">
            <a:spAutoFit/>
          </a:bodyPr>
          <a:lstStyle/>
          <a:p>
            <a:r>
              <a:rPr lang="en-IN" dirty="0">
                <a:latin typeface="Arial" panose="020B0604020202020204" pitchFamily="34" charset="0"/>
                <a:cs typeface="Arial" panose="020B0604020202020204" pitchFamily="34" charset="0"/>
              </a:rPr>
              <a:t>Fig. GaAs Dual channel single mode ridge waveguide coupler </a:t>
            </a:r>
          </a:p>
        </p:txBody>
      </p:sp>
    </p:spTree>
    <p:extLst>
      <p:ext uri="{BB962C8B-B14F-4D97-AF65-F5344CB8AC3E}">
        <p14:creationId xmlns:p14="http://schemas.microsoft.com/office/powerpoint/2010/main" val="25240676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0604" y="257695"/>
            <a:ext cx="4737644" cy="492443"/>
          </a:xfrm>
          <a:prstGeom prst="rect">
            <a:avLst/>
          </a:prstGeom>
          <a:noFill/>
        </p:spPr>
        <p:txBody>
          <a:bodyPr wrap="none" rtlCol="0">
            <a:spAutoFit/>
          </a:bodyPr>
          <a:lstStyle/>
          <a:p>
            <a:r>
              <a:rPr lang="en-IN" sz="2600" b="1" dirty="0">
                <a:solidFill>
                  <a:srgbClr val="0000CC"/>
                </a:solidFill>
                <a:latin typeface="Arial" panose="020B0604020202020204" pitchFamily="34" charset="0"/>
                <a:cs typeface="Arial" panose="020B0604020202020204" pitchFamily="34" charset="0"/>
              </a:rPr>
              <a:t>Active Guided Wave Devices</a:t>
            </a:r>
          </a:p>
        </p:txBody>
      </p:sp>
      <p:sp>
        <p:nvSpPr>
          <p:cNvPr id="6" name="Rectangle 5"/>
          <p:cNvSpPr/>
          <p:nvPr/>
        </p:nvSpPr>
        <p:spPr>
          <a:xfrm>
            <a:off x="702424" y="971862"/>
            <a:ext cx="10684627" cy="2862322"/>
          </a:xfrm>
          <a:prstGeom prst="rect">
            <a:avLst/>
          </a:prstGeom>
        </p:spPr>
        <p:txBody>
          <a:bodyPr wrap="square">
            <a:spAutoFit/>
          </a:bodyPr>
          <a:lstStyle/>
          <a:p>
            <a:r>
              <a:rPr lang="en-IN" dirty="0">
                <a:latin typeface="Arial" panose="020B0604020202020204" pitchFamily="34" charset="0"/>
                <a:cs typeface="Arial" panose="020B0604020202020204" pitchFamily="34" charset="0"/>
              </a:rPr>
              <a:t>Active guided wave components can be integrated in OEICs with active optoelectronic devices.</a:t>
            </a:r>
          </a:p>
          <a:p>
            <a:r>
              <a:rPr lang="en-IN" dirty="0">
                <a:latin typeface="Arial" panose="020B0604020202020204" pitchFamily="34" charset="0"/>
                <a:cs typeface="Arial" panose="020B0604020202020204" pitchFamily="34" charset="0"/>
              </a:rPr>
              <a:t> </a:t>
            </a:r>
          </a:p>
          <a:p>
            <a:r>
              <a:rPr lang="en-IN" b="1" i="1" u="sng" dirty="0">
                <a:latin typeface="Arial" panose="020B0604020202020204" pitchFamily="34" charset="0"/>
                <a:cs typeface="Arial" panose="020B0604020202020204" pitchFamily="34" charset="0"/>
              </a:rPr>
              <a:t>Examples of active guided wave devices are </a:t>
            </a:r>
          </a:p>
          <a:p>
            <a:r>
              <a:rPr lang="en-IN" dirty="0">
                <a:latin typeface="Arial" panose="020B0604020202020204" pitchFamily="34" charset="0"/>
                <a:cs typeface="Arial" panose="020B0604020202020204" pitchFamily="34" charset="0"/>
              </a:rPr>
              <a:t>1. Laser </a:t>
            </a:r>
          </a:p>
          <a:p>
            <a:r>
              <a:rPr lang="en-IN" dirty="0">
                <a:latin typeface="Arial" panose="020B0604020202020204" pitchFamily="34" charset="0"/>
                <a:cs typeface="Arial" panose="020B0604020202020204" pitchFamily="34" charset="0"/>
              </a:rPr>
              <a:t>2. Electro optic modulator </a:t>
            </a:r>
          </a:p>
          <a:p>
            <a:endParaRPr lang="en-IN" dirty="0">
              <a:latin typeface="Arial" panose="020B0604020202020204" pitchFamily="34" charset="0"/>
              <a:cs typeface="Arial" panose="020B0604020202020204" pitchFamily="34" charset="0"/>
            </a:endParaRPr>
          </a:p>
          <a:p>
            <a:r>
              <a:rPr lang="en-IN" b="1" i="1" u="sng" dirty="0">
                <a:latin typeface="Arial" panose="020B0604020202020204" pitchFamily="34" charset="0"/>
                <a:cs typeface="Arial" panose="020B0604020202020204" pitchFamily="34" charset="0"/>
              </a:rPr>
              <a:t>Active Guided wave devices are used as </a:t>
            </a:r>
          </a:p>
          <a:p>
            <a:r>
              <a:rPr lang="en-IN" dirty="0">
                <a:latin typeface="Arial" panose="020B0604020202020204" pitchFamily="34" charset="0"/>
                <a:cs typeface="Arial" panose="020B0604020202020204" pitchFamily="34" charset="0"/>
              </a:rPr>
              <a:t>1. Modulators </a:t>
            </a:r>
          </a:p>
          <a:p>
            <a:r>
              <a:rPr lang="en-IN" dirty="0">
                <a:latin typeface="Arial" panose="020B0604020202020204" pitchFamily="34" charset="0"/>
                <a:cs typeface="Arial" panose="020B0604020202020204" pitchFamily="34" charset="0"/>
              </a:rPr>
              <a:t>2. Interferometers and </a:t>
            </a:r>
          </a:p>
          <a:p>
            <a:r>
              <a:rPr lang="en-IN" dirty="0">
                <a:latin typeface="Arial" panose="020B0604020202020204" pitchFamily="34" charset="0"/>
                <a:cs typeface="Arial" panose="020B0604020202020204" pitchFamily="34" charset="0"/>
              </a:rPr>
              <a:t>3. Filters </a:t>
            </a:r>
          </a:p>
        </p:txBody>
      </p:sp>
    </p:spTree>
    <p:extLst>
      <p:ext uri="{BB962C8B-B14F-4D97-AF65-F5344CB8AC3E}">
        <p14:creationId xmlns:p14="http://schemas.microsoft.com/office/powerpoint/2010/main" val="11423932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7884" y="2708030"/>
            <a:ext cx="8465779" cy="769441"/>
          </a:xfrm>
          <a:prstGeom prst="rect">
            <a:avLst/>
          </a:prstGeom>
          <a:noFill/>
        </p:spPr>
        <p:txBody>
          <a:bodyPr wrap="none" rtlCol="0">
            <a:spAutoFit/>
          </a:bodyPr>
          <a:lstStyle/>
          <a:p>
            <a:r>
              <a:rPr lang="en-IN" sz="4400" b="1" dirty="0">
                <a:solidFill>
                  <a:srgbClr val="C00000"/>
                </a:solidFill>
                <a:latin typeface="Arial" panose="020B0604020202020204" pitchFamily="34" charset="0"/>
                <a:cs typeface="Arial" panose="020B0604020202020204" pitchFamily="34" charset="0"/>
              </a:rPr>
              <a:t>Mach – Zehnder Interferometer</a:t>
            </a:r>
          </a:p>
        </p:txBody>
      </p:sp>
    </p:spTree>
    <p:extLst>
      <p:ext uri="{BB962C8B-B14F-4D97-AF65-F5344CB8AC3E}">
        <p14:creationId xmlns:p14="http://schemas.microsoft.com/office/powerpoint/2010/main" val="37012423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713" y="523220"/>
            <a:ext cx="11927710" cy="1631216"/>
          </a:xfrm>
          <a:prstGeom prst="rect">
            <a:avLst/>
          </a:prstGeom>
        </p:spPr>
        <p:txBody>
          <a:bodyPr wrap="square">
            <a:spAutoFit/>
          </a:bodyPr>
          <a:lstStyle/>
          <a:p>
            <a:pPr marL="285750" indent="-285750" algn="just">
              <a:buFont typeface="Arial" panose="020B0604020202020204" pitchFamily="34" charset="0"/>
              <a:buChar char="•"/>
            </a:pPr>
            <a:r>
              <a:rPr lang="en-IN" sz="2000" dirty="0">
                <a:latin typeface="Arial" panose="020B0604020202020204" pitchFamily="34" charset="0"/>
                <a:cs typeface="Arial" panose="020B0604020202020204" pitchFamily="34" charset="0"/>
              </a:rPr>
              <a:t>A simple guided wave modulation/switching device based on the electro-optic effect  is the Mach-Zehnder interferometer. </a:t>
            </a:r>
          </a:p>
          <a:p>
            <a:pPr marL="285750" indent="-285750" algn="just">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sz="2000" dirty="0">
                <a:latin typeface="Arial" panose="020B0604020202020204" pitchFamily="34" charset="0"/>
                <a:cs typeface="Arial" panose="020B0604020202020204" pitchFamily="34" charset="0"/>
              </a:rPr>
              <a:t>Fig. shows the schematic diagram of guided wave Mach-Zehnder  interferometer with input and output 3-dB couplers. </a:t>
            </a:r>
          </a:p>
        </p:txBody>
      </p:sp>
      <p:sp>
        <p:nvSpPr>
          <p:cNvPr id="5" name="TextBox 4"/>
          <p:cNvSpPr txBox="1"/>
          <p:nvPr/>
        </p:nvSpPr>
        <p:spPr>
          <a:xfrm>
            <a:off x="3257486" y="0"/>
            <a:ext cx="5460149" cy="523220"/>
          </a:xfrm>
          <a:prstGeom prst="rect">
            <a:avLst/>
          </a:prstGeom>
          <a:noFill/>
        </p:spPr>
        <p:txBody>
          <a:bodyPr wrap="none" rtlCol="0">
            <a:spAutoFit/>
          </a:bodyPr>
          <a:lstStyle/>
          <a:p>
            <a:r>
              <a:rPr lang="en-IN" sz="2800" b="1" dirty="0">
                <a:solidFill>
                  <a:srgbClr val="C00000"/>
                </a:solidFill>
                <a:latin typeface="Arial" panose="020B0604020202020204" pitchFamily="34" charset="0"/>
                <a:cs typeface="Arial" panose="020B0604020202020204" pitchFamily="34" charset="0"/>
              </a:rPr>
              <a:t>Mach – Zehnder Interferometer</a:t>
            </a:r>
          </a:p>
        </p:txBody>
      </p:sp>
      <p:pic>
        <p:nvPicPr>
          <p:cNvPr id="6" name="Content Placeholder 3"/>
          <p:cNvPicPr>
            <a:picLocks noGrp="1" noChangeAspect="1"/>
          </p:cNvPicPr>
          <p:nvPr>
            <p:ph idx="1"/>
          </p:nvPr>
        </p:nvPicPr>
        <p:blipFill rotWithShape="1">
          <a:blip r:embed="rId2">
            <a:duotone>
              <a:prstClr val="black"/>
              <a:schemeClr val="accent2">
                <a:tint val="45000"/>
                <a:satMod val="400000"/>
              </a:schemeClr>
            </a:duotone>
          </a:blip>
          <a:srcRect l="1672" t="9926" r="3071"/>
          <a:stretch/>
        </p:blipFill>
        <p:spPr>
          <a:xfrm>
            <a:off x="161713" y="2459100"/>
            <a:ext cx="11651693" cy="3441469"/>
          </a:xfrm>
          <a:prstGeom prst="rect">
            <a:avLst/>
          </a:prstGeom>
        </p:spPr>
      </p:pic>
      <p:sp>
        <p:nvSpPr>
          <p:cNvPr id="7" name="TextBox 6"/>
          <p:cNvSpPr txBox="1"/>
          <p:nvPr/>
        </p:nvSpPr>
        <p:spPr>
          <a:xfrm>
            <a:off x="806975" y="6205234"/>
            <a:ext cx="10892726" cy="369332"/>
          </a:xfrm>
          <a:prstGeom prst="rect">
            <a:avLst/>
          </a:prstGeom>
          <a:noFill/>
        </p:spPr>
        <p:txBody>
          <a:bodyPr wrap="none" rtlCol="0">
            <a:spAutoFit/>
          </a:bodyPr>
          <a:lstStyle/>
          <a:p>
            <a:r>
              <a:rPr lang="en-IN" b="1" dirty="0">
                <a:solidFill>
                  <a:srgbClr val="0000FF"/>
                </a:solidFill>
                <a:latin typeface="Arial" panose="020B0604020202020204" pitchFamily="34" charset="0"/>
                <a:cs typeface="Arial" panose="020B0604020202020204" pitchFamily="34" charset="0"/>
              </a:rPr>
              <a:t>Fig: Schematic of guided wave Mach – Zehnder interferometer with input and output 3-dB coupler</a:t>
            </a:r>
          </a:p>
        </p:txBody>
      </p:sp>
    </p:spTree>
    <p:extLst>
      <p:ext uri="{BB962C8B-B14F-4D97-AF65-F5344CB8AC3E}">
        <p14:creationId xmlns:p14="http://schemas.microsoft.com/office/powerpoint/2010/main" val="2502810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533400" y="800100"/>
            <a:ext cx="10668000" cy="5257800"/>
          </a:xfrm>
          <a:prstGeom prst="rect">
            <a:avLst/>
          </a:prstGeom>
        </p:spPr>
      </p:pic>
      <p:sp>
        <p:nvSpPr>
          <p:cNvPr id="6" name="object 2">
            <a:extLst>
              <a:ext uri="{FF2B5EF4-FFF2-40B4-BE49-F238E27FC236}">
                <a16:creationId xmlns:a16="http://schemas.microsoft.com/office/drawing/2014/main" id="{16EA58DF-AEEF-8D27-25A0-935E4605A9D7}"/>
              </a:ext>
            </a:extLst>
          </p:cNvPr>
          <p:cNvSpPr txBox="1"/>
          <p:nvPr/>
        </p:nvSpPr>
        <p:spPr>
          <a:xfrm>
            <a:off x="2438400" y="76200"/>
            <a:ext cx="6359525"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Pockels</a:t>
            </a:r>
            <a:r>
              <a:rPr sz="4400" b="1" spc="-50"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Cell</a:t>
            </a:r>
            <a:r>
              <a:rPr sz="4400" b="1" spc="-4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Modulator</a:t>
            </a:r>
            <a:endParaRPr sz="4400" dirty="0">
              <a:solidFill>
                <a:srgbClr val="000099"/>
              </a:solidFill>
              <a:latin typeface="Arial" panose="020B0604020202020204" pitchFamily="34" charset="0"/>
              <a:cs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57486" y="0"/>
            <a:ext cx="5460149" cy="523220"/>
          </a:xfrm>
          <a:prstGeom prst="rect">
            <a:avLst/>
          </a:prstGeom>
          <a:noFill/>
        </p:spPr>
        <p:txBody>
          <a:bodyPr wrap="none" rtlCol="0">
            <a:spAutoFit/>
          </a:bodyPr>
          <a:lstStyle/>
          <a:p>
            <a:r>
              <a:rPr lang="en-IN" sz="2800" b="1" dirty="0">
                <a:solidFill>
                  <a:srgbClr val="C00000"/>
                </a:solidFill>
                <a:latin typeface="Arial" panose="020B0604020202020204" pitchFamily="34" charset="0"/>
                <a:cs typeface="Arial" panose="020B0604020202020204" pitchFamily="34" charset="0"/>
              </a:rPr>
              <a:t>Mach – Zehnder Interferometer</a:t>
            </a:r>
          </a:p>
        </p:txBody>
      </p:sp>
      <p:sp>
        <p:nvSpPr>
          <p:cNvPr id="3" name="TextBox 2"/>
          <p:cNvSpPr txBox="1"/>
          <p:nvPr/>
        </p:nvSpPr>
        <p:spPr>
          <a:xfrm>
            <a:off x="0" y="584766"/>
            <a:ext cx="12192000" cy="5878532"/>
          </a:xfrm>
          <a:prstGeom prst="rect">
            <a:avLst/>
          </a:prstGeom>
          <a:noFill/>
        </p:spPr>
        <p:txBody>
          <a:bodyPr wrap="square" rtlCol="0">
            <a:spAutoFit/>
          </a:bodyPr>
          <a:lstStyle/>
          <a:p>
            <a:pPr algn="just"/>
            <a:r>
              <a:rPr lang="en-IN" sz="3200" b="1" dirty="0">
                <a:solidFill>
                  <a:srgbClr val="0000FF"/>
                </a:solidFill>
                <a:latin typeface="Arial" panose="020B0604020202020204" pitchFamily="34" charset="0"/>
                <a:cs typeface="Arial" panose="020B0604020202020204" pitchFamily="34" charset="0"/>
              </a:rPr>
              <a:t>Operation:</a:t>
            </a:r>
          </a:p>
          <a:p>
            <a:pPr algn="just"/>
            <a:endParaRPr lang="en-IN" sz="3200" b="1" dirty="0">
              <a:solidFill>
                <a:srgbClr val="0000FF"/>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The incoming optical beam is split equally between the two branches of the input coupler. </a:t>
            </a:r>
          </a:p>
          <a:p>
            <a:pPr marL="342900" indent="-342900" algn="just">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Then recombined at the coupler at the other end. </a:t>
            </a:r>
          </a:p>
          <a:p>
            <a:pPr marL="342900" indent="-342900" algn="just">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To reduce bend losses,  care has been taken in materials growth and processing. </a:t>
            </a:r>
          </a:p>
          <a:p>
            <a:pPr marL="342900" indent="-342900" algn="just">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With no applied bias to the Schottky diode, the phase shift in the two arms is equals and at the output coupler the two wave interfere constructively and all the power appears at the output.</a:t>
            </a:r>
          </a:p>
          <a:p>
            <a:pPr marL="342900" indent="-342900" algn="just">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To analyze the switching characteristics of a device, assume the electric field of the input to one arms has unity amplitude and zero phase. </a:t>
            </a:r>
          </a:p>
        </p:txBody>
      </p:sp>
    </p:spTree>
    <p:extLst>
      <p:ext uri="{BB962C8B-B14F-4D97-AF65-F5344CB8AC3E}">
        <p14:creationId xmlns:p14="http://schemas.microsoft.com/office/powerpoint/2010/main" val="12027610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3281363" y="1193800"/>
          <a:ext cx="2576512" cy="765175"/>
        </p:xfrm>
        <a:graphic>
          <a:graphicData uri="http://schemas.openxmlformats.org/presentationml/2006/ole">
            <mc:AlternateContent xmlns:mc="http://schemas.openxmlformats.org/markup-compatibility/2006">
              <mc:Choice xmlns:v="urn:schemas-microsoft-com:vml" Requires="v">
                <p:oleObj name="Equation" r:id="rId2" imgW="1409400" imgH="419040" progId="Equation.DSMT4">
                  <p:embed/>
                </p:oleObj>
              </mc:Choice>
              <mc:Fallback>
                <p:oleObj name="Equation" r:id="rId2" imgW="1409400" imgH="419040" progId="Equation.DSMT4">
                  <p:embed/>
                  <p:pic>
                    <p:nvPicPr>
                      <p:cNvPr id="15" name="Object 14"/>
                      <p:cNvPicPr>
                        <a:picLocks noChangeAspect="1" noChangeArrowheads="1"/>
                      </p:cNvPicPr>
                      <p:nvPr/>
                    </p:nvPicPr>
                    <p:blipFill>
                      <a:blip r:embed="rId3"/>
                      <a:srcRect/>
                      <a:stretch>
                        <a:fillRect/>
                      </a:stretch>
                    </p:blipFill>
                    <p:spPr bwMode="auto">
                      <a:xfrm>
                        <a:off x="3281363" y="1193800"/>
                        <a:ext cx="2576512" cy="765175"/>
                      </a:xfrm>
                      <a:prstGeom prst="rect">
                        <a:avLst/>
                      </a:prstGeom>
                      <a:noFill/>
                    </p:spPr>
                  </p:pic>
                </p:oleObj>
              </mc:Fallback>
            </mc:AlternateContent>
          </a:graphicData>
        </a:graphic>
      </p:graphicFrame>
      <p:sp>
        <p:nvSpPr>
          <p:cNvPr id="16" name="TextBox 15"/>
          <p:cNvSpPr txBox="1"/>
          <p:nvPr/>
        </p:nvSpPr>
        <p:spPr>
          <a:xfrm>
            <a:off x="346417" y="605413"/>
            <a:ext cx="8158195" cy="400110"/>
          </a:xfrm>
          <a:prstGeom prst="rect">
            <a:avLst/>
          </a:prstGeom>
          <a:noFill/>
        </p:spPr>
        <p:txBody>
          <a:bodyPr wrap="none" rtlCol="0">
            <a:spAutoFit/>
          </a:bodyPr>
          <a:lstStyle/>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According to coupled mode theory, the fields at point </a:t>
            </a:r>
            <a:r>
              <a:rPr lang="en-IN" sz="2000" b="1" i="1" dirty="0">
                <a:latin typeface="Arial" panose="020B0604020202020204" pitchFamily="34" charset="0"/>
                <a:cs typeface="Arial" panose="020B0604020202020204" pitchFamily="34" charset="0"/>
              </a:rPr>
              <a:t>a</a:t>
            </a:r>
            <a:r>
              <a:rPr lang="en-IN" sz="2000" dirty="0">
                <a:latin typeface="Arial" panose="020B0604020202020204" pitchFamily="34" charset="0"/>
                <a:cs typeface="Arial" panose="020B0604020202020204" pitchFamily="34" charset="0"/>
              </a:rPr>
              <a:t> are given by</a:t>
            </a:r>
          </a:p>
        </p:txBody>
      </p:sp>
      <p:graphicFrame>
        <p:nvGraphicFramePr>
          <p:cNvPr id="18" name="Object 17"/>
          <p:cNvGraphicFramePr>
            <a:graphicFrameLocks noChangeAspect="1"/>
          </p:cNvGraphicFramePr>
          <p:nvPr/>
        </p:nvGraphicFramePr>
        <p:xfrm>
          <a:off x="3246438" y="2044700"/>
          <a:ext cx="2460625" cy="765175"/>
        </p:xfrm>
        <a:graphic>
          <a:graphicData uri="http://schemas.openxmlformats.org/presentationml/2006/ole">
            <mc:AlternateContent xmlns:mc="http://schemas.openxmlformats.org/markup-compatibility/2006">
              <mc:Choice xmlns:v="urn:schemas-microsoft-com:vml" Requires="v">
                <p:oleObj name="Equation" r:id="rId4" imgW="1346040" imgH="419040" progId="Equation.DSMT4">
                  <p:embed/>
                </p:oleObj>
              </mc:Choice>
              <mc:Fallback>
                <p:oleObj name="Equation" r:id="rId4" imgW="1346040" imgH="419040" progId="Equation.DSMT4">
                  <p:embed/>
                  <p:pic>
                    <p:nvPicPr>
                      <p:cNvPr id="18" name="Object 17"/>
                      <p:cNvPicPr>
                        <a:picLocks noChangeAspect="1" noChangeArrowheads="1"/>
                      </p:cNvPicPr>
                      <p:nvPr/>
                    </p:nvPicPr>
                    <p:blipFill>
                      <a:blip r:embed="rId5"/>
                      <a:srcRect/>
                      <a:stretch>
                        <a:fillRect/>
                      </a:stretch>
                    </p:blipFill>
                    <p:spPr bwMode="auto">
                      <a:xfrm>
                        <a:off x="3246438" y="2044700"/>
                        <a:ext cx="2460625" cy="765175"/>
                      </a:xfrm>
                      <a:prstGeom prst="rect">
                        <a:avLst/>
                      </a:prstGeom>
                      <a:noFill/>
                    </p:spPr>
                  </p:pic>
                </p:oleObj>
              </mc:Fallback>
            </mc:AlternateContent>
          </a:graphicData>
        </a:graphic>
      </p:graphicFrame>
      <p:sp>
        <p:nvSpPr>
          <p:cNvPr id="19" name="TextBox 18"/>
          <p:cNvSpPr txBox="1"/>
          <p:nvPr/>
        </p:nvSpPr>
        <p:spPr>
          <a:xfrm>
            <a:off x="548640" y="2908355"/>
            <a:ext cx="9366667" cy="400110"/>
          </a:xfrm>
          <a:prstGeom prst="rect">
            <a:avLst/>
          </a:prstGeom>
          <a:noFill/>
        </p:spPr>
        <p:txBody>
          <a:bodyPr wrap="none" rtlCol="0">
            <a:spAutoFit/>
          </a:bodyPr>
          <a:lstStyle/>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At point </a:t>
            </a:r>
            <a:r>
              <a:rPr lang="en-IN" sz="2000" b="1" i="1" dirty="0">
                <a:latin typeface="Arial" panose="020B0604020202020204" pitchFamily="34" charset="0"/>
                <a:cs typeface="Arial" panose="020B0604020202020204" pitchFamily="34" charset="0"/>
              </a:rPr>
              <a:t>b</a:t>
            </a:r>
            <a:r>
              <a:rPr lang="en-IN" sz="2000" dirty="0">
                <a:latin typeface="Arial" panose="020B0604020202020204" pitchFamily="34" charset="0"/>
                <a:cs typeface="Arial" panose="020B0604020202020204" pitchFamily="34" charset="0"/>
              </a:rPr>
              <a:t>, the field is phase shifted due to propagation over the length L</a:t>
            </a:r>
            <a:r>
              <a:rPr lang="en-IN" sz="2000" baseline="-25000" dirty="0">
                <a:latin typeface="Arial" panose="020B0604020202020204" pitchFamily="34" charset="0"/>
                <a:cs typeface="Arial" panose="020B0604020202020204" pitchFamily="34" charset="0"/>
              </a:rPr>
              <a:t>a</a:t>
            </a:r>
            <a:r>
              <a:rPr lang="en-IN" sz="2000" dirty="0">
                <a:latin typeface="Arial" panose="020B0604020202020204" pitchFamily="34" charset="0"/>
                <a:cs typeface="Arial" panose="020B0604020202020204" pitchFamily="34" charset="0"/>
              </a:rPr>
              <a:t> and </a:t>
            </a:r>
          </a:p>
        </p:txBody>
      </p:sp>
      <p:graphicFrame>
        <p:nvGraphicFramePr>
          <p:cNvPr id="21" name="Object 20"/>
          <p:cNvGraphicFramePr>
            <a:graphicFrameLocks noChangeAspect="1"/>
          </p:cNvGraphicFramePr>
          <p:nvPr/>
        </p:nvGraphicFramePr>
        <p:xfrm>
          <a:off x="3130550" y="3559175"/>
          <a:ext cx="2601913" cy="796925"/>
        </p:xfrm>
        <a:graphic>
          <a:graphicData uri="http://schemas.openxmlformats.org/presentationml/2006/ole">
            <mc:AlternateContent xmlns:mc="http://schemas.openxmlformats.org/markup-compatibility/2006">
              <mc:Choice xmlns:v="urn:schemas-microsoft-com:vml" Requires="v">
                <p:oleObj name="Equation" r:id="rId6" imgW="1371600" imgH="419040" progId="Equation.DSMT4">
                  <p:embed/>
                </p:oleObj>
              </mc:Choice>
              <mc:Fallback>
                <p:oleObj name="Equation" r:id="rId6" imgW="1371600" imgH="419040" progId="Equation.DSMT4">
                  <p:embed/>
                  <p:pic>
                    <p:nvPicPr>
                      <p:cNvPr id="21" name="Object 20"/>
                      <p:cNvPicPr>
                        <a:picLocks noChangeAspect="1" noChangeArrowheads="1"/>
                      </p:cNvPicPr>
                      <p:nvPr/>
                    </p:nvPicPr>
                    <p:blipFill>
                      <a:blip r:embed="rId7"/>
                      <a:srcRect/>
                      <a:stretch>
                        <a:fillRect/>
                      </a:stretch>
                    </p:blipFill>
                    <p:spPr bwMode="auto">
                      <a:xfrm>
                        <a:off x="3130550" y="3559175"/>
                        <a:ext cx="2601913" cy="796925"/>
                      </a:xfrm>
                      <a:prstGeom prst="rect">
                        <a:avLst/>
                      </a:prstGeom>
                      <a:noFill/>
                    </p:spPr>
                  </p:pic>
                </p:oleObj>
              </mc:Fallback>
            </mc:AlternateContent>
          </a:graphicData>
        </a:graphic>
      </p:graphicFrame>
      <p:graphicFrame>
        <p:nvGraphicFramePr>
          <p:cNvPr id="23" name="Object 22"/>
          <p:cNvGraphicFramePr>
            <a:graphicFrameLocks noChangeAspect="1"/>
          </p:cNvGraphicFramePr>
          <p:nvPr/>
        </p:nvGraphicFramePr>
        <p:xfrm>
          <a:off x="2479675" y="4425950"/>
          <a:ext cx="3902075" cy="874713"/>
        </p:xfrm>
        <a:graphic>
          <a:graphicData uri="http://schemas.openxmlformats.org/presentationml/2006/ole">
            <mc:AlternateContent xmlns:mc="http://schemas.openxmlformats.org/markup-compatibility/2006">
              <mc:Choice xmlns:v="urn:schemas-microsoft-com:vml" Requires="v">
                <p:oleObj name="Equation" r:id="rId8" imgW="2171520" imgH="482400" progId="Equation.DSMT4">
                  <p:embed/>
                </p:oleObj>
              </mc:Choice>
              <mc:Fallback>
                <p:oleObj name="Equation" r:id="rId8" imgW="2171520" imgH="482400" progId="Equation.DSMT4">
                  <p:embed/>
                  <p:pic>
                    <p:nvPicPr>
                      <p:cNvPr id="23" name="Object 22"/>
                      <p:cNvPicPr>
                        <a:picLocks noChangeAspect="1" noChangeArrowheads="1"/>
                      </p:cNvPicPr>
                      <p:nvPr/>
                    </p:nvPicPr>
                    <p:blipFill>
                      <a:blip r:embed="rId9"/>
                      <a:srcRect/>
                      <a:stretch>
                        <a:fillRect/>
                      </a:stretch>
                    </p:blipFill>
                    <p:spPr bwMode="auto">
                      <a:xfrm>
                        <a:off x="2479675" y="4425950"/>
                        <a:ext cx="3902075" cy="874713"/>
                      </a:xfrm>
                      <a:prstGeom prst="rect">
                        <a:avLst/>
                      </a:prstGeom>
                      <a:noFill/>
                    </p:spPr>
                  </p:pic>
                </p:oleObj>
              </mc:Fallback>
            </mc:AlternateContent>
          </a:graphicData>
        </a:graphic>
      </p:graphicFrame>
      <p:sp>
        <p:nvSpPr>
          <p:cNvPr id="24" name="TextBox 23"/>
          <p:cNvSpPr txBox="1"/>
          <p:nvPr/>
        </p:nvSpPr>
        <p:spPr>
          <a:xfrm>
            <a:off x="548640" y="5594592"/>
            <a:ext cx="11415497" cy="707886"/>
          </a:xfrm>
          <a:prstGeom prst="rect">
            <a:avLst/>
          </a:prstGeom>
          <a:noFill/>
        </p:spPr>
        <p:txBody>
          <a:bodyPr wrap="none" rtlCol="0">
            <a:spAutoFit/>
          </a:bodyPr>
          <a:lstStyle/>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In the second equation, the electro optic effect is taken into account due to the bias V applied to </a:t>
            </a:r>
          </a:p>
          <a:p>
            <a:r>
              <a:rPr lang="en-IN" sz="2000" dirty="0">
                <a:latin typeface="Arial" panose="020B0604020202020204" pitchFamily="34" charset="0"/>
                <a:cs typeface="Arial" panose="020B0604020202020204" pitchFamily="34" charset="0"/>
              </a:rPr>
              <a:t>     the Schottky diode over a length l.</a:t>
            </a:r>
          </a:p>
        </p:txBody>
      </p:sp>
      <p:sp>
        <p:nvSpPr>
          <p:cNvPr id="9" name="TextBox 8"/>
          <p:cNvSpPr txBox="1"/>
          <p:nvPr/>
        </p:nvSpPr>
        <p:spPr>
          <a:xfrm>
            <a:off x="3257486" y="0"/>
            <a:ext cx="5460149" cy="523220"/>
          </a:xfrm>
          <a:prstGeom prst="rect">
            <a:avLst/>
          </a:prstGeom>
          <a:noFill/>
        </p:spPr>
        <p:txBody>
          <a:bodyPr wrap="none" rtlCol="0">
            <a:spAutoFit/>
          </a:bodyPr>
          <a:lstStyle/>
          <a:p>
            <a:r>
              <a:rPr lang="en-IN" sz="2800" b="1" dirty="0">
                <a:solidFill>
                  <a:srgbClr val="C00000"/>
                </a:solidFill>
                <a:latin typeface="Arial" panose="020B0604020202020204" pitchFamily="34" charset="0"/>
                <a:cs typeface="Arial" panose="020B0604020202020204" pitchFamily="34" charset="0"/>
              </a:rPr>
              <a:t>Mach – Zehnder Interferometer</a:t>
            </a:r>
          </a:p>
        </p:txBody>
      </p:sp>
    </p:spTree>
    <p:extLst>
      <p:ext uri="{BB962C8B-B14F-4D97-AF65-F5344CB8AC3E}">
        <p14:creationId xmlns:p14="http://schemas.microsoft.com/office/powerpoint/2010/main" val="7888832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915" y="663751"/>
            <a:ext cx="11160370" cy="400110"/>
          </a:xfrm>
          <a:prstGeom prst="rect">
            <a:avLst/>
          </a:prstGeom>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Therefore, unequal lengths l</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and l</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 will introduce a phase difference between E</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 andE</a:t>
            </a:r>
            <a:r>
              <a:rPr lang="en-IN" sz="2000" baseline="-25000" dirty="0">
                <a:latin typeface="Arial" panose="020B0604020202020204" pitchFamily="34" charset="0"/>
                <a:cs typeface="Arial" panose="020B0604020202020204" pitchFamily="34" charset="0"/>
              </a:rPr>
              <a:t>2</a:t>
            </a:r>
            <a:endParaRPr lang="en-IN" sz="2000" dirty="0">
              <a:latin typeface="Arial" panose="020B0604020202020204" pitchFamily="34" charset="0"/>
              <a:cs typeface="Arial" panose="020B0604020202020204" pitchFamily="34" charset="0"/>
            </a:endParaRPr>
          </a:p>
        </p:txBody>
      </p:sp>
      <p:graphicFrame>
        <p:nvGraphicFramePr>
          <p:cNvPr id="5" name="Object 4"/>
          <p:cNvGraphicFramePr>
            <a:graphicFrameLocks noChangeAspect="1"/>
          </p:cNvGraphicFramePr>
          <p:nvPr/>
        </p:nvGraphicFramePr>
        <p:xfrm>
          <a:off x="3499948" y="1063861"/>
          <a:ext cx="2487612" cy="579438"/>
        </p:xfrm>
        <a:graphic>
          <a:graphicData uri="http://schemas.openxmlformats.org/presentationml/2006/ole">
            <mc:AlternateContent xmlns:mc="http://schemas.openxmlformats.org/markup-compatibility/2006">
              <mc:Choice xmlns:v="urn:schemas-microsoft-com:vml" Requires="v">
                <p:oleObj name="Equation" r:id="rId2" imgW="1104840" imgH="253800" progId="Equation.DSMT4">
                  <p:embed/>
                </p:oleObj>
              </mc:Choice>
              <mc:Fallback>
                <p:oleObj name="Equation" r:id="rId2" imgW="1104840" imgH="253800" progId="Equation.DSMT4">
                  <p:embed/>
                  <p:pic>
                    <p:nvPicPr>
                      <p:cNvPr id="5" name="Object 4"/>
                      <p:cNvPicPr>
                        <a:picLocks noChangeAspect="1" noChangeArrowheads="1"/>
                      </p:cNvPicPr>
                      <p:nvPr/>
                    </p:nvPicPr>
                    <p:blipFill>
                      <a:blip r:embed="rId3"/>
                      <a:srcRect/>
                      <a:stretch>
                        <a:fillRect/>
                      </a:stretch>
                    </p:blipFill>
                    <p:spPr bwMode="auto">
                      <a:xfrm>
                        <a:off x="3499948" y="1063861"/>
                        <a:ext cx="2487612" cy="579438"/>
                      </a:xfrm>
                      <a:prstGeom prst="rect">
                        <a:avLst/>
                      </a:prstGeom>
                      <a:noFill/>
                    </p:spPr>
                  </p:pic>
                </p:oleObj>
              </mc:Fallback>
            </mc:AlternateContent>
          </a:graphicData>
        </a:graphic>
      </p:graphicFrame>
      <p:sp>
        <p:nvSpPr>
          <p:cNvPr id="6" name="TextBox 5"/>
          <p:cNvSpPr txBox="1"/>
          <p:nvPr/>
        </p:nvSpPr>
        <p:spPr>
          <a:xfrm>
            <a:off x="3257486" y="0"/>
            <a:ext cx="5460149" cy="523220"/>
          </a:xfrm>
          <a:prstGeom prst="rect">
            <a:avLst/>
          </a:prstGeom>
          <a:noFill/>
        </p:spPr>
        <p:txBody>
          <a:bodyPr wrap="none" rtlCol="0">
            <a:spAutoFit/>
          </a:bodyPr>
          <a:lstStyle/>
          <a:p>
            <a:r>
              <a:rPr lang="en-IN" sz="2800" b="1" dirty="0">
                <a:solidFill>
                  <a:srgbClr val="C00000"/>
                </a:solidFill>
                <a:latin typeface="Arial" panose="020B0604020202020204" pitchFamily="34" charset="0"/>
                <a:cs typeface="Arial" panose="020B0604020202020204" pitchFamily="34" charset="0"/>
              </a:rPr>
              <a:t>Mach – Zehnder Interferometer</a:t>
            </a:r>
          </a:p>
        </p:txBody>
      </p:sp>
      <p:sp>
        <p:nvSpPr>
          <p:cNvPr id="7" name="Rectangle 6"/>
          <p:cNvSpPr/>
          <p:nvPr/>
        </p:nvSpPr>
        <p:spPr>
          <a:xfrm>
            <a:off x="172915" y="1940131"/>
            <a:ext cx="8505094" cy="400110"/>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While the electro-optic effect introduces an additional phase shift. </a:t>
            </a:r>
          </a:p>
        </p:txBody>
      </p:sp>
      <p:graphicFrame>
        <p:nvGraphicFramePr>
          <p:cNvPr id="8" name="Object 7"/>
          <p:cNvGraphicFramePr>
            <a:graphicFrameLocks noChangeAspect="1"/>
          </p:cNvGraphicFramePr>
          <p:nvPr/>
        </p:nvGraphicFramePr>
        <p:xfrm>
          <a:off x="2166137" y="2419307"/>
          <a:ext cx="4816475" cy="1076325"/>
        </p:xfrm>
        <a:graphic>
          <a:graphicData uri="http://schemas.openxmlformats.org/presentationml/2006/ole">
            <mc:AlternateContent xmlns:mc="http://schemas.openxmlformats.org/markup-compatibility/2006">
              <mc:Choice xmlns:v="urn:schemas-microsoft-com:vml" Requires="v">
                <p:oleObj name="Equation" r:id="rId4" imgW="1803240" imgH="406080" progId="Equation.DSMT4">
                  <p:embed/>
                </p:oleObj>
              </mc:Choice>
              <mc:Fallback>
                <p:oleObj name="Equation" r:id="rId4" imgW="1803240" imgH="406080" progId="Equation.DSMT4">
                  <p:embed/>
                  <p:pic>
                    <p:nvPicPr>
                      <p:cNvPr id="8" name="Object 7"/>
                      <p:cNvPicPr>
                        <a:picLocks noChangeAspect="1" noChangeArrowheads="1"/>
                      </p:cNvPicPr>
                      <p:nvPr/>
                    </p:nvPicPr>
                    <p:blipFill>
                      <a:blip r:embed="rId5"/>
                      <a:srcRect/>
                      <a:stretch>
                        <a:fillRect/>
                      </a:stretch>
                    </p:blipFill>
                    <p:spPr bwMode="auto">
                      <a:xfrm>
                        <a:off x="2166137" y="2419307"/>
                        <a:ext cx="4816475" cy="1076325"/>
                      </a:xfrm>
                      <a:prstGeom prst="rect">
                        <a:avLst/>
                      </a:prstGeom>
                      <a:noFill/>
                    </p:spPr>
                  </p:pic>
                </p:oleObj>
              </mc:Fallback>
            </mc:AlternateContent>
          </a:graphicData>
        </a:graphic>
      </p:graphicFrame>
      <p:sp>
        <p:nvSpPr>
          <p:cNvPr id="9" name="Rectangle 8"/>
          <p:cNvSpPr/>
          <p:nvPr/>
        </p:nvSpPr>
        <p:spPr>
          <a:xfrm>
            <a:off x="2166137" y="3495632"/>
            <a:ext cx="4905510"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Where, d </a:t>
            </a:r>
            <a:r>
              <a:rPr lang="en-IN" sz="2000" dirty="0">
                <a:latin typeface="Arial" panose="020B0604020202020204" pitchFamily="34" charset="0"/>
                <a:cs typeface="Arial" panose="020B0604020202020204" pitchFamily="34" charset="0"/>
                <a:sym typeface="Wingdings" panose="05000000000000000000" pitchFamily="2" charset="2"/>
              </a:rPr>
              <a:t> </a:t>
            </a:r>
            <a:r>
              <a:rPr lang="en-IN" sz="2000" dirty="0">
                <a:latin typeface="Arial" panose="020B0604020202020204" pitchFamily="34" charset="0"/>
                <a:cs typeface="Arial" panose="020B0604020202020204" pitchFamily="34" charset="0"/>
              </a:rPr>
              <a:t>thickness of the wave guide. </a:t>
            </a:r>
          </a:p>
        </p:txBody>
      </p:sp>
      <p:sp>
        <p:nvSpPr>
          <p:cNvPr id="10" name="Rectangle 9"/>
          <p:cNvSpPr/>
          <p:nvPr/>
        </p:nvSpPr>
        <p:spPr>
          <a:xfrm>
            <a:off x="172915" y="4436383"/>
            <a:ext cx="10615245" cy="400110"/>
          </a:xfrm>
          <a:prstGeom prst="rect">
            <a:avLst/>
          </a:prstGeom>
        </p:spPr>
        <p:txBody>
          <a:bodyPr wrap="square">
            <a:spAutoFit/>
          </a:bodyPr>
          <a:lstStyle/>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The output coupler recombines the field E</a:t>
            </a:r>
            <a:r>
              <a:rPr lang="en-IN" sz="2000" baseline="-25000" dirty="0">
                <a:latin typeface="Arial" panose="020B0604020202020204" pitchFamily="34" charset="0"/>
                <a:cs typeface="Arial" panose="020B0604020202020204" pitchFamily="34" charset="0"/>
              </a:rPr>
              <a:t>1b</a:t>
            </a:r>
            <a:r>
              <a:rPr lang="en-IN" sz="2000" dirty="0">
                <a:latin typeface="Arial" panose="020B0604020202020204" pitchFamily="34" charset="0"/>
                <a:cs typeface="Arial" panose="020B0604020202020204" pitchFamily="34" charset="0"/>
              </a:rPr>
              <a:t> and E</a:t>
            </a:r>
            <a:r>
              <a:rPr lang="en-IN" sz="2000" baseline="-25000" dirty="0">
                <a:latin typeface="Arial" panose="020B0604020202020204" pitchFamily="34" charset="0"/>
                <a:cs typeface="Arial" panose="020B0604020202020204" pitchFamily="34" charset="0"/>
              </a:rPr>
              <a:t>2b</a:t>
            </a:r>
            <a:r>
              <a:rPr lang="en-IN" sz="2000" dirty="0">
                <a:latin typeface="Arial" panose="020B0604020202020204" pitchFamily="34" charset="0"/>
                <a:cs typeface="Arial" panose="020B0604020202020204" pitchFamily="34" charset="0"/>
              </a:rPr>
              <a:t> to give the field output of arm 1 as </a:t>
            </a:r>
          </a:p>
        </p:txBody>
      </p:sp>
      <p:graphicFrame>
        <p:nvGraphicFramePr>
          <p:cNvPr id="11" name="Object 10"/>
          <p:cNvGraphicFramePr>
            <a:graphicFrameLocks noChangeAspect="1"/>
          </p:cNvGraphicFramePr>
          <p:nvPr/>
        </p:nvGraphicFramePr>
        <p:xfrm>
          <a:off x="1086217" y="4845823"/>
          <a:ext cx="8648700" cy="1149350"/>
        </p:xfrm>
        <a:graphic>
          <a:graphicData uri="http://schemas.openxmlformats.org/presentationml/2006/ole">
            <mc:AlternateContent xmlns:mc="http://schemas.openxmlformats.org/markup-compatibility/2006">
              <mc:Choice xmlns:v="urn:schemas-microsoft-com:vml" Requires="v">
                <p:oleObj name="Equation" r:id="rId6" imgW="2933640" imgH="393480" progId="Equation.DSMT4">
                  <p:embed/>
                </p:oleObj>
              </mc:Choice>
              <mc:Fallback>
                <p:oleObj name="Equation" r:id="rId6" imgW="2933640" imgH="393480" progId="Equation.DSMT4">
                  <p:embed/>
                  <p:pic>
                    <p:nvPicPr>
                      <p:cNvPr id="11" name="Object 10"/>
                      <p:cNvPicPr>
                        <a:picLocks noChangeAspect="1" noChangeArrowheads="1"/>
                      </p:cNvPicPr>
                      <p:nvPr/>
                    </p:nvPicPr>
                    <p:blipFill>
                      <a:blip r:embed="rId7"/>
                      <a:srcRect/>
                      <a:stretch>
                        <a:fillRect/>
                      </a:stretch>
                    </p:blipFill>
                    <p:spPr bwMode="auto">
                      <a:xfrm>
                        <a:off x="1086217" y="4845823"/>
                        <a:ext cx="8648700" cy="1149350"/>
                      </a:xfrm>
                      <a:prstGeom prst="rect">
                        <a:avLst/>
                      </a:prstGeom>
                      <a:noFill/>
                    </p:spPr>
                  </p:pic>
                </p:oleObj>
              </mc:Fallback>
            </mc:AlternateContent>
          </a:graphicData>
        </a:graphic>
      </p:graphicFrame>
    </p:spTree>
    <p:extLst>
      <p:ext uri="{BB962C8B-B14F-4D97-AF65-F5344CB8AC3E}">
        <p14:creationId xmlns:p14="http://schemas.microsoft.com/office/powerpoint/2010/main" val="3233700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7898" y="407324"/>
            <a:ext cx="184731" cy="369332"/>
          </a:xfrm>
          <a:prstGeom prst="rect">
            <a:avLst/>
          </a:prstGeom>
          <a:noFill/>
        </p:spPr>
        <p:txBody>
          <a:bodyPr wrap="none" rtlCol="0">
            <a:spAutoFit/>
          </a:bodyPr>
          <a:lstStyle/>
          <a:p>
            <a:endParaRPr lang="en-IN"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2" name="Object 11"/>
          <p:cNvGraphicFramePr>
            <a:graphicFrameLocks noChangeAspect="1"/>
          </p:cNvGraphicFramePr>
          <p:nvPr/>
        </p:nvGraphicFramePr>
        <p:xfrm>
          <a:off x="2394927" y="1130222"/>
          <a:ext cx="5632450" cy="1211262"/>
        </p:xfrm>
        <a:graphic>
          <a:graphicData uri="http://schemas.openxmlformats.org/presentationml/2006/ole">
            <mc:AlternateContent xmlns:mc="http://schemas.openxmlformats.org/markup-compatibility/2006">
              <mc:Choice xmlns:v="urn:schemas-microsoft-com:vml" Requires="v">
                <p:oleObj name="Equation" r:id="rId2" imgW="1815840" imgH="393480" progId="Equation.DSMT4">
                  <p:embed/>
                </p:oleObj>
              </mc:Choice>
              <mc:Fallback>
                <p:oleObj name="Equation" r:id="rId2" imgW="1815840" imgH="393480" progId="Equation.DSMT4">
                  <p:embed/>
                  <p:pic>
                    <p:nvPicPr>
                      <p:cNvPr id="12" name="Object 11"/>
                      <p:cNvPicPr>
                        <a:picLocks noChangeAspect="1" noChangeArrowheads="1"/>
                      </p:cNvPicPr>
                      <p:nvPr/>
                    </p:nvPicPr>
                    <p:blipFill>
                      <a:blip r:embed="rId3"/>
                      <a:srcRect/>
                      <a:stretch>
                        <a:fillRect/>
                      </a:stretch>
                    </p:blipFill>
                    <p:spPr bwMode="auto">
                      <a:xfrm>
                        <a:off x="2394927" y="1130222"/>
                        <a:ext cx="5632450" cy="1211262"/>
                      </a:xfrm>
                      <a:prstGeom prst="rect">
                        <a:avLst/>
                      </a:prstGeom>
                      <a:noFill/>
                    </p:spPr>
                  </p:pic>
                </p:oleObj>
              </mc:Fallback>
            </mc:AlternateContent>
          </a:graphicData>
        </a:graphic>
      </p:graphicFrame>
      <p:graphicFrame>
        <p:nvGraphicFramePr>
          <p:cNvPr id="14" name="Object 13"/>
          <p:cNvGraphicFramePr>
            <a:graphicFrameLocks noChangeAspect="1"/>
          </p:cNvGraphicFramePr>
          <p:nvPr/>
        </p:nvGraphicFramePr>
        <p:xfrm>
          <a:off x="2394927" y="3048540"/>
          <a:ext cx="5625116" cy="1211262"/>
        </p:xfrm>
        <a:graphic>
          <a:graphicData uri="http://schemas.openxmlformats.org/presentationml/2006/ole">
            <mc:AlternateContent xmlns:mc="http://schemas.openxmlformats.org/markup-compatibility/2006">
              <mc:Choice xmlns:v="urn:schemas-microsoft-com:vml" Requires="v">
                <p:oleObj name="Equation" r:id="rId4" imgW="1815840" imgH="393480" progId="Equation.DSMT4">
                  <p:embed/>
                </p:oleObj>
              </mc:Choice>
              <mc:Fallback>
                <p:oleObj name="Equation" r:id="rId4" imgW="1815840" imgH="393480" progId="Equation.DSMT4">
                  <p:embed/>
                  <p:pic>
                    <p:nvPicPr>
                      <p:cNvPr id="14" name="Object 13"/>
                      <p:cNvPicPr>
                        <a:picLocks noChangeAspect="1" noChangeArrowheads="1"/>
                      </p:cNvPicPr>
                      <p:nvPr/>
                    </p:nvPicPr>
                    <p:blipFill>
                      <a:blip r:embed="rId5"/>
                      <a:srcRect/>
                      <a:stretch>
                        <a:fillRect/>
                      </a:stretch>
                    </p:blipFill>
                    <p:spPr bwMode="auto">
                      <a:xfrm>
                        <a:off x="2394927" y="3048540"/>
                        <a:ext cx="5625116" cy="1211262"/>
                      </a:xfrm>
                      <a:prstGeom prst="rect">
                        <a:avLst/>
                      </a:prstGeom>
                      <a:noFill/>
                    </p:spPr>
                  </p:pic>
                </p:oleObj>
              </mc:Fallback>
            </mc:AlternateContent>
          </a:graphicData>
        </a:graphic>
      </p:graphicFrame>
      <p:sp>
        <p:nvSpPr>
          <p:cNvPr id="2" name="Rectangle 1"/>
          <p:cNvSpPr/>
          <p:nvPr/>
        </p:nvSpPr>
        <p:spPr>
          <a:xfrm>
            <a:off x="354968" y="697134"/>
            <a:ext cx="11482063" cy="400110"/>
          </a:xfrm>
          <a:prstGeom prst="rect">
            <a:avLst/>
          </a:prstGeom>
        </p:spPr>
        <p:txBody>
          <a:bodyPr wrap="square">
            <a:sp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The output intensity from the arm, is obtained by taking square of the magnitude of the field. </a:t>
            </a:r>
          </a:p>
        </p:txBody>
      </p:sp>
      <p:sp>
        <p:nvSpPr>
          <p:cNvPr id="11" name="TextBox 10"/>
          <p:cNvSpPr txBox="1"/>
          <p:nvPr/>
        </p:nvSpPr>
        <p:spPr>
          <a:xfrm>
            <a:off x="3257486" y="0"/>
            <a:ext cx="5460149" cy="523220"/>
          </a:xfrm>
          <a:prstGeom prst="rect">
            <a:avLst/>
          </a:prstGeom>
          <a:noFill/>
        </p:spPr>
        <p:txBody>
          <a:bodyPr wrap="none" rtlCol="0">
            <a:spAutoFit/>
          </a:bodyPr>
          <a:lstStyle/>
          <a:p>
            <a:r>
              <a:rPr lang="en-IN" sz="2800" b="1" dirty="0">
                <a:solidFill>
                  <a:srgbClr val="C00000"/>
                </a:solidFill>
                <a:latin typeface="Arial" panose="020B0604020202020204" pitchFamily="34" charset="0"/>
                <a:cs typeface="Arial" panose="020B0604020202020204" pitchFamily="34" charset="0"/>
              </a:rPr>
              <a:t>Mach – Zehnder Interferometer</a:t>
            </a:r>
          </a:p>
        </p:txBody>
      </p:sp>
      <p:sp>
        <p:nvSpPr>
          <p:cNvPr id="6" name="Rectangle 5"/>
          <p:cNvSpPr/>
          <p:nvPr/>
        </p:nvSpPr>
        <p:spPr>
          <a:xfrm>
            <a:off x="361404" y="2527897"/>
            <a:ext cx="5792163" cy="400110"/>
          </a:xfrm>
          <a:prstGeom prst="rect">
            <a:avLst/>
          </a:prstGeom>
        </p:spPr>
        <p:txBody>
          <a:bodyPr wrap="none">
            <a:spAutoFit/>
          </a:bodyPr>
          <a:lstStyle/>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Similarly, we can obtain the output from arm 2 </a:t>
            </a:r>
          </a:p>
        </p:txBody>
      </p:sp>
      <p:sp>
        <p:nvSpPr>
          <p:cNvPr id="7" name="Rectangle 6"/>
          <p:cNvSpPr/>
          <p:nvPr/>
        </p:nvSpPr>
        <p:spPr>
          <a:xfrm>
            <a:off x="361404" y="4463804"/>
            <a:ext cx="11830596" cy="707886"/>
          </a:xfrm>
          <a:prstGeom prst="rect">
            <a:avLst/>
          </a:prstGeom>
        </p:spPr>
        <p:txBody>
          <a:bodyPr wrap="square">
            <a:spAutoFit/>
          </a:bodyPr>
          <a:lstStyle/>
          <a:p>
            <a:pPr marL="342900" indent="-342900" algn="just">
              <a:buFont typeface="Arial" panose="020B0604020202020204" pitchFamily="34" charset="0"/>
              <a:buChar char="•"/>
            </a:pPr>
            <a:r>
              <a:rPr lang="en-IN" sz="2000" dirty="0">
                <a:latin typeface="Arial" panose="020B0604020202020204" pitchFamily="34" charset="0"/>
                <a:cs typeface="Arial" panose="020B0604020202020204" pitchFamily="34" charset="0"/>
              </a:rPr>
              <a:t>If the device is loss less, then the sum of I</a:t>
            </a:r>
            <a:r>
              <a:rPr lang="en-IN" sz="2000" baseline="-25000" dirty="0">
                <a:latin typeface="Arial" panose="020B0604020202020204" pitchFamily="34" charset="0"/>
                <a:cs typeface="Arial" panose="020B0604020202020204" pitchFamily="34" charset="0"/>
              </a:rPr>
              <a:t>01</a:t>
            </a:r>
            <a:r>
              <a:rPr lang="en-IN" sz="2000" dirty="0">
                <a:latin typeface="Arial" panose="020B0604020202020204" pitchFamily="34" charset="0"/>
                <a:cs typeface="Arial" panose="020B0604020202020204" pitchFamily="34" charset="0"/>
              </a:rPr>
              <a:t> and I</a:t>
            </a:r>
            <a:r>
              <a:rPr lang="en-IN" sz="2000" baseline="-25000" dirty="0">
                <a:latin typeface="Arial" panose="020B0604020202020204" pitchFamily="34" charset="0"/>
                <a:cs typeface="Arial" panose="020B0604020202020204" pitchFamily="34" charset="0"/>
              </a:rPr>
              <a:t>02</a:t>
            </a:r>
            <a:r>
              <a:rPr lang="en-IN" sz="2000" dirty="0">
                <a:latin typeface="Arial" panose="020B0604020202020204" pitchFamily="34" charset="0"/>
                <a:cs typeface="Arial" panose="020B0604020202020204" pitchFamily="34" charset="0"/>
              </a:rPr>
              <a:t> is equal to the input intensity regardless of the relative phase shift between arms 1 and 2. </a:t>
            </a:r>
          </a:p>
        </p:txBody>
      </p:sp>
      <p:sp>
        <p:nvSpPr>
          <p:cNvPr id="9" name="Rectangle 8"/>
          <p:cNvSpPr/>
          <p:nvPr/>
        </p:nvSpPr>
        <p:spPr>
          <a:xfrm>
            <a:off x="402349" y="5271918"/>
            <a:ext cx="6394699" cy="400110"/>
          </a:xfrm>
          <a:prstGeom prst="rect">
            <a:avLst/>
          </a:prstGeom>
        </p:spPr>
        <p:txBody>
          <a:bodyPr wrap="none">
            <a:spAutoFit/>
          </a:bodyPr>
          <a:lstStyle/>
          <a:p>
            <a:pPr marL="342900" indent="-342900">
              <a:buFont typeface="Arial" panose="020B0604020202020204" pitchFamily="34" charset="0"/>
              <a:buChar char="•"/>
            </a:pPr>
            <a:r>
              <a:rPr lang="en-IN" sz="2000" dirty="0">
                <a:latin typeface="Arial" panose="020B0604020202020204" pitchFamily="34" charset="0"/>
                <a:cs typeface="Arial" panose="020B0604020202020204" pitchFamily="34" charset="0"/>
              </a:rPr>
              <a:t>The </a:t>
            </a:r>
            <a:r>
              <a:rPr lang="en-IN" sz="2000" i="1" dirty="0">
                <a:latin typeface="Arial" panose="020B0604020202020204" pitchFamily="34" charset="0"/>
                <a:cs typeface="Arial" panose="020B0604020202020204" pitchFamily="34" charset="0"/>
              </a:rPr>
              <a:t>I</a:t>
            </a:r>
            <a:r>
              <a:rPr lang="en-IN" sz="2000" baseline="-25000" dirty="0">
                <a:latin typeface="Arial" panose="020B0604020202020204" pitchFamily="34" charset="0"/>
                <a:cs typeface="Arial" panose="020B0604020202020204" pitchFamily="34" charset="0"/>
              </a:rPr>
              <a:t>1</a:t>
            </a:r>
            <a:r>
              <a:rPr lang="en-IN" sz="2000" dirty="0">
                <a:latin typeface="Arial" panose="020B0604020202020204" pitchFamily="34" charset="0"/>
                <a:cs typeface="Arial" panose="020B0604020202020204" pitchFamily="34" charset="0"/>
              </a:rPr>
              <a:t>=</a:t>
            </a:r>
            <a:r>
              <a:rPr lang="en-IN" sz="2000" i="1" dirty="0">
                <a:latin typeface="Arial" panose="020B0604020202020204" pitchFamily="34" charset="0"/>
                <a:cs typeface="Arial" panose="020B0604020202020204" pitchFamily="34" charset="0"/>
              </a:rPr>
              <a:t>l</a:t>
            </a:r>
            <a:r>
              <a:rPr lang="en-IN" sz="2000" baseline="-25000" dirty="0">
                <a:latin typeface="Arial" panose="020B0604020202020204" pitchFamily="34" charset="0"/>
                <a:cs typeface="Arial" panose="020B0604020202020204" pitchFamily="34" charset="0"/>
              </a:rPr>
              <a:t>2</a:t>
            </a:r>
            <a:r>
              <a:rPr lang="en-IN" sz="2000" dirty="0">
                <a:latin typeface="Arial" panose="020B0604020202020204" pitchFamily="34" charset="0"/>
                <a:cs typeface="Arial" panose="020B0604020202020204" pitchFamily="34" charset="0"/>
              </a:rPr>
              <a:t> and no bias applied, then I</a:t>
            </a:r>
            <a:r>
              <a:rPr lang="en-IN" sz="2000" baseline="-25000" dirty="0">
                <a:latin typeface="Arial" panose="020B0604020202020204" pitchFamily="34" charset="0"/>
                <a:cs typeface="Arial" panose="020B0604020202020204" pitchFamily="34" charset="0"/>
              </a:rPr>
              <a:t>01</a:t>
            </a:r>
            <a:r>
              <a:rPr lang="en-IN" sz="2000" dirty="0">
                <a:latin typeface="Arial" panose="020B0604020202020204" pitchFamily="34" charset="0"/>
                <a:cs typeface="Arial" panose="020B0604020202020204" pitchFamily="34" charset="0"/>
              </a:rPr>
              <a:t>=1 and I</a:t>
            </a:r>
            <a:r>
              <a:rPr lang="en-IN" sz="2000" baseline="-25000" dirty="0">
                <a:latin typeface="Arial" panose="020B0604020202020204" pitchFamily="34" charset="0"/>
                <a:cs typeface="Arial" panose="020B0604020202020204" pitchFamily="34" charset="0"/>
              </a:rPr>
              <a:t>02</a:t>
            </a:r>
            <a:r>
              <a:rPr lang="en-IN" sz="2000" dirty="0">
                <a:latin typeface="Arial" panose="020B0604020202020204" pitchFamily="34" charset="0"/>
                <a:cs typeface="Arial" panose="020B0604020202020204" pitchFamily="34" charset="0"/>
              </a:rPr>
              <a:t>=0 </a:t>
            </a:r>
          </a:p>
        </p:txBody>
      </p:sp>
    </p:spTree>
    <p:extLst>
      <p:ext uri="{BB962C8B-B14F-4D97-AF65-F5344CB8AC3E}">
        <p14:creationId xmlns:p14="http://schemas.microsoft.com/office/powerpoint/2010/main" val="21860265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4543792" y="2302674"/>
          <a:ext cx="2068023" cy="1255228"/>
        </p:xfrm>
        <a:graphic>
          <a:graphicData uri="http://schemas.openxmlformats.org/presentationml/2006/ole">
            <mc:AlternateContent xmlns:mc="http://schemas.openxmlformats.org/markup-compatibility/2006">
              <mc:Choice xmlns:v="urn:schemas-microsoft-com:vml" Requires="v">
                <p:oleObj name="Equation" r:id="rId2" imgW="761760" imgH="457200" progId="Equation.DSMT4">
                  <p:embed/>
                </p:oleObj>
              </mc:Choice>
              <mc:Fallback>
                <p:oleObj name="Equation" r:id="rId2" imgW="761760" imgH="457200" progId="Equation.DSMT4">
                  <p:embed/>
                  <p:pic>
                    <p:nvPicPr>
                      <p:cNvPr id="4" name="Object 3"/>
                      <p:cNvPicPr>
                        <a:picLocks noChangeAspect="1" noChangeArrowheads="1"/>
                      </p:cNvPicPr>
                      <p:nvPr/>
                    </p:nvPicPr>
                    <p:blipFill>
                      <a:blip r:embed="rId3"/>
                      <a:srcRect/>
                      <a:stretch>
                        <a:fillRect/>
                      </a:stretch>
                    </p:blipFill>
                    <p:spPr bwMode="auto">
                      <a:xfrm>
                        <a:off x="4543792" y="2302674"/>
                        <a:ext cx="2068023" cy="1255228"/>
                      </a:xfrm>
                      <a:prstGeom prst="rect">
                        <a:avLst/>
                      </a:prstGeom>
                      <a:noFill/>
                    </p:spPr>
                  </p:pic>
                </p:oleObj>
              </mc:Fallback>
            </mc:AlternateContent>
          </a:graphicData>
        </a:graphic>
      </p:graphicFrame>
      <p:sp>
        <p:nvSpPr>
          <p:cNvPr id="5" name="TextBox 4"/>
          <p:cNvSpPr txBox="1"/>
          <p:nvPr/>
        </p:nvSpPr>
        <p:spPr>
          <a:xfrm>
            <a:off x="3257486" y="0"/>
            <a:ext cx="5460149" cy="523220"/>
          </a:xfrm>
          <a:prstGeom prst="rect">
            <a:avLst/>
          </a:prstGeom>
          <a:noFill/>
        </p:spPr>
        <p:txBody>
          <a:bodyPr wrap="none" rtlCol="0">
            <a:spAutoFit/>
          </a:bodyPr>
          <a:lstStyle/>
          <a:p>
            <a:r>
              <a:rPr lang="en-IN" sz="2800" b="1" dirty="0">
                <a:solidFill>
                  <a:srgbClr val="C00000"/>
                </a:solidFill>
                <a:latin typeface="Arial" panose="020B0604020202020204" pitchFamily="34" charset="0"/>
                <a:cs typeface="Arial" panose="020B0604020202020204" pitchFamily="34" charset="0"/>
              </a:rPr>
              <a:t>Mach – Zehnder Interferometer</a:t>
            </a:r>
          </a:p>
        </p:txBody>
      </p:sp>
      <p:sp>
        <p:nvSpPr>
          <p:cNvPr id="2" name="Rectangle 1"/>
          <p:cNvSpPr/>
          <p:nvPr/>
        </p:nvSpPr>
        <p:spPr>
          <a:xfrm>
            <a:off x="559776" y="523220"/>
            <a:ext cx="11485686" cy="1938992"/>
          </a:xfrm>
          <a:prstGeom prst="rect">
            <a:avLst/>
          </a:prstGeom>
        </p:spPr>
        <p:txBody>
          <a:bodyPr wrap="square">
            <a:spAutoFit/>
          </a:bodyPr>
          <a:lstStyle/>
          <a:p>
            <a:pPr marL="342900" indent="-342900">
              <a:buFont typeface="Arial" panose="020B0604020202020204" pitchFamily="34" charset="0"/>
              <a:buChar char="•"/>
            </a:pPr>
            <a:r>
              <a:rPr lang="en-IN" sz="2400" dirty="0">
                <a:latin typeface="Arial" panose="020B0604020202020204" pitchFamily="34" charset="0"/>
                <a:cs typeface="Arial" panose="020B0604020202020204" pitchFamily="34" charset="0"/>
              </a:rPr>
              <a:t>If the phase shift produced by the application of a bias </a:t>
            </a:r>
            <a:r>
              <a:rPr lang="en-IN" sz="2400" dirty="0">
                <a:latin typeface="Times New Roman" panose="02020603050405020304" pitchFamily="18" charset="0"/>
                <a:cs typeface="Times New Roman" panose="02020603050405020304" pitchFamily="18" charset="0"/>
              </a:rPr>
              <a:t>π</a:t>
            </a:r>
            <a:r>
              <a:rPr lang="en-IN" sz="2400" dirty="0">
                <a:latin typeface="Arial" panose="020B0604020202020204" pitchFamily="34" charset="0"/>
                <a:cs typeface="Arial" panose="020B0604020202020204" pitchFamily="34" charset="0"/>
              </a:rPr>
              <a:t> and </a:t>
            </a:r>
            <a:r>
              <a:rPr lang="el-GR" sz="2400" dirty="0">
                <a:latin typeface="Arial" panose="020B0604020202020204" pitchFamily="34" charset="0"/>
                <a:cs typeface="Arial" panose="020B0604020202020204" pitchFamily="34" charset="0"/>
              </a:rPr>
              <a:t>Δ</a:t>
            </a:r>
            <a:r>
              <a:rPr lang="el-GR" sz="2400" dirty="0">
                <a:latin typeface="Times New Roman" panose="02020603050405020304" pitchFamily="18" charset="0"/>
                <a:cs typeface="Times New Roman" panose="02020603050405020304" pitchFamily="18" charset="0"/>
              </a:rPr>
              <a:t>ϕ</a:t>
            </a:r>
            <a:r>
              <a:rPr lang="en-IN" sz="2400" i="1" baseline="-25000" dirty="0">
                <a:latin typeface="Arial" panose="020B0604020202020204" pitchFamily="34" charset="0"/>
                <a:cs typeface="Arial" panose="020B0604020202020204" pitchFamily="34" charset="0"/>
              </a:rPr>
              <a:t>l</a:t>
            </a:r>
            <a:r>
              <a:rPr lang="en-IN" sz="2400" baseline="-250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 = 0,  then I</a:t>
            </a:r>
            <a:r>
              <a:rPr lang="en-IN" sz="2400" baseline="-25000" dirty="0">
                <a:latin typeface="Arial" panose="020B0604020202020204" pitchFamily="34" charset="0"/>
                <a:cs typeface="Arial" panose="020B0604020202020204" pitchFamily="34" charset="0"/>
              </a:rPr>
              <a:t>01</a:t>
            </a:r>
            <a:r>
              <a:rPr lang="en-IN" sz="2400" dirty="0">
                <a:latin typeface="Arial" panose="020B0604020202020204" pitchFamily="34" charset="0"/>
                <a:cs typeface="Arial" panose="020B0604020202020204" pitchFamily="34" charset="0"/>
              </a:rPr>
              <a:t> = 0 and I</a:t>
            </a:r>
            <a:r>
              <a:rPr lang="en-IN" sz="2400" baseline="-25000" dirty="0">
                <a:latin typeface="Arial" panose="020B0604020202020204" pitchFamily="34" charset="0"/>
                <a:cs typeface="Arial" panose="020B0604020202020204" pitchFamily="34" charset="0"/>
              </a:rPr>
              <a:t>02</a:t>
            </a:r>
            <a:r>
              <a:rPr lang="en-IN" sz="2400" dirty="0">
                <a:latin typeface="Arial" panose="020B0604020202020204" pitchFamily="34" charset="0"/>
                <a:cs typeface="Arial" panose="020B0604020202020204" pitchFamily="34" charset="0"/>
              </a:rPr>
              <a:t>=1.</a:t>
            </a:r>
          </a:p>
          <a:p>
            <a:pPr marL="342900" indent="-34290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modulation index in this case is 'unity' and corresponding bias is given by </a:t>
            </a:r>
            <a:r>
              <a:rPr lang="en-IN" sz="24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p:txBody>
      </p:sp>
      <p:sp>
        <p:nvSpPr>
          <p:cNvPr id="3" name="Rectangle 2"/>
          <p:cNvSpPr/>
          <p:nvPr/>
        </p:nvSpPr>
        <p:spPr>
          <a:xfrm>
            <a:off x="562706" y="3826167"/>
            <a:ext cx="11324494" cy="830997"/>
          </a:xfrm>
          <a:prstGeom prst="rect">
            <a:avLst/>
          </a:prstGeom>
        </p:spPr>
        <p:txBody>
          <a:bodyPr wrap="square">
            <a:spAutoFit/>
          </a:bodyPr>
          <a:lstStyle/>
          <a:p>
            <a:pPr marL="342900" indent="-342900" algn="just">
              <a:buFont typeface="Arial" panose="020B0604020202020204" pitchFamily="34" charset="0"/>
              <a:buChar char="•"/>
            </a:pPr>
            <a:r>
              <a:rPr lang="en-IN" sz="2400" dirty="0">
                <a:latin typeface="Arial" panose="020B0604020202020204" pitchFamily="34" charset="0"/>
                <a:cs typeface="Arial" panose="020B0604020202020204" pitchFamily="34" charset="0"/>
              </a:rPr>
              <a:t>subscript </a:t>
            </a:r>
            <a:r>
              <a:rPr lang="el-GR" sz="2400" dirty="0">
                <a:latin typeface="Times New Roman" panose="02020603050405020304" pitchFamily="18" charset="0"/>
                <a:cs typeface="Times New Roman" panose="02020603050405020304" pitchFamily="18" charset="0"/>
              </a:rPr>
              <a:t>π</a:t>
            </a:r>
            <a:r>
              <a:rPr lang="en-IN" sz="2400" dirty="0">
                <a:latin typeface="Arial" panose="020B0604020202020204" pitchFamily="34" charset="0"/>
                <a:cs typeface="Arial" panose="020B0604020202020204" pitchFamily="34" charset="0"/>
              </a:rPr>
              <a:t> denotes a </a:t>
            </a:r>
            <a:r>
              <a:rPr lang="en-IN" sz="2400" b="1" dirty="0">
                <a:latin typeface="Arial" panose="020B0604020202020204" pitchFamily="34" charset="0"/>
                <a:cs typeface="Arial" panose="020B0604020202020204" pitchFamily="34" charset="0"/>
              </a:rPr>
              <a:t>'half wave phase shift</a:t>
            </a:r>
            <a:r>
              <a:rPr lang="en-IN" sz="2400" dirty="0">
                <a:latin typeface="Arial" panose="020B0604020202020204" pitchFamily="34" charset="0"/>
                <a:cs typeface="Arial" panose="020B0604020202020204" pitchFamily="34" charset="0"/>
              </a:rPr>
              <a:t>' and V</a:t>
            </a:r>
            <a:r>
              <a:rPr lang="el-GR" sz="2400" baseline="-25000" dirty="0">
                <a:latin typeface="Times New Roman" panose="02020603050405020304" pitchFamily="18" charset="0"/>
                <a:cs typeface="Times New Roman" panose="02020603050405020304" pitchFamily="18" charset="0"/>
              </a:rPr>
              <a:t>π</a:t>
            </a:r>
            <a:r>
              <a:rPr lang="en-IN" sz="2400" dirty="0">
                <a:latin typeface="Arial" panose="020B0604020202020204" pitchFamily="34" charset="0"/>
                <a:cs typeface="Arial" panose="020B0604020202020204" pitchFamily="34" charset="0"/>
              </a:rPr>
              <a:t> is also called </a:t>
            </a:r>
            <a:r>
              <a:rPr lang="en-IN" sz="2400" b="1" dirty="0">
                <a:latin typeface="Arial" panose="020B0604020202020204" pitchFamily="34" charset="0"/>
                <a:cs typeface="Arial" panose="020B0604020202020204" pitchFamily="34" charset="0"/>
              </a:rPr>
              <a:t>'half wave voltage</a:t>
            </a:r>
            <a:r>
              <a:rPr lang="en-IN"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0734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04800" y="1189541"/>
            <a:ext cx="5554360" cy="4478918"/>
          </a:xfrm>
          <a:prstGeom prst="rect">
            <a:avLst/>
          </a:prstGeom>
        </p:spPr>
        <p:txBody>
          <a:bodyPr vert="horz" wrap="square" lIns="0" tIns="12700" rIns="0" bIns="0" rtlCol="0">
            <a:spAutoFit/>
          </a:bodyPr>
          <a:lstStyle/>
          <a:p>
            <a:pPr marL="220979" indent="-183515">
              <a:lnSpc>
                <a:spcPts val="2750"/>
              </a:lnSpc>
              <a:spcBef>
                <a:spcPts val="100"/>
              </a:spcBef>
              <a:buFont typeface="Arial MT"/>
              <a:buChar char="•"/>
              <a:tabLst>
                <a:tab pos="221615" algn="l"/>
              </a:tabLst>
            </a:pPr>
            <a:r>
              <a:rPr sz="2400" spc="-5" dirty="0">
                <a:latin typeface="Times New Roman"/>
                <a:cs typeface="Times New Roman"/>
              </a:rPr>
              <a:t>Transmittance</a:t>
            </a:r>
            <a:r>
              <a:rPr sz="2400" spc="-35" dirty="0">
                <a:latin typeface="Times New Roman"/>
                <a:cs typeface="Times New Roman"/>
              </a:rPr>
              <a:t> </a:t>
            </a:r>
            <a:r>
              <a:rPr sz="2400" dirty="0">
                <a:latin typeface="Times New Roman"/>
                <a:cs typeface="Times New Roman"/>
              </a:rPr>
              <a:t>of</a:t>
            </a:r>
            <a:r>
              <a:rPr sz="2400" spc="-30" dirty="0">
                <a:latin typeface="Times New Roman"/>
                <a:cs typeface="Times New Roman"/>
              </a:rPr>
              <a:t> </a:t>
            </a:r>
            <a:r>
              <a:rPr sz="2400" spc="-5" dirty="0">
                <a:latin typeface="Times New Roman"/>
                <a:cs typeface="Times New Roman"/>
              </a:rPr>
              <a:t>Pockels’</a:t>
            </a:r>
            <a:endParaRPr sz="2400" dirty="0">
              <a:latin typeface="Times New Roman"/>
              <a:cs typeface="Times New Roman"/>
            </a:endParaRPr>
          </a:p>
          <a:p>
            <a:pPr marL="220979" marR="30480">
              <a:lnSpc>
                <a:spcPts val="2630"/>
              </a:lnSpc>
              <a:spcBef>
                <a:spcPts val="165"/>
              </a:spcBef>
            </a:pPr>
            <a:r>
              <a:rPr sz="2400" spc="-5" dirty="0">
                <a:latin typeface="Times New Roman"/>
                <a:cs typeface="Times New Roman"/>
              </a:rPr>
              <a:t>electro-optic</a:t>
            </a:r>
            <a:r>
              <a:rPr sz="2400" spc="-30" dirty="0">
                <a:latin typeface="Times New Roman"/>
                <a:cs typeface="Times New Roman"/>
              </a:rPr>
              <a:t> </a:t>
            </a:r>
            <a:r>
              <a:rPr sz="2400" spc="-5" dirty="0">
                <a:latin typeface="Times New Roman"/>
                <a:cs typeface="Times New Roman"/>
              </a:rPr>
              <a:t>modulator</a:t>
            </a:r>
            <a:r>
              <a:rPr sz="2400" spc="-25" dirty="0">
                <a:latin typeface="Times New Roman"/>
                <a:cs typeface="Times New Roman"/>
              </a:rPr>
              <a:t> </a:t>
            </a:r>
            <a:r>
              <a:rPr sz="2400" spc="-5" dirty="0">
                <a:latin typeface="Times New Roman"/>
                <a:cs typeface="Times New Roman"/>
              </a:rPr>
              <a:t>can</a:t>
            </a:r>
            <a:r>
              <a:rPr sz="2400" spc="-25" dirty="0">
                <a:latin typeface="Times New Roman"/>
                <a:cs typeface="Times New Roman"/>
              </a:rPr>
              <a:t> </a:t>
            </a:r>
            <a:r>
              <a:rPr sz="2400" dirty="0">
                <a:latin typeface="Times New Roman"/>
                <a:cs typeface="Times New Roman"/>
              </a:rPr>
              <a:t>be</a:t>
            </a:r>
            <a:r>
              <a:rPr sz="2400" spc="-20" dirty="0">
                <a:latin typeface="Times New Roman"/>
                <a:cs typeface="Times New Roman"/>
              </a:rPr>
              <a:t> </a:t>
            </a:r>
            <a:r>
              <a:rPr sz="2400" spc="-5" dirty="0">
                <a:latin typeface="Times New Roman"/>
                <a:cs typeface="Times New Roman"/>
              </a:rPr>
              <a:t>altered </a:t>
            </a:r>
            <a:r>
              <a:rPr sz="2400" spc="-585" dirty="0">
                <a:latin typeface="Times New Roman"/>
                <a:cs typeface="Times New Roman"/>
              </a:rPr>
              <a:t> </a:t>
            </a:r>
            <a:r>
              <a:rPr sz="2400" dirty="0">
                <a:latin typeface="Times New Roman"/>
                <a:cs typeface="Times New Roman"/>
              </a:rPr>
              <a:t>by </a:t>
            </a:r>
            <a:r>
              <a:rPr sz="2400" spc="-5" dirty="0">
                <a:latin typeface="Times New Roman"/>
                <a:cs typeface="Times New Roman"/>
              </a:rPr>
              <a:t>the application </a:t>
            </a:r>
            <a:r>
              <a:rPr sz="2400" dirty="0">
                <a:latin typeface="Times New Roman"/>
                <a:cs typeface="Times New Roman"/>
              </a:rPr>
              <a:t>of voltage </a:t>
            </a:r>
            <a:r>
              <a:rPr sz="2400" spc="-5" dirty="0">
                <a:latin typeface="Times New Roman"/>
                <a:cs typeface="Times New Roman"/>
              </a:rPr>
              <a:t>along </a:t>
            </a:r>
            <a:r>
              <a:rPr sz="2400" dirty="0">
                <a:latin typeface="Times New Roman"/>
                <a:cs typeface="Times New Roman"/>
              </a:rPr>
              <a:t> direction</a:t>
            </a:r>
            <a:r>
              <a:rPr sz="2400" spc="-5" dirty="0">
                <a:latin typeface="Times New Roman"/>
                <a:cs typeface="Times New Roman"/>
              </a:rPr>
              <a:t>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propagation</a:t>
            </a:r>
          </a:p>
          <a:p>
            <a:pPr marL="220979" marR="407670" indent="-183515">
              <a:lnSpc>
                <a:spcPct val="90700"/>
              </a:lnSpc>
              <a:spcBef>
                <a:spcPts val="960"/>
              </a:spcBef>
              <a:buFont typeface="Arial MT"/>
              <a:buChar char="•"/>
              <a:tabLst>
                <a:tab pos="221615" algn="l"/>
              </a:tabLst>
            </a:pPr>
            <a:r>
              <a:rPr sz="2400" spc="-5" dirty="0">
                <a:latin typeface="Times New Roman"/>
                <a:cs typeface="Times New Roman"/>
              </a:rPr>
              <a:t>Modulation is </a:t>
            </a:r>
            <a:r>
              <a:rPr sz="2400" dirty="0">
                <a:latin typeface="Times New Roman"/>
                <a:cs typeface="Times New Roman"/>
              </a:rPr>
              <a:t>not </a:t>
            </a:r>
            <a:r>
              <a:rPr sz="2400" spc="-5" dirty="0">
                <a:latin typeface="Times New Roman"/>
                <a:cs typeface="Times New Roman"/>
              </a:rPr>
              <a:t>linear. For small </a:t>
            </a:r>
            <a:r>
              <a:rPr sz="2400" spc="-585" dirty="0">
                <a:latin typeface="Times New Roman"/>
                <a:cs typeface="Times New Roman"/>
              </a:rPr>
              <a:t> </a:t>
            </a:r>
            <a:r>
              <a:rPr sz="2400" dirty="0">
                <a:latin typeface="Times New Roman"/>
                <a:cs typeface="Times New Roman"/>
              </a:rPr>
              <a:t>voltages, </a:t>
            </a:r>
            <a:r>
              <a:rPr sz="2400" spc="-5" dirty="0">
                <a:latin typeface="Times New Roman"/>
                <a:cs typeface="Times New Roman"/>
              </a:rPr>
              <a:t>transmitted irradiance is </a:t>
            </a:r>
            <a:r>
              <a:rPr sz="2400" dirty="0">
                <a:latin typeface="Times New Roman"/>
                <a:cs typeface="Times New Roman"/>
              </a:rPr>
              <a:t> proportional</a:t>
            </a:r>
            <a:r>
              <a:rPr sz="2400" spc="-5" dirty="0">
                <a:latin typeface="Times New Roman"/>
                <a:cs typeface="Times New Roman"/>
              </a:rPr>
              <a:t> to</a:t>
            </a:r>
            <a:r>
              <a:rPr sz="2400" spc="-10" dirty="0">
                <a:latin typeface="Times New Roman"/>
                <a:cs typeface="Times New Roman"/>
              </a:rPr>
              <a:t> </a:t>
            </a:r>
            <a:r>
              <a:rPr sz="2400" dirty="0">
                <a:latin typeface="Times New Roman"/>
                <a:cs typeface="Times New Roman"/>
              </a:rPr>
              <a:t>V</a:t>
            </a:r>
            <a:r>
              <a:rPr sz="2400" baseline="31250" dirty="0">
                <a:latin typeface="Times New Roman"/>
                <a:cs typeface="Times New Roman"/>
              </a:rPr>
              <a:t>2</a:t>
            </a:r>
          </a:p>
          <a:p>
            <a:pPr marL="220979" marR="189230" indent="-183515">
              <a:lnSpc>
                <a:spcPct val="90900"/>
              </a:lnSpc>
              <a:spcBef>
                <a:spcPts val="1005"/>
              </a:spcBef>
              <a:buFont typeface="Arial MT"/>
              <a:buChar char="•"/>
              <a:tabLst>
                <a:tab pos="221615" algn="l"/>
              </a:tabLst>
            </a:pPr>
            <a:r>
              <a:rPr sz="2400" spc="-5" dirty="0">
                <a:latin typeface="Times New Roman"/>
                <a:cs typeface="Times New Roman"/>
              </a:rPr>
              <a:t>Effectiveness</a:t>
            </a:r>
            <a:r>
              <a:rPr sz="2400" spc="-35" dirty="0">
                <a:latin typeface="Times New Roman"/>
                <a:cs typeface="Times New Roman"/>
              </a:rPr>
              <a:t> </a:t>
            </a:r>
            <a:r>
              <a:rPr sz="2400" spc="-5" dirty="0">
                <a:latin typeface="Times New Roman"/>
                <a:cs typeface="Times New Roman"/>
              </a:rPr>
              <a:t>enhanced</a:t>
            </a:r>
            <a:r>
              <a:rPr sz="2400" spc="-35" dirty="0">
                <a:latin typeface="Times New Roman"/>
                <a:cs typeface="Times New Roman"/>
              </a:rPr>
              <a:t> </a:t>
            </a:r>
            <a:r>
              <a:rPr sz="2400" dirty="0">
                <a:latin typeface="Times New Roman"/>
                <a:cs typeface="Times New Roman"/>
              </a:rPr>
              <a:t>by</a:t>
            </a:r>
            <a:r>
              <a:rPr sz="2400" spc="-30" dirty="0">
                <a:latin typeface="Times New Roman"/>
                <a:cs typeface="Times New Roman"/>
              </a:rPr>
              <a:t> </a:t>
            </a:r>
            <a:r>
              <a:rPr sz="2400" spc="-5" dirty="0">
                <a:latin typeface="Times New Roman"/>
                <a:cs typeface="Times New Roman"/>
              </a:rPr>
              <a:t>including </a:t>
            </a:r>
            <a:r>
              <a:rPr sz="2400" spc="-585" dirty="0">
                <a:latin typeface="Times New Roman"/>
                <a:cs typeface="Times New Roman"/>
              </a:rPr>
              <a:t> </a:t>
            </a:r>
            <a:r>
              <a:rPr sz="2400" dirty="0">
                <a:latin typeface="Times New Roman"/>
                <a:cs typeface="Times New Roman"/>
              </a:rPr>
              <a:t>quarter-wave plate </a:t>
            </a:r>
            <a:r>
              <a:rPr sz="2400" spc="-5" dirty="0">
                <a:latin typeface="Times New Roman"/>
                <a:cs typeface="Times New Roman"/>
              </a:rPr>
              <a:t>in the </a:t>
            </a:r>
            <a:r>
              <a:rPr sz="2400" dirty="0">
                <a:latin typeface="Times New Roman"/>
                <a:cs typeface="Times New Roman"/>
              </a:rPr>
              <a:t>beam </a:t>
            </a:r>
            <a:r>
              <a:rPr sz="2400" spc="5" dirty="0">
                <a:latin typeface="Times New Roman"/>
                <a:cs typeface="Times New Roman"/>
              </a:rPr>
              <a:t> </a:t>
            </a:r>
            <a:r>
              <a:rPr sz="2400" dirty="0">
                <a:latin typeface="Times New Roman"/>
                <a:cs typeface="Times New Roman"/>
              </a:rPr>
              <a:t>between </a:t>
            </a:r>
            <a:r>
              <a:rPr sz="2400" spc="-5" dirty="0">
                <a:latin typeface="Times New Roman"/>
                <a:cs typeface="Times New Roman"/>
              </a:rPr>
              <a:t>initial </a:t>
            </a:r>
            <a:r>
              <a:rPr sz="2400" dirty="0">
                <a:latin typeface="Times New Roman"/>
                <a:cs typeface="Times New Roman"/>
              </a:rPr>
              <a:t>polarizer </a:t>
            </a:r>
            <a:r>
              <a:rPr sz="2400" spc="-5" dirty="0">
                <a:latin typeface="Times New Roman"/>
                <a:cs typeface="Times New Roman"/>
              </a:rPr>
              <a:t>and </a:t>
            </a:r>
            <a:r>
              <a:rPr sz="2400" dirty="0">
                <a:latin typeface="Times New Roman"/>
                <a:cs typeface="Times New Roman"/>
              </a:rPr>
              <a:t> </a:t>
            </a:r>
            <a:r>
              <a:rPr sz="2400" spc="-5" dirty="0">
                <a:latin typeface="Times New Roman"/>
                <a:cs typeface="Times New Roman"/>
              </a:rPr>
              <a:t>modulator</a:t>
            </a:r>
            <a:endParaRPr sz="2400" dirty="0">
              <a:latin typeface="Times New Roman"/>
              <a:cs typeface="Times New Roman"/>
            </a:endParaRPr>
          </a:p>
          <a:p>
            <a:pPr marL="220979" marR="347345" indent="-183515">
              <a:lnSpc>
                <a:spcPts val="2600"/>
              </a:lnSpc>
              <a:spcBef>
                <a:spcPts val="1065"/>
              </a:spcBef>
              <a:buFont typeface="Arial MT"/>
              <a:buChar char="•"/>
              <a:tabLst>
                <a:tab pos="221615" algn="l"/>
              </a:tabLst>
            </a:pPr>
            <a:r>
              <a:rPr sz="2400" dirty="0">
                <a:latin typeface="Times New Roman"/>
                <a:cs typeface="Times New Roman"/>
              </a:rPr>
              <a:t>Introduces phase difference of </a:t>
            </a:r>
            <a:r>
              <a:rPr sz="2400" spc="-5" dirty="0">
                <a:latin typeface="Times New Roman"/>
                <a:cs typeface="Times New Roman"/>
              </a:rPr>
              <a:t>π/2 </a:t>
            </a:r>
            <a:r>
              <a:rPr sz="2400" dirty="0">
                <a:latin typeface="Times New Roman"/>
                <a:cs typeface="Times New Roman"/>
              </a:rPr>
              <a:t> between</a:t>
            </a:r>
            <a:r>
              <a:rPr sz="2400" spc="-35" dirty="0">
                <a:latin typeface="Times New Roman"/>
                <a:cs typeface="Times New Roman"/>
              </a:rPr>
              <a:t> </a:t>
            </a:r>
            <a:r>
              <a:rPr sz="2400" spc="-5" dirty="0">
                <a:latin typeface="Times New Roman"/>
                <a:cs typeface="Times New Roman"/>
              </a:rPr>
              <a:t>two</a:t>
            </a:r>
            <a:r>
              <a:rPr sz="2400" spc="-35" dirty="0">
                <a:latin typeface="Times New Roman"/>
                <a:cs typeface="Times New Roman"/>
              </a:rPr>
              <a:t> </a:t>
            </a:r>
            <a:r>
              <a:rPr sz="2400" dirty="0">
                <a:latin typeface="Times New Roman"/>
                <a:cs typeface="Times New Roman"/>
              </a:rPr>
              <a:t>polarized</a:t>
            </a:r>
            <a:r>
              <a:rPr sz="2400" spc="-30" dirty="0">
                <a:latin typeface="Times New Roman"/>
                <a:cs typeface="Times New Roman"/>
              </a:rPr>
              <a:t> </a:t>
            </a:r>
            <a:r>
              <a:rPr sz="2400" spc="-5" dirty="0">
                <a:latin typeface="Times New Roman"/>
                <a:cs typeface="Times New Roman"/>
              </a:rPr>
              <a:t>components</a:t>
            </a:r>
            <a:endParaRPr sz="2400" dirty="0">
              <a:latin typeface="Times New Roman"/>
              <a:cs typeface="Times New Roman"/>
            </a:endParaRPr>
          </a:p>
        </p:txBody>
      </p:sp>
      <p:pic>
        <p:nvPicPr>
          <p:cNvPr id="4" name="object 4"/>
          <p:cNvPicPr/>
          <p:nvPr/>
        </p:nvPicPr>
        <p:blipFill>
          <a:blip r:embed="rId2" cstate="print"/>
          <a:stretch>
            <a:fillRect/>
          </a:stretch>
        </p:blipFill>
        <p:spPr>
          <a:xfrm>
            <a:off x="6256642" y="767806"/>
            <a:ext cx="5325758" cy="5404393"/>
          </a:xfrm>
          <a:prstGeom prst="rect">
            <a:avLst/>
          </a:prstGeom>
        </p:spPr>
      </p:pic>
      <p:sp>
        <p:nvSpPr>
          <p:cNvPr id="7" name="object 2">
            <a:extLst>
              <a:ext uri="{FF2B5EF4-FFF2-40B4-BE49-F238E27FC236}">
                <a16:creationId xmlns:a16="http://schemas.microsoft.com/office/drawing/2014/main" id="{D5B79797-B467-AD84-76F9-9CFF9D889176}"/>
              </a:ext>
            </a:extLst>
          </p:cNvPr>
          <p:cNvSpPr txBox="1"/>
          <p:nvPr/>
        </p:nvSpPr>
        <p:spPr>
          <a:xfrm>
            <a:off x="2438400" y="76200"/>
            <a:ext cx="6359525"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Pockels</a:t>
            </a:r>
            <a:r>
              <a:rPr sz="4400" b="1" spc="-50"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Cell</a:t>
            </a:r>
            <a:r>
              <a:rPr sz="4400" b="1" spc="-4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Modulator</a:t>
            </a:r>
            <a:endParaRPr sz="4400" dirty="0">
              <a:solidFill>
                <a:srgbClr val="000099"/>
              </a:solidFill>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85800" y="1143000"/>
            <a:ext cx="4732799" cy="4638424"/>
          </a:xfrm>
          <a:prstGeom prst="rect">
            <a:avLst/>
          </a:prstGeom>
        </p:spPr>
      </p:pic>
      <p:pic>
        <p:nvPicPr>
          <p:cNvPr id="4" name="object 4"/>
          <p:cNvPicPr/>
          <p:nvPr/>
        </p:nvPicPr>
        <p:blipFill>
          <a:blip r:embed="rId3" cstate="print"/>
          <a:stretch>
            <a:fillRect/>
          </a:stretch>
        </p:blipFill>
        <p:spPr>
          <a:xfrm>
            <a:off x="6553200" y="1143000"/>
            <a:ext cx="5181599" cy="4963159"/>
          </a:xfrm>
          <a:prstGeom prst="rect">
            <a:avLst/>
          </a:prstGeom>
        </p:spPr>
      </p:pic>
      <p:sp>
        <p:nvSpPr>
          <p:cNvPr id="7" name="object 2">
            <a:extLst>
              <a:ext uri="{FF2B5EF4-FFF2-40B4-BE49-F238E27FC236}">
                <a16:creationId xmlns:a16="http://schemas.microsoft.com/office/drawing/2014/main" id="{4A5590CB-4A60-5EA5-241D-FA36497A292A}"/>
              </a:ext>
            </a:extLst>
          </p:cNvPr>
          <p:cNvSpPr txBox="1"/>
          <p:nvPr/>
        </p:nvSpPr>
        <p:spPr>
          <a:xfrm>
            <a:off x="2438400" y="76200"/>
            <a:ext cx="6359525"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Pockels</a:t>
            </a:r>
            <a:r>
              <a:rPr sz="4400" b="1" spc="-50"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Cell</a:t>
            </a:r>
            <a:r>
              <a:rPr sz="4400" b="1" spc="-4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Modulator</a:t>
            </a:r>
            <a:endParaRPr sz="4400" dirty="0">
              <a:solidFill>
                <a:srgbClr val="000099"/>
              </a:solidFill>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rotWithShape="1">
          <a:blip r:embed="rId2" cstate="print"/>
          <a:srcRect r="5073" b="14566"/>
          <a:stretch/>
        </p:blipFill>
        <p:spPr>
          <a:xfrm>
            <a:off x="609600" y="914400"/>
            <a:ext cx="10820399" cy="4724400"/>
          </a:xfrm>
          <a:prstGeom prst="rect">
            <a:avLst/>
          </a:prstGeom>
        </p:spPr>
      </p:pic>
      <p:sp>
        <p:nvSpPr>
          <p:cNvPr id="5" name="object 2">
            <a:extLst>
              <a:ext uri="{FF2B5EF4-FFF2-40B4-BE49-F238E27FC236}">
                <a16:creationId xmlns:a16="http://schemas.microsoft.com/office/drawing/2014/main" id="{9763D68A-CBC3-94FF-E686-E27ABC842320}"/>
              </a:ext>
            </a:extLst>
          </p:cNvPr>
          <p:cNvSpPr txBox="1"/>
          <p:nvPr/>
        </p:nvSpPr>
        <p:spPr>
          <a:xfrm>
            <a:off x="2438400" y="76200"/>
            <a:ext cx="6359525"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Pockels</a:t>
            </a:r>
            <a:r>
              <a:rPr sz="4400" b="1" spc="-50"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Cell</a:t>
            </a:r>
            <a:r>
              <a:rPr sz="4400" b="1" spc="-4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Modulator</a:t>
            </a:r>
            <a:endParaRPr sz="4400" dirty="0">
              <a:solidFill>
                <a:srgbClr val="000099"/>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533400" y="914400"/>
            <a:ext cx="11049000" cy="4724400"/>
          </a:xfrm>
          <a:prstGeom prst="rect">
            <a:avLst/>
          </a:prstGeom>
        </p:spPr>
      </p:pic>
      <p:sp>
        <p:nvSpPr>
          <p:cNvPr id="5" name="object 2">
            <a:extLst>
              <a:ext uri="{FF2B5EF4-FFF2-40B4-BE49-F238E27FC236}">
                <a16:creationId xmlns:a16="http://schemas.microsoft.com/office/drawing/2014/main" id="{5B2A604B-096D-0544-D340-912BBF672A36}"/>
              </a:ext>
            </a:extLst>
          </p:cNvPr>
          <p:cNvSpPr txBox="1"/>
          <p:nvPr/>
        </p:nvSpPr>
        <p:spPr>
          <a:xfrm>
            <a:off x="2438400" y="76200"/>
            <a:ext cx="6359525"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Pockels</a:t>
            </a:r>
            <a:r>
              <a:rPr sz="4400" b="1" spc="-50"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Cell</a:t>
            </a:r>
            <a:r>
              <a:rPr sz="4400" b="1" spc="-4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Modulator</a:t>
            </a:r>
            <a:endParaRPr sz="4400" dirty="0">
              <a:solidFill>
                <a:srgbClr val="000099"/>
              </a:solidFill>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76200"/>
            <a:ext cx="7699375" cy="689932"/>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000099"/>
                </a:solidFill>
                <a:latin typeface="Arial" panose="020B0604020202020204" pitchFamily="34" charset="0"/>
                <a:cs typeface="Arial" panose="020B0604020202020204" pitchFamily="34" charset="0"/>
              </a:rPr>
              <a:t>Longitudinal</a:t>
            </a:r>
            <a:r>
              <a:rPr spc="-50" dirty="0">
                <a:solidFill>
                  <a:srgbClr val="000099"/>
                </a:solidFill>
                <a:latin typeface="Arial" panose="020B0604020202020204" pitchFamily="34" charset="0"/>
                <a:cs typeface="Arial" panose="020B0604020202020204" pitchFamily="34" charset="0"/>
              </a:rPr>
              <a:t> </a:t>
            </a:r>
            <a:r>
              <a:rPr spc="-10" dirty="0">
                <a:solidFill>
                  <a:srgbClr val="000099"/>
                </a:solidFill>
                <a:latin typeface="Arial" panose="020B0604020202020204" pitchFamily="34" charset="0"/>
                <a:cs typeface="Arial" panose="020B0604020202020204" pitchFamily="34" charset="0"/>
              </a:rPr>
              <a:t>effect</a:t>
            </a:r>
            <a:r>
              <a:rPr spc="-45" dirty="0">
                <a:solidFill>
                  <a:srgbClr val="000099"/>
                </a:solidFill>
                <a:latin typeface="Arial" panose="020B0604020202020204" pitchFamily="34" charset="0"/>
                <a:cs typeface="Arial" panose="020B0604020202020204" pitchFamily="34" charset="0"/>
              </a:rPr>
              <a:t> </a:t>
            </a:r>
            <a:r>
              <a:rPr spc="-5" dirty="0">
                <a:solidFill>
                  <a:srgbClr val="000099"/>
                </a:solidFill>
                <a:latin typeface="Arial" panose="020B0604020202020204" pitchFamily="34" charset="0"/>
                <a:cs typeface="Arial" panose="020B0604020202020204" pitchFamily="34" charset="0"/>
              </a:rPr>
              <a:t>device</a:t>
            </a:r>
          </a:p>
        </p:txBody>
      </p:sp>
      <p:sp>
        <p:nvSpPr>
          <p:cNvPr id="3" name="object 3"/>
          <p:cNvSpPr txBox="1"/>
          <p:nvPr/>
        </p:nvSpPr>
        <p:spPr>
          <a:xfrm>
            <a:off x="304800" y="1380807"/>
            <a:ext cx="5334000" cy="4096385"/>
          </a:xfrm>
          <a:prstGeom prst="rect">
            <a:avLst/>
          </a:prstGeom>
        </p:spPr>
        <p:txBody>
          <a:bodyPr vert="horz" wrap="square" lIns="0" tIns="50165" rIns="0" bIns="0" rtlCol="0">
            <a:spAutoFit/>
          </a:bodyPr>
          <a:lstStyle/>
          <a:p>
            <a:pPr marL="195580" marR="364490" indent="-183515">
              <a:lnSpc>
                <a:spcPts val="2630"/>
              </a:lnSpc>
              <a:spcBef>
                <a:spcPts val="395"/>
              </a:spcBef>
              <a:buFont typeface="Arial MT"/>
              <a:buChar char="•"/>
              <a:tabLst>
                <a:tab pos="196215" algn="l"/>
              </a:tabLst>
            </a:pPr>
            <a:r>
              <a:rPr sz="2400" spc="-5" dirty="0">
                <a:latin typeface="Times New Roman"/>
                <a:cs typeface="Times New Roman"/>
              </a:rPr>
              <a:t>Electric</a:t>
            </a:r>
            <a:r>
              <a:rPr sz="2400" spc="-25" dirty="0">
                <a:latin typeface="Times New Roman"/>
                <a:cs typeface="Times New Roman"/>
              </a:rPr>
              <a:t> </a:t>
            </a:r>
            <a:r>
              <a:rPr sz="2400" dirty="0">
                <a:latin typeface="Times New Roman"/>
                <a:cs typeface="Times New Roman"/>
              </a:rPr>
              <a:t>field</a:t>
            </a:r>
            <a:r>
              <a:rPr sz="2400" spc="-15" dirty="0">
                <a:latin typeface="Times New Roman"/>
                <a:cs typeface="Times New Roman"/>
              </a:rPr>
              <a:t> </a:t>
            </a:r>
            <a:r>
              <a:rPr sz="2400" spc="-5" dirty="0">
                <a:latin typeface="Times New Roman"/>
                <a:cs typeface="Times New Roman"/>
              </a:rPr>
              <a:t>applied</a:t>
            </a:r>
            <a:r>
              <a:rPr sz="2400" spc="-25" dirty="0">
                <a:latin typeface="Times New Roman"/>
                <a:cs typeface="Times New Roman"/>
              </a:rPr>
              <a:t> </a:t>
            </a:r>
            <a:r>
              <a:rPr sz="2400" spc="-5" dirty="0">
                <a:latin typeface="Times New Roman"/>
                <a:cs typeface="Times New Roman"/>
              </a:rPr>
              <a:t>in</a:t>
            </a:r>
            <a:r>
              <a:rPr sz="2400" spc="-20" dirty="0">
                <a:latin typeface="Times New Roman"/>
                <a:cs typeface="Times New Roman"/>
              </a:rPr>
              <a:t> </a:t>
            </a:r>
            <a:r>
              <a:rPr sz="2400" dirty="0">
                <a:latin typeface="Times New Roman"/>
                <a:cs typeface="Times New Roman"/>
              </a:rPr>
              <a:t>direction</a:t>
            </a:r>
            <a:r>
              <a:rPr sz="2400" spc="-15" dirty="0">
                <a:latin typeface="Times New Roman"/>
                <a:cs typeface="Times New Roman"/>
              </a:rPr>
              <a:t> </a:t>
            </a:r>
            <a:r>
              <a:rPr sz="2400" dirty="0">
                <a:latin typeface="Times New Roman"/>
                <a:cs typeface="Times New Roman"/>
              </a:rPr>
              <a:t>of </a:t>
            </a:r>
            <a:r>
              <a:rPr sz="2400" spc="-585" dirty="0">
                <a:latin typeface="Times New Roman"/>
                <a:cs typeface="Times New Roman"/>
              </a:rPr>
              <a:t> </a:t>
            </a:r>
            <a:r>
              <a:rPr sz="2400" dirty="0">
                <a:latin typeface="Times New Roman"/>
                <a:cs typeface="Times New Roman"/>
              </a:rPr>
              <a:t>propagation</a:t>
            </a:r>
            <a:r>
              <a:rPr sz="2400" spc="-5" dirty="0">
                <a:latin typeface="Times New Roman"/>
                <a:cs typeface="Times New Roman"/>
              </a:rPr>
              <a:t> </a:t>
            </a:r>
            <a:r>
              <a:rPr sz="2400" dirty="0">
                <a:latin typeface="Times New Roman"/>
                <a:cs typeface="Times New Roman"/>
              </a:rPr>
              <a:t>of</a:t>
            </a:r>
            <a:r>
              <a:rPr sz="2400" spc="-5" dirty="0">
                <a:latin typeface="Times New Roman"/>
                <a:cs typeface="Times New Roman"/>
              </a:rPr>
              <a:t> the</a:t>
            </a:r>
            <a:r>
              <a:rPr sz="2400" spc="-10" dirty="0">
                <a:latin typeface="Times New Roman"/>
                <a:cs typeface="Times New Roman"/>
              </a:rPr>
              <a:t> </a:t>
            </a:r>
            <a:r>
              <a:rPr sz="2400" dirty="0">
                <a:latin typeface="Times New Roman"/>
                <a:cs typeface="Times New Roman"/>
              </a:rPr>
              <a:t>beam</a:t>
            </a:r>
          </a:p>
          <a:p>
            <a:pPr marL="195580" marR="137795" indent="-183515">
              <a:lnSpc>
                <a:spcPct val="90900"/>
              </a:lnSpc>
              <a:spcBef>
                <a:spcPts val="955"/>
              </a:spcBef>
              <a:buFont typeface="Arial MT"/>
              <a:buChar char="•"/>
              <a:tabLst>
                <a:tab pos="196215" algn="l"/>
              </a:tabLst>
            </a:pPr>
            <a:r>
              <a:rPr sz="2400" spc="-5" dirty="0">
                <a:latin typeface="Times New Roman"/>
                <a:cs typeface="Times New Roman"/>
              </a:rPr>
              <a:t>Using electrodes with small apertures </a:t>
            </a:r>
            <a:r>
              <a:rPr sz="2400" spc="-590" dirty="0">
                <a:latin typeface="Times New Roman"/>
                <a:cs typeface="Times New Roman"/>
              </a:rPr>
              <a:t> </a:t>
            </a:r>
            <a:r>
              <a:rPr sz="2400" dirty="0">
                <a:latin typeface="Times New Roman"/>
                <a:cs typeface="Times New Roman"/>
              </a:rPr>
              <a:t>or by </a:t>
            </a:r>
            <a:r>
              <a:rPr sz="2400" spc="-5" dirty="0">
                <a:latin typeface="Times New Roman"/>
                <a:cs typeface="Times New Roman"/>
              </a:rPr>
              <a:t>evaporating semitransparent </a:t>
            </a:r>
            <a:r>
              <a:rPr sz="2400" dirty="0">
                <a:latin typeface="Times New Roman"/>
                <a:cs typeface="Times New Roman"/>
              </a:rPr>
              <a:t> </a:t>
            </a:r>
            <a:r>
              <a:rPr sz="2400" spc="-5" dirty="0">
                <a:latin typeface="Times New Roman"/>
                <a:cs typeface="Times New Roman"/>
              </a:rPr>
              <a:t>conducting </a:t>
            </a:r>
            <a:r>
              <a:rPr sz="2400" dirty="0">
                <a:latin typeface="Times New Roman"/>
                <a:cs typeface="Times New Roman"/>
              </a:rPr>
              <a:t>films onto </a:t>
            </a:r>
            <a:r>
              <a:rPr sz="2400" spc="-5" dirty="0">
                <a:latin typeface="Times New Roman"/>
                <a:cs typeface="Times New Roman"/>
              </a:rPr>
              <a:t>crystal surface </a:t>
            </a:r>
            <a:r>
              <a:rPr sz="2400" spc="-585" dirty="0">
                <a:latin typeface="Times New Roman"/>
                <a:cs typeface="Times New Roman"/>
              </a:rPr>
              <a:t> </a:t>
            </a:r>
            <a:r>
              <a:rPr sz="2400" dirty="0">
                <a:latin typeface="Times New Roman"/>
                <a:cs typeface="Times New Roman"/>
              </a:rPr>
              <a:t>(disadvantageous)</a:t>
            </a:r>
          </a:p>
          <a:p>
            <a:pPr marL="195580" marR="74930" indent="-183515">
              <a:lnSpc>
                <a:spcPct val="90700"/>
              </a:lnSpc>
              <a:spcBef>
                <a:spcPts val="1015"/>
              </a:spcBef>
              <a:buFont typeface="Arial MT"/>
              <a:buChar char="•"/>
              <a:tabLst>
                <a:tab pos="196215" algn="l"/>
              </a:tabLst>
            </a:pPr>
            <a:r>
              <a:rPr sz="2400" spc="-5" dirty="0">
                <a:latin typeface="Times New Roman"/>
                <a:cs typeface="Times New Roman"/>
              </a:rPr>
              <a:t>To avoid these, electro-optic </a:t>
            </a:r>
            <a:r>
              <a:rPr sz="2400" dirty="0">
                <a:latin typeface="Times New Roman"/>
                <a:cs typeface="Times New Roman"/>
              </a:rPr>
              <a:t> </a:t>
            </a:r>
            <a:r>
              <a:rPr sz="2400" spc="-5" dirty="0">
                <a:latin typeface="Times New Roman"/>
                <a:cs typeface="Times New Roman"/>
              </a:rPr>
              <a:t>modulator</a:t>
            </a:r>
            <a:r>
              <a:rPr sz="2400" spc="-25" dirty="0">
                <a:latin typeface="Times New Roman"/>
                <a:cs typeface="Times New Roman"/>
              </a:rPr>
              <a:t> </a:t>
            </a:r>
            <a:r>
              <a:rPr sz="2400" spc="-5" dirty="0">
                <a:latin typeface="Times New Roman"/>
                <a:cs typeface="Times New Roman"/>
              </a:rPr>
              <a:t>with</a:t>
            </a:r>
            <a:r>
              <a:rPr sz="2400" spc="-25" dirty="0">
                <a:latin typeface="Times New Roman"/>
                <a:cs typeface="Times New Roman"/>
              </a:rPr>
              <a:t> </a:t>
            </a:r>
            <a:r>
              <a:rPr sz="2400" spc="-5" dirty="0">
                <a:latin typeface="Times New Roman"/>
                <a:cs typeface="Times New Roman"/>
              </a:rPr>
              <a:t>cylindrical</a:t>
            </a:r>
            <a:r>
              <a:rPr sz="2400" spc="-25" dirty="0">
                <a:latin typeface="Times New Roman"/>
                <a:cs typeface="Times New Roman"/>
              </a:rPr>
              <a:t> </a:t>
            </a:r>
            <a:r>
              <a:rPr sz="2400" spc="-5" dirty="0">
                <a:latin typeface="Times New Roman"/>
                <a:cs typeface="Times New Roman"/>
              </a:rPr>
              <a:t>crystal</a:t>
            </a:r>
            <a:r>
              <a:rPr sz="2400" spc="-25" dirty="0">
                <a:latin typeface="Times New Roman"/>
                <a:cs typeface="Times New Roman"/>
              </a:rPr>
              <a:t> </a:t>
            </a:r>
            <a:r>
              <a:rPr sz="2400" spc="-5" dirty="0">
                <a:latin typeface="Times New Roman"/>
                <a:cs typeface="Times New Roman"/>
              </a:rPr>
              <a:t>and </a:t>
            </a:r>
            <a:r>
              <a:rPr sz="2400" spc="-585" dirty="0">
                <a:latin typeface="Times New Roman"/>
                <a:cs typeface="Times New Roman"/>
              </a:rPr>
              <a:t> </a:t>
            </a:r>
            <a:r>
              <a:rPr sz="2400" dirty="0">
                <a:latin typeface="Times New Roman"/>
                <a:cs typeface="Times New Roman"/>
              </a:rPr>
              <a:t>ring</a:t>
            </a:r>
            <a:r>
              <a:rPr sz="2400" spc="-15" dirty="0">
                <a:latin typeface="Times New Roman"/>
                <a:cs typeface="Times New Roman"/>
              </a:rPr>
              <a:t> </a:t>
            </a:r>
            <a:r>
              <a:rPr sz="2400" spc="-5" dirty="0">
                <a:latin typeface="Times New Roman"/>
                <a:cs typeface="Times New Roman"/>
              </a:rPr>
              <a:t>electrode</a:t>
            </a:r>
            <a:r>
              <a:rPr sz="2400" spc="-15" dirty="0">
                <a:latin typeface="Times New Roman"/>
                <a:cs typeface="Times New Roman"/>
              </a:rPr>
              <a:t> </a:t>
            </a:r>
            <a:r>
              <a:rPr sz="2400" dirty="0">
                <a:latin typeface="Times New Roman"/>
                <a:cs typeface="Times New Roman"/>
              </a:rPr>
              <a:t>geometry</a:t>
            </a:r>
            <a:r>
              <a:rPr sz="2400" spc="-10" dirty="0">
                <a:latin typeface="Times New Roman"/>
                <a:cs typeface="Times New Roman"/>
              </a:rPr>
              <a:t> </a:t>
            </a:r>
            <a:r>
              <a:rPr sz="2400" dirty="0">
                <a:latin typeface="Times New Roman"/>
                <a:cs typeface="Times New Roman"/>
              </a:rPr>
              <a:t>developed</a:t>
            </a:r>
          </a:p>
          <a:p>
            <a:pPr marL="195580" marR="5080" indent="-183515">
              <a:lnSpc>
                <a:spcPts val="2600"/>
              </a:lnSpc>
              <a:spcBef>
                <a:spcPts val="1065"/>
              </a:spcBef>
              <a:buFont typeface="Arial MT"/>
              <a:buChar char="•"/>
              <a:tabLst>
                <a:tab pos="196215" algn="l"/>
              </a:tabLst>
            </a:pPr>
            <a:r>
              <a:rPr sz="2400" spc="-5" dirty="0">
                <a:latin typeface="Times New Roman"/>
                <a:cs typeface="Times New Roman"/>
              </a:rPr>
              <a:t>Results</a:t>
            </a:r>
            <a:r>
              <a:rPr sz="2400" spc="-30" dirty="0">
                <a:latin typeface="Times New Roman"/>
                <a:cs typeface="Times New Roman"/>
              </a:rPr>
              <a:t> </a:t>
            </a:r>
            <a:r>
              <a:rPr sz="2400" spc="-5" dirty="0">
                <a:latin typeface="Times New Roman"/>
                <a:cs typeface="Times New Roman"/>
              </a:rPr>
              <a:t>in</a:t>
            </a:r>
            <a:r>
              <a:rPr sz="2400" spc="-25" dirty="0">
                <a:latin typeface="Times New Roman"/>
                <a:cs typeface="Times New Roman"/>
              </a:rPr>
              <a:t> </a:t>
            </a:r>
            <a:r>
              <a:rPr sz="2400" dirty="0">
                <a:latin typeface="Times New Roman"/>
                <a:cs typeface="Times New Roman"/>
              </a:rPr>
              <a:t>uniform</a:t>
            </a:r>
            <a:r>
              <a:rPr sz="2400" spc="-20" dirty="0">
                <a:latin typeface="Times New Roman"/>
                <a:cs typeface="Times New Roman"/>
              </a:rPr>
              <a:t> </a:t>
            </a:r>
            <a:r>
              <a:rPr sz="2400" spc="-5" dirty="0">
                <a:latin typeface="Times New Roman"/>
                <a:cs typeface="Times New Roman"/>
              </a:rPr>
              <a:t>transmission</a:t>
            </a:r>
            <a:r>
              <a:rPr sz="2400" spc="-25" dirty="0">
                <a:latin typeface="Times New Roman"/>
                <a:cs typeface="Times New Roman"/>
              </a:rPr>
              <a:t> </a:t>
            </a:r>
            <a:r>
              <a:rPr sz="2400" spc="-5" dirty="0">
                <a:latin typeface="Times New Roman"/>
                <a:cs typeface="Times New Roman"/>
              </a:rPr>
              <a:t>across </a:t>
            </a:r>
            <a:r>
              <a:rPr sz="2400" spc="-585" dirty="0">
                <a:latin typeface="Times New Roman"/>
                <a:cs typeface="Times New Roman"/>
              </a:rPr>
              <a:t> </a:t>
            </a:r>
            <a:r>
              <a:rPr sz="2400" spc="-5" dirty="0">
                <a:latin typeface="Times New Roman"/>
                <a:cs typeface="Times New Roman"/>
              </a:rPr>
              <a:t>effective</a:t>
            </a:r>
            <a:r>
              <a:rPr sz="2400" spc="-15" dirty="0">
                <a:latin typeface="Times New Roman"/>
                <a:cs typeface="Times New Roman"/>
              </a:rPr>
              <a:t> </a:t>
            </a:r>
            <a:r>
              <a:rPr sz="2400" spc="-5" dirty="0">
                <a:latin typeface="Times New Roman"/>
                <a:cs typeface="Times New Roman"/>
              </a:rPr>
              <a:t>aperture</a:t>
            </a:r>
            <a:r>
              <a:rPr sz="2400" spc="-10" dirty="0">
                <a:latin typeface="Times New Roman"/>
                <a:cs typeface="Times New Roman"/>
              </a:rPr>
              <a:t> </a:t>
            </a:r>
            <a:r>
              <a:rPr sz="2400" dirty="0">
                <a:latin typeface="Times New Roman"/>
                <a:cs typeface="Times New Roman"/>
              </a:rPr>
              <a:t>of</a:t>
            </a:r>
            <a:r>
              <a:rPr sz="2400" spc="-5" dirty="0">
                <a:latin typeface="Times New Roman"/>
                <a:cs typeface="Times New Roman"/>
              </a:rPr>
              <a:t> the</a:t>
            </a:r>
            <a:r>
              <a:rPr sz="2400" spc="-10" dirty="0">
                <a:latin typeface="Times New Roman"/>
                <a:cs typeface="Times New Roman"/>
              </a:rPr>
              <a:t> </a:t>
            </a:r>
            <a:r>
              <a:rPr sz="2400" dirty="0">
                <a:latin typeface="Times New Roman"/>
                <a:cs typeface="Times New Roman"/>
              </a:rPr>
              <a:t>device</a:t>
            </a:r>
          </a:p>
        </p:txBody>
      </p:sp>
      <p:pic>
        <p:nvPicPr>
          <p:cNvPr id="4" name="object 4"/>
          <p:cNvPicPr/>
          <p:nvPr/>
        </p:nvPicPr>
        <p:blipFill>
          <a:blip r:embed="rId2" cstate="print"/>
          <a:stretch>
            <a:fillRect/>
          </a:stretch>
        </p:blipFill>
        <p:spPr>
          <a:xfrm>
            <a:off x="6096000" y="838200"/>
            <a:ext cx="5791200" cy="480101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0" y="76200"/>
            <a:ext cx="8534400" cy="689932"/>
          </a:xfrm>
          <a:prstGeom prst="rect">
            <a:avLst/>
          </a:prstGeom>
        </p:spPr>
        <p:txBody>
          <a:bodyPr vert="horz" wrap="square" lIns="0" tIns="12700" rIns="0" bIns="0" rtlCol="0">
            <a:spAutoFit/>
          </a:bodyPr>
          <a:lstStyle/>
          <a:p>
            <a:pPr marL="12700">
              <a:lnSpc>
                <a:spcPct val="100000"/>
              </a:lnSpc>
              <a:spcBef>
                <a:spcPts val="100"/>
              </a:spcBef>
              <a:tabLst>
                <a:tab pos="4253865" algn="l"/>
                <a:tab pos="4859020" algn="l"/>
              </a:tabLst>
            </a:pPr>
            <a:r>
              <a:rPr spc="-10" dirty="0">
                <a:solidFill>
                  <a:srgbClr val="000099"/>
                </a:solidFill>
                <a:latin typeface="Arial" panose="020B0604020202020204" pitchFamily="34" charset="0"/>
                <a:cs typeface="Arial" panose="020B0604020202020204" pitchFamily="34" charset="0"/>
              </a:rPr>
              <a:t>Transvers</a:t>
            </a:r>
            <a:r>
              <a:rPr dirty="0">
                <a:solidFill>
                  <a:srgbClr val="000099"/>
                </a:solidFill>
                <a:latin typeface="Arial" panose="020B0604020202020204" pitchFamily="34" charset="0"/>
                <a:cs typeface="Arial" panose="020B0604020202020204" pitchFamily="34" charset="0"/>
              </a:rPr>
              <a:t>e</a:t>
            </a:r>
            <a:r>
              <a:rPr spc="-10" dirty="0">
                <a:solidFill>
                  <a:srgbClr val="000099"/>
                </a:solidFill>
                <a:latin typeface="Arial" panose="020B0604020202020204" pitchFamily="34" charset="0"/>
                <a:cs typeface="Arial" panose="020B0604020202020204" pitchFamily="34" charset="0"/>
              </a:rPr>
              <a:t> </a:t>
            </a:r>
            <a:r>
              <a:rPr spc="-5" dirty="0">
                <a:solidFill>
                  <a:srgbClr val="000099"/>
                </a:solidFill>
                <a:latin typeface="Arial" panose="020B0604020202020204" pitchFamily="34" charset="0"/>
                <a:cs typeface="Arial" panose="020B0604020202020204" pitchFamily="34" charset="0"/>
              </a:rPr>
              <a:t>mod</a:t>
            </a:r>
            <a:r>
              <a:rPr dirty="0">
                <a:solidFill>
                  <a:srgbClr val="000099"/>
                </a:solidFill>
                <a:latin typeface="Arial" panose="020B0604020202020204" pitchFamily="34" charset="0"/>
                <a:cs typeface="Arial" panose="020B0604020202020204" pitchFamily="34" charset="0"/>
              </a:rPr>
              <a:t>e	o</a:t>
            </a:r>
            <a:r>
              <a:rPr lang="en-IN" dirty="0">
                <a:solidFill>
                  <a:srgbClr val="000099"/>
                </a:solidFill>
                <a:latin typeface="Arial" panose="020B0604020202020204" pitchFamily="34" charset="0"/>
                <a:cs typeface="Arial" panose="020B0604020202020204" pitchFamily="34" charset="0"/>
              </a:rPr>
              <a:t>f </a:t>
            </a:r>
            <a:r>
              <a:rPr dirty="0">
                <a:solidFill>
                  <a:srgbClr val="000099"/>
                </a:solidFill>
                <a:latin typeface="Arial" panose="020B0604020202020204" pitchFamily="34" charset="0"/>
                <a:cs typeface="Arial" panose="020B0604020202020204" pitchFamily="34" charset="0"/>
              </a:rPr>
              <a:t>operation</a:t>
            </a:r>
          </a:p>
        </p:txBody>
      </p:sp>
      <p:sp>
        <p:nvSpPr>
          <p:cNvPr id="3" name="object 3"/>
          <p:cNvSpPr txBox="1"/>
          <p:nvPr/>
        </p:nvSpPr>
        <p:spPr>
          <a:xfrm>
            <a:off x="152400" y="1212796"/>
            <a:ext cx="6477000" cy="3699474"/>
          </a:xfrm>
          <a:prstGeom prst="rect">
            <a:avLst/>
          </a:prstGeom>
        </p:spPr>
        <p:txBody>
          <a:bodyPr vert="horz" wrap="square" lIns="0" tIns="63500" rIns="0" bIns="0" rtlCol="0">
            <a:spAutoFit/>
          </a:bodyPr>
          <a:lstStyle/>
          <a:p>
            <a:pPr marL="187960" marR="104775" indent="-175895">
              <a:lnSpc>
                <a:spcPts val="3000"/>
              </a:lnSpc>
              <a:spcBef>
                <a:spcPts val="500"/>
              </a:spcBef>
              <a:buFont typeface="Arial MT"/>
              <a:buChar char="•"/>
              <a:tabLst>
                <a:tab pos="188595" algn="l"/>
              </a:tabLst>
            </a:pPr>
            <a:r>
              <a:rPr sz="2800" spc="-5" dirty="0">
                <a:latin typeface="Times New Roman"/>
                <a:cs typeface="Times New Roman"/>
              </a:rPr>
              <a:t>Field</a:t>
            </a:r>
            <a:r>
              <a:rPr sz="2800" spc="-30" dirty="0">
                <a:latin typeface="Times New Roman"/>
                <a:cs typeface="Times New Roman"/>
              </a:rPr>
              <a:t> </a:t>
            </a:r>
            <a:r>
              <a:rPr sz="2800" spc="-5" dirty="0">
                <a:latin typeface="Times New Roman"/>
                <a:cs typeface="Times New Roman"/>
              </a:rPr>
              <a:t>applied</a:t>
            </a:r>
            <a:r>
              <a:rPr sz="2800" spc="-25" dirty="0">
                <a:latin typeface="Times New Roman"/>
                <a:cs typeface="Times New Roman"/>
              </a:rPr>
              <a:t> </a:t>
            </a:r>
            <a:r>
              <a:rPr sz="2800" dirty="0">
                <a:latin typeface="Times New Roman"/>
                <a:cs typeface="Times New Roman"/>
              </a:rPr>
              <a:t>normal</a:t>
            </a:r>
            <a:r>
              <a:rPr sz="2800" spc="-20" dirty="0">
                <a:latin typeface="Times New Roman"/>
                <a:cs typeface="Times New Roman"/>
              </a:rPr>
              <a:t> </a:t>
            </a:r>
            <a:r>
              <a:rPr sz="2800" spc="-5" dirty="0">
                <a:latin typeface="Times New Roman"/>
                <a:cs typeface="Times New Roman"/>
              </a:rPr>
              <a:t>to</a:t>
            </a:r>
            <a:r>
              <a:rPr sz="2800" spc="-25" dirty="0">
                <a:latin typeface="Times New Roman"/>
                <a:cs typeface="Times New Roman"/>
              </a:rPr>
              <a:t> </a:t>
            </a:r>
            <a:r>
              <a:rPr sz="2800" dirty="0">
                <a:latin typeface="Times New Roman"/>
                <a:cs typeface="Times New Roman"/>
              </a:rPr>
              <a:t>direction </a:t>
            </a:r>
            <a:r>
              <a:rPr sz="2800" spc="-685" dirty="0">
                <a:latin typeface="Times New Roman"/>
                <a:cs typeface="Times New Roman"/>
              </a:rPr>
              <a:t> </a:t>
            </a:r>
            <a:r>
              <a:rPr sz="2800" dirty="0">
                <a:latin typeface="Times New Roman"/>
                <a:cs typeface="Times New Roman"/>
              </a:rPr>
              <a:t>of</a:t>
            </a:r>
            <a:r>
              <a:rPr sz="2800" spc="-5" dirty="0">
                <a:latin typeface="Times New Roman"/>
                <a:cs typeface="Times New Roman"/>
              </a:rPr>
              <a:t> </a:t>
            </a:r>
            <a:r>
              <a:rPr sz="2800" dirty="0">
                <a:latin typeface="Times New Roman"/>
                <a:cs typeface="Times New Roman"/>
              </a:rPr>
              <a:t>propagation</a:t>
            </a:r>
          </a:p>
          <a:p>
            <a:pPr marL="187960" marR="288925" indent="-175895">
              <a:lnSpc>
                <a:spcPts val="3050"/>
              </a:lnSpc>
              <a:spcBef>
                <a:spcPts val="960"/>
              </a:spcBef>
              <a:buFont typeface="Arial MT"/>
              <a:buChar char="•"/>
              <a:tabLst>
                <a:tab pos="188595" algn="l"/>
              </a:tabLst>
            </a:pPr>
            <a:r>
              <a:rPr sz="2800" spc="-5" dirty="0">
                <a:latin typeface="Times New Roman"/>
                <a:cs typeface="Times New Roman"/>
              </a:rPr>
              <a:t>Electrodes</a:t>
            </a:r>
            <a:r>
              <a:rPr sz="2800" spc="-30" dirty="0">
                <a:latin typeface="Times New Roman"/>
                <a:cs typeface="Times New Roman"/>
              </a:rPr>
              <a:t> </a:t>
            </a:r>
            <a:r>
              <a:rPr sz="2800" dirty="0">
                <a:latin typeface="Times New Roman"/>
                <a:cs typeface="Times New Roman"/>
              </a:rPr>
              <a:t>do</a:t>
            </a:r>
            <a:r>
              <a:rPr sz="2800" spc="-20" dirty="0">
                <a:latin typeface="Times New Roman"/>
                <a:cs typeface="Times New Roman"/>
              </a:rPr>
              <a:t> </a:t>
            </a:r>
            <a:r>
              <a:rPr sz="2800" dirty="0">
                <a:latin typeface="Times New Roman"/>
                <a:cs typeface="Times New Roman"/>
              </a:rPr>
              <a:t>not</a:t>
            </a:r>
            <a:r>
              <a:rPr sz="2800" spc="-25" dirty="0">
                <a:latin typeface="Times New Roman"/>
                <a:cs typeface="Times New Roman"/>
              </a:rPr>
              <a:t> </a:t>
            </a:r>
            <a:r>
              <a:rPr sz="2800" spc="-5" dirty="0">
                <a:latin typeface="Times New Roman"/>
                <a:cs typeface="Times New Roman"/>
              </a:rPr>
              <a:t>interfere</a:t>
            </a:r>
            <a:r>
              <a:rPr sz="2800" spc="-25" dirty="0">
                <a:latin typeface="Times New Roman"/>
                <a:cs typeface="Times New Roman"/>
              </a:rPr>
              <a:t> </a:t>
            </a:r>
            <a:r>
              <a:rPr sz="2800" spc="-5" dirty="0">
                <a:latin typeface="Times New Roman"/>
                <a:cs typeface="Times New Roman"/>
              </a:rPr>
              <a:t>with </a:t>
            </a:r>
            <a:r>
              <a:rPr sz="2800" spc="-685" dirty="0">
                <a:latin typeface="Times New Roman"/>
                <a:cs typeface="Times New Roman"/>
              </a:rPr>
              <a:t> </a:t>
            </a:r>
            <a:r>
              <a:rPr sz="2800" dirty="0">
                <a:latin typeface="Times New Roman"/>
                <a:cs typeface="Times New Roman"/>
              </a:rPr>
              <a:t>beam</a:t>
            </a:r>
          </a:p>
          <a:p>
            <a:pPr marL="187960" marR="210185" indent="-175895">
              <a:lnSpc>
                <a:spcPct val="90000"/>
              </a:lnSpc>
              <a:spcBef>
                <a:spcPts val="925"/>
              </a:spcBef>
              <a:buFont typeface="Arial MT"/>
              <a:buChar char="•"/>
              <a:tabLst>
                <a:tab pos="188595" algn="l"/>
              </a:tabLst>
            </a:pPr>
            <a:r>
              <a:rPr sz="2800" spc="-5" dirty="0">
                <a:latin typeface="Times New Roman"/>
                <a:cs typeface="Times New Roman"/>
              </a:rPr>
              <a:t>Phase</a:t>
            </a:r>
            <a:r>
              <a:rPr sz="2800" spc="-40" dirty="0">
                <a:latin typeface="Times New Roman"/>
                <a:cs typeface="Times New Roman"/>
              </a:rPr>
              <a:t> </a:t>
            </a:r>
            <a:r>
              <a:rPr sz="2800" dirty="0">
                <a:latin typeface="Times New Roman"/>
                <a:cs typeface="Times New Roman"/>
              </a:rPr>
              <a:t>difference</a:t>
            </a:r>
            <a:r>
              <a:rPr sz="2800" spc="-30" dirty="0">
                <a:latin typeface="Times New Roman"/>
                <a:cs typeface="Times New Roman"/>
              </a:rPr>
              <a:t> </a:t>
            </a:r>
            <a:r>
              <a:rPr sz="2800" dirty="0">
                <a:latin typeface="Times New Roman"/>
                <a:cs typeface="Times New Roman"/>
              </a:rPr>
              <a:t>proportional</a:t>
            </a:r>
            <a:r>
              <a:rPr sz="2800" spc="-30" dirty="0">
                <a:latin typeface="Times New Roman"/>
                <a:cs typeface="Times New Roman"/>
              </a:rPr>
              <a:t> </a:t>
            </a:r>
            <a:r>
              <a:rPr sz="2800" spc="-5" dirty="0">
                <a:latin typeface="Times New Roman"/>
                <a:cs typeface="Times New Roman"/>
              </a:rPr>
              <a:t>to </a:t>
            </a:r>
            <a:r>
              <a:rPr sz="2800" spc="-685" dirty="0">
                <a:latin typeface="Times New Roman"/>
                <a:cs typeface="Times New Roman"/>
              </a:rPr>
              <a:t> </a:t>
            </a:r>
            <a:r>
              <a:rPr sz="2800" spc="-5" dirty="0">
                <a:latin typeface="Times New Roman"/>
                <a:cs typeface="Times New Roman"/>
              </a:rPr>
              <a:t>electric </a:t>
            </a:r>
            <a:r>
              <a:rPr sz="2800" dirty="0">
                <a:latin typeface="Times New Roman"/>
                <a:cs typeface="Times New Roman"/>
              </a:rPr>
              <a:t>field </a:t>
            </a:r>
            <a:r>
              <a:rPr sz="2800" spc="-5" dirty="0">
                <a:latin typeface="Times New Roman"/>
                <a:cs typeface="Times New Roman"/>
              </a:rPr>
              <a:t>multiplied </a:t>
            </a:r>
            <a:r>
              <a:rPr sz="2800" dirty="0">
                <a:latin typeface="Times New Roman"/>
                <a:cs typeface="Times New Roman"/>
              </a:rPr>
              <a:t>by </a:t>
            </a:r>
            <a:r>
              <a:rPr sz="2800" spc="-5" dirty="0">
                <a:latin typeface="Times New Roman"/>
                <a:cs typeface="Times New Roman"/>
              </a:rPr>
              <a:t>the </a:t>
            </a:r>
            <a:r>
              <a:rPr sz="2800" dirty="0">
                <a:latin typeface="Times New Roman"/>
                <a:cs typeface="Times New Roman"/>
              </a:rPr>
              <a:t> </a:t>
            </a:r>
            <a:r>
              <a:rPr sz="2800" spc="-5" dirty="0">
                <a:latin typeface="Times New Roman"/>
                <a:cs typeface="Times New Roman"/>
              </a:rPr>
              <a:t>crystal</a:t>
            </a:r>
            <a:r>
              <a:rPr sz="2800" spc="-10" dirty="0">
                <a:latin typeface="Times New Roman"/>
                <a:cs typeface="Times New Roman"/>
              </a:rPr>
              <a:t> </a:t>
            </a:r>
            <a:r>
              <a:rPr sz="2800" spc="-5" dirty="0">
                <a:latin typeface="Times New Roman"/>
                <a:cs typeface="Times New Roman"/>
              </a:rPr>
              <a:t>length</a:t>
            </a:r>
            <a:endParaRPr sz="2800" dirty="0">
              <a:latin typeface="Times New Roman"/>
              <a:cs typeface="Times New Roman"/>
            </a:endParaRPr>
          </a:p>
          <a:p>
            <a:pPr marL="187960" marR="1092835" indent="-175895">
              <a:lnSpc>
                <a:spcPts val="3050"/>
              </a:lnSpc>
              <a:spcBef>
                <a:spcPts val="1000"/>
              </a:spcBef>
              <a:buFont typeface="Arial MT"/>
              <a:buChar char="•"/>
              <a:tabLst>
                <a:tab pos="188595" algn="l"/>
              </a:tabLst>
            </a:pPr>
            <a:r>
              <a:rPr sz="2800" spc="-5" dirty="0">
                <a:latin typeface="Times New Roman"/>
                <a:cs typeface="Times New Roman"/>
              </a:rPr>
              <a:t>Suppose</a:t>
            </a:r>
            <a:r>
              <a:rPr sz="2800" spc="-30" dirty="0">
                <a:latin typeface="Times New Roman"/>
                <a:cs typeface="Times New Roman"/>
              </a:rPr>
              <a:t> </a:t>
            </a:r>
            <a:r>
              <a:rPr sz="2800" spc="-5" dirty="0">
                <a:latin typeface="Times New Roman"/>
                <a:cs typeface="Times New Roman"/>
              </a:rPr>
              <a:t>applied</a:t>
            </a:r>
            <a:r>
              <a:rPr sz="2800" spc="-25" dirty="0">
                <a:latin typeface="Times New Roman"/>
                <a:cs typeface="Times New Roman"/>
              </a:rPr>
              <a:t> </a:t>
            </a:r>
            <a:r>
              <a:rPr sz="2800" dirty="0">
                <a:latin typeface="Times New Roman"/>
                <a:cs typeface="Times New Roman"/>
              </a:rPr>
              <a:t>field</a:t>
            </a:r>
            <a:r>
              <a:rPr sz="2800" spc="-20" dirty="0">
                <a:latin typeface="Times New Roman"/>
                <a:cs typeface="Times New Roman"/>
              </a:rPr>
              <a:t> </a:t>
            </a:r>
            <a:r>
              <a:rPr sz="2800" spc="-5" dirty="0">
                <a:latin typeface="Times New Roman"/>
                <a:cs typeface="Times New Roman"/>
              </a:rPr>
              <a:t>in</a:t>
            </a:r>
            <a:r>
              <a:rPr sz="2800" spc="-25" dirty="0">
                <a:latin typeface="Times New Roman"/>
                <a:cs typeface="Times New Roman"/>
              </a:rPr>
              <a:t> </a:t>
            </a:r>
            <a:r>
              <a:rPr sz="2800" dirty="0">
                <a:latin typeface="Times New Roman"/>
                <a:cs typeface="Times New Roman"/>
              </a:rPr>
              <a:t>z </a:t>
            </a:r>
            <a:r>
              <a:rPr sz="2800" spc="-685" dirty="0">
                <a:latin typeface="Times New Roman"/>
                <a:cs typeface="Times New Roman"/>
              </a:rPr>
              <a:t> </a:t>
            </a:r>
            <a:r>
              <a:rPr sz="2800" dirty="0">
                <a:latin typeface="Times New Roman"/>
                <a:cs typeface="Times New Roman"/>
              </a:rPr>
              <a:t>direction</a:t>
            </a:r>
          </a:p>
          <a:p>
            <a:pPr marL="187960" marR="5080" indent="-175895">
              <a:lnSpc>
                <a:spcPts val="3050"/>
              </a:lnSpc>
              <a:spcBef>
                <a:spcPts val="950"/>
              </a:spcBef>
              <a:buFont typeface="Arial MT"/>
              <a:buChar char="•"/>
              <a:tabLst>
                <a:tab pos="188595" algn="l"/>
              </a:tabLst>
            </a:pPr>
            <a:r>
              <a:rPr sz="2800" spc="-5" dirty="0">
                <a:latin typeface="Times New Roman"/>
                <a:cs typeface="Times New Roman"/>
              </a:rPr>
              <a:t>Direction</a:t>
            </a:r>
            <a:r>
              <a:rPr sz="2800" spc="-30" dirty="0">
                <a:latin typeface="Times New Roman"/>
                <a:cs typeface="Times New Roman"/>
              </a:rPr>
              <a:t> </a:t>
            </a:r>
            <a:r>
              <a:rPr sz="2800" dirty="0">
                <a:latin typeface="Times New Roman"/>
                <a:cs typeface="Times New Roman"/>
              </a:rPr>
              <a:t>of</a:t>
            </a:r>
            <a:r>
              <a:rPr sz="2800" spc="-20" dirty="0">
                <a:latin typeface="Times New Roman"/>
                <a:cs typeface="Times New Roman"/>
              </a:rPr>
              <a:t> </a:t>
            </a:r>
            <a:r>
              <a:rPr sz="2800" dirty="0">
                <a:latin typeface="Times New Roman"/>
                <a:cs typeface="Times New Roman"/>
              </a:rPr>
              <a:t>propagation</a:t>
            </a:r>
            <a:r>
              <a:rPr sz="2800" spc="-25" dirty="0">
                <a:latin typeface="Times New Roman"/>
                <a:cs typeface="Times New Roman"/>
              </a:rPr>
              <a:t> </a:t>
            </a:r>
            <a:r>
              <a:rPr sz="2800" spc="-5" dirty="0">
                <a:latin typeface="Times New Roman"/>
                <a:cs typeface="Times New Roman"/>
              </a:rPr>
              <a:t>along</a:t>
            </a:r>
            <a:r>
              <a:rPr sz="2800" spc="-25" dirty="0">
                <a:latin typeface="Times New Roman"/>
                <a:cs typeface="Times New Roman"/>
              </a:rPr>
              <a:t> </a:t>
            </a:r>
            <a:r>
              <a:rPr sz="2800" dirty="0">
                <a:latin typeface="Times New Roman"/>
                <a:cs typeface="Times New Roman"/>
              </a:rPr>
              <a:t>y’ </a:t>
            </a:r>
            <a:r>
              <a:rPr sz="2800" spc="-685" dirty="0">
                <a:latin typeface="Times New Roman"/>
                <a:cs typeface="Times New Roman"/>
              </a:rPr>
              <a:t> </a:t>
            </a:r>
            <a:r>
              <a:rPr sz="2800" spc="-5" dirty="0">
                <a:latin typeface="Times New Roman"/>
                <a:cs typeface="Times New Roman"/>
              </a:rPr>
              <a:t>induced</a:t>
            </a:r>
            <a:r>
              <a:rPr sz="2800" spc="-10" dirty="0">
                <a:latin typeface="Times New Roman"/>
                <a:cs typeface="Times New Roman"/>
              </a:rPr>
              <a:t> </a:t>
            </a:r>
            <a:r>
              <a:rPr sz="2800" dirty="0">
                <a:latin typeface="Times New Roman"/>
                <a:cs typeface="Times New Roman"/>
              </a:rPr>
              <a:t>principal</a:t>
            </a:r>
            <a:r>
              <a:rPr sz="2800" spc="-5" dirty="0">
                <a:latin typeface="Times New Roman"/>
                <a:cs typeface="Times New Roman"/>
              </a:rPr>
              <a:t> axis</a:t>
            </a:r>
            <a:endParaRPr sz="2800" dirty="0">
              <a:latin typeface="Times New Roman"/>
              <a:cs typeface="Times New Roman"/>
            </a:endParaRPr>
          </a:p>
        </p:txBody>
      </p:sp>
      <p:pic>
        <p:nvPicPr>
          <p:cNvPr id="4" name="object 4"/>
          <p:cNvPicPr/>
          <p:nvPr/>
        </p:nvPicPr>
        <p:blipFill>
          <a:blip r:embed="rId2" cstate="print"/>
          <a:stretch>
            <a:fillRect/>
          </a:stretch>
        </p:blipFill>
        <p:spPr>
          <a:xfrm>
            <a:off x="6901190" y="1009169"/>
            <a:ext cx="5138410" cy="410672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81000" y="800100"/>
            <a:ext cx="11430000" cy="5257800"/>
          </a:xfrm>
          <a:prstGeom prst="rect">
            <a:avLst/>
          </a:prstGeom>
        </p:spPr>
      </p:pic>
      <p:sp>
        <p:nvSpPr>
          <p:cNvPr id="5" name="object 2">
            <a:extLst>
              <a:ext uri="{FF2B5EF4-FFF2-40B4-BE49-F238E27FC236}">
                <a16:creationId xmlns:a16="http://schemas.microsoft.com/office/drawing/2014/main" id="{91D842A2-5411-16FF-17C5-758C310997A9}"/>
              </a:ext>
            </a:extLst>
          </p:cNvPr>
          <p:cNvSpPr txBox="1">
            <a:spLocks/>
          </p:cNvSpPr>
          <p:nvPr/>
        </p:nvSpPr>
        <p:spPr>
          <a:xfrm>
            <a:off x="1447800" y="76200"/>
            <a:ext cx="8534400" cy="689932"/>
          </a:xfrm>
          <a:prstGeom prst="rect">
            <a:avLst/>
          </a:prstGeom>
        </p:spPr>
        <p:txBody>
          <a:bodyPr vert="horz" wrap="square" lIns="0" tIns="12700" rIns="0" bIns="0" rtlCol="0">
            <a:spAutoFit/>
          </a:bodyPr>
          <a:lstStyle>
            <a:lvl1pPr>
              <a:defRPr sz="4400" b="0" i="0">
                <a:solidFill>
                  <a:schemeClr val="tx1"/>
                </a:solidFill>
                <a:latin typeface="Times New Roman"/>
                <a:ea typeface="+mj-ea"/>
                <a:cs typeface="Times New Roman"/>
              </a:defRPr>
            </a:lvl1pPr>
          </a:lstStyle>
          <a:p>
            <a:pPr marL="12700">
              <a:spcBef>
                <a:spcPts val="100"/>
              </a:spcBef>
              <a:tabLst>
                <a:tab pos="4253865" algn="l"/>
                <a:tab pos="4859020" algn="l"/>
              </a:tabLst>
            </a:pPr>
            <a:r>
              <a:rPr lang="en-IN" b="1" kern="0" spc="-10" dirty="0">
                <a:solidFill>
                  <a:srgbClr val="000099"/>
                </a:solidFill>
                <a:latin typeface="Arial" panose="020B0604020202020204" pitchFamily="34" charset="0"/>
                <a:cs typeface="Arial" panose="020B0604020202020204" pitchFamily="34" charset="0"/>
              </a:rPr>
              <a:t>Transvers</a:t>
            </a:r>
            <a:r>
              <a:rPr lang="en-IN" b="1" kern="0" dirty="0">
                <a:solidFill>
                  <a:srgbClr val="000099"/>
                </a:solidFill>
                <a:latin typeface="Arial" panose="020B0604020202020204" pitchFamily="34" charset="0"/>
                <a:cs typeface="Arial" panose="020B0604020202020204" pitchFamily="34" charset="0"/>
              </a:rPr>
              <a:t>e</a:t>
            </a:r>
            <a:r>
              <a:rPr lang="en-IN" b="1" kern="0" spc="-10" dirty="0">
                <a:solidFill>
                  <a:srgbClr val="000099"/>
                </a:solidFill>
                <a:latin typeface="Arial" panose="020B0604020202020204" pitchFamily="34" charset="0"/>
                <a:cs typeface="Arial" panose="020B0604020202020204" pitchFamily="34" charset="0"/>
              </a:rPr>
              <a:t> </a:t>
            </a:r>
            <a:r>
              <a:rPr lang="en-IN" b="1" kern="0" spc="-5" dirty="0">
                <a:solidFill>
                  <a:srgbClr val="000099"/>
                </a:solidFill>
                <a:latin typeface="Arial" panose="020B0604020202020204" pitchFamily="34" charset="0"/>
                <a:cs typeface="Arial" panose="020B0604020202020204" pitchFamily="34" charset="0"/>
              </a:rPr>
              <a:t>mod</a:t>
            </a:r>
            <a:r>
              <a:rPr lang="en-IN" b="1" kern="0" dirty="0">
                <a:solidFill>
                  <a:srgbClr val="000099"/>
                </a:solidFill>
                <a:latin typeface="Arial" panose="020B0604020202020204" pitchFamily="34" charset="0"/>
                <a:cs typeface="Arial" panose="020B0604020202020204" pitchFamily="34" charset="0"/>
              </a:rPr>
              <a:t>e of operation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2744" y="17211"/>
            <a:ext cx="6067455" cy="689932"/>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000099"/>
                </a:solidFill>
                <a:latin typeface="Arial" panose="020B0604020202020204" pitchFamily="34" charset="0"/>
                <a:cs typeface="Arial" panose="020B0604020202020204" pitchFamily="34" charset="0"/>
              </a:rPr>
              <a:t>Power</a:t>
            </a:r>
            <a:r>
              <a:rPr spc="-90" dirty="0">
                <a:solidFill>
                  <a:srgbClr val="000099"/>
                </a:solidFill>
                <a:latin typeface="Arial" panose="020B0604020202020204" pitchFamily="34" charset="0"/>
                <a:cs typeface="Arial" panose="020B0604020202020204" pitchFamily="34" charset="0"/>
              </a:rPr>
              <a:t> </a:t>
            </a:r>
            <a:r>
              <a:rPr spc="-5" dirty="0">
                <a:solidFill>
                  <a:srgbClr val="000099"/>
                </a:solidFill>
                <a:latin typeface="Arial" panose="020B0604020202020204" pitchFamily="34" charset="0"/>
                <a:cs typeface="Arial" panose="020B0604020202020204" pitchFamily="34" charset="0"/>
              </a:rPr>
              <a:t>Requirement</a:t>
            </a:r>
          </a:p>
        </p:txBody>
      </p:sp>
      <p:sp>
        <p:nvSpPr>
          <p:cNvPr id="3" name="object 3"/>
          <p:cNvSpPr txBox="1"/>
          <p:nvPr/>
        </p:nvSpPr>
        <p:spPr>
          <a:xfrm>
            <a:off x="740568" y="1037343"/>
            <a:ext cx="5507831" cy="1064394"/>
          </a:xfrm>
          <a:prstGeom prst="rect">
            <a:avLst/>
          </a:prstGeom>
        </p:spPr>
        <p:txBody>
          <a:bodyPr vert="horz" wrap="square" lIns="0" tIns="12700" rIns="0" bIns="0" rtlCol="0">
            <a:spAutoFit/>
          </a:bodyPr>
          <a:lstStyle/>
          <a:p>
            <a:pPr marL="220979" indent="-183515">
              <a:lnSpc>
                <a:spcPts val="2750"/>
              </a:lnSpc>
              <a:spcBef>
                <a:spcPts val="100"/>
              </a:spcBef>
              <a:buFont typeface="Arial MT"/>
              <a:buChar char="•"/>
              <a:tabLst>
                <a:tab pos="221615" algn="l"/>
              </a:tabLst>
            </a:pPr>
            <a:r>
              <a:rPr sz="2400" spc="-5" dirty="0">
                <a:latin typeface="Arial" panose="020B0604020202020204" pitchFamily="34" charset="0"/>
                <a:cs typeface="Arial" panose="020B0604020202020204" pitchFamily="34" charset="0"/>
              </a:rPr>
              <a:t>Let</a:t>
            </a:r>
            <a:r>
              <a:rPr sz="2400" spc="-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a:t>
            </a:r>
            <a:r>
              <a:rPr sz="2400" spc="-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capacitance</a:t>
            </a:r>
            <a:r>
              <a:rPr sz="2400" spc="-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due</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to</a:t>
            </a:r>
            <a:endParaRPr sz="2400" dirty="0">
              <a:latin typeface="Arial" panose="020B0604020202020204" pitchFamily="34" charset="0"/>
              <a:cs typeface="Arial" panose="020B0604020202020204" pitchFamily="34" charset="0"/>
            </a:endParaRPr>
          </a:p>
          <a:p>
            <a:pPr marL="220979" marR="30480">
              <a:lnSpc>
                <a:spcPts val="2630"/>
              </a:lnSpc>
              <a:spcBef>
                <a:spcPts val="165"/>
              </a:spcBef>
            </a:pPr>
            <a:r>
              <a:rPr sz="2400" spc="-5" dirty="0">
                <a:latin typeface="Arial" panose="020B0604020202020204" pitchFamily="34" charset="0"/>
                <a:cs typeface="Arial" panose="020B0604020202020204" pitchFamily="34" charset="0"/>
              </a:rPr>
              <a:t>electro-optic</a:t>
            </a:r>
            <a:r>
              <a:rPr sz="2400" spc="-2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crystal</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and</a:t>
            </a:r>
            <a:r>
              <a:rPr sz="2400" spc="-20" dirty="0">
                <a:latin typeface="Arial" panose="020B0604020202020204" pitchFamily="34" charset="0"/>
                <a:cs typeface="Arial" panose="020B0604020202020204" pitchFamily="34" charset="0"/>
              </a:rPr>
              <a:t> </a:t>
            </a:r>
            <a:r>
              <a:rPr sz="2400" spc="45" dirty="0">
                <a:latin typeface="Arial" panose="020B0604020202020204" pitchFamily="34" charset="0"/>
                <a:cs typeface="Arial" panose="020B0604020202020204" pitchFamily="34" charset="0"/>
              </a:rPr>
              <a:t>R</a:t>
            </a:r>
            <a:r>
              <a:rPr sz="2400" spc="67" baseline="-31250" dirty="0">
                <a:latin typeface="Arial" panose="020B0604020202020204" pitchFamily="34" charset="0"/>
                <a:cs typeface="Arial" panose="020B0604020202020204" pitchFamily="34" charset="0"/>
              </a:rPr>
              <a:t>s</a:t>
            </a:r>
            <a:r>
              <a:rPr sz="2400" spc="262" baseline="-3125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internal </a:t>
            </a:r>
            <a:r>
              <a:rPr sz="2400" spc="-58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resistance</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of</a:t>
            </a:r>
            <a:r>
              <a:rPr sz="2400" spc="-5" dirty="0">
                <a:latin typeface="Arial" panose="020B0604020202020204" pitchFamily="34" charset="0"/>
                <a:cs typeface="Arial" panose="020B0604020202020204" pitchFamily="34" charset="0"/>
              </a:rPr>
              <a:t> modulating</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source</a:t>
            </a:r>
            <a:endParaRPr sz="2400" dirty="0">
              <a:latin typeface="Arial" panose="020B0604020202020204" pitchFamily="34" charset="0"/>
              <a:cs typeface="Arial" panose="020B0604020202020204" pitchFamily="34" charset="0"/>
            </a:endParaRPr>
          </a:p>
        </p:txBody>
      </p:sp>
      <p:sp>
        <p:nvSpPr>
          <p:cNvPr id="4" name="object 4"/>
          <p:cNvSpPr txBox="1"/>
          <p:nvPr/>
        </p:nvSpPr>
        <p:spPr>
          <a:xfrm>
            <a:off x="1447800" y="2366389"/>
            <a:ext cx="3048000" cy="259045"/>
          </a:xfrm>
          <a:prstGeom prst="rect">
            <a:avLst/>
          </a:prstGeom>
        </p:spPr>
        <p:txBody>
          <a:bodyPr vert="horz" wrap="square" lIns="0" tIns="12700" rIns="0" bIns="0" rtlCol="0">
            <a:spAutoFit/>
          </a:bodyPr>
          <a:lstStyle/>
          <a:p>
            <a:pPr marL="12700">
              <a:lnSpc>
                <a:spcPct val="100000"/>
              </a:lnSpc>
              <a:spcBef>
                <a:spcPts val="100"/>
              </a:spcBef>
              <a:tabLst>
                <a:tab pos="925194" algn="l"/>
                <a:tab pos="2499360" algn="l"/>
              </a:tabLst>
            </a:pPr>
            <a:r>
              <a:rPr sz="1600" dirty="0">
                <a:latin typeface="Arial" panose="020B0604020202020204" pitchFamily="34" charset="0"/>
                <a:cs typeface="Arial" panose="020B0604020202020204" pitchFamily="34" charset="0"/>
              </a:rPr>
              <a:t>s	0	</a:t>
            </a:r>
            <a:r>
              <a:rPr lang="en-IN"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0</a:t>
            </a:r>
          </a:p>
        </p:txBody>
      </p:sp>
      <p:sp>
        <p:nvSpPr>
          <p:cNvPr id="5" name="object 5"/>
          <p:cNvSpPr txBox="1"/>
          <p:nvPr/>
        </p:nvSpPr>
        <p:spPr>
          <a:xfrm>
            <a:off x="793813" y="2175311"/>
            <a:ext cx="5200998" cy="382156"/>
          </a:xfrm>
          <a:prstGeom prst="rect">
            <a:avLst/>
          </a:prstGeom>
        </p:spPr>
        <p:txBody>
          <a:bodyPr vert="horz" wrap="square" lIns="0" tIns="12700" rIns="0" bIns="0" rtlCol="0">
            <a:spAutoFit/>
          </a:bodyPr>
          <a:lstStyle/>
          <a:p>
            <a:pPr marL="220979" indent="-183515">
              <a:lnSpc>
                <a:spcPct val="100000"/>
              </a:lnSpc>
              <a:spcBef>
                <a:spcPts val="100"/>
              </a:spcBef>
              <a:buFont typeface="Arial MT"/>
              <a:buChar char="•"/>
              <a:tabLst>
                <a:tab pos="221615" algn="l"/>
                <a:tab pos="858519" algn="l"/>
                <a:tab pos="3367404" algn="l"/>
              </a:tabLst>
            </a:pPr>
            <a:r>
              <a:rPr sz="2400" dirty="0">
                <a:latin typeface="Arial" panose="020B0604020202020204" pitchFamily="34" charset="0"/>
                <a:cs typeface="Arial" panose="020B0604020202020204" pitchFamily="34" charset="0"/>
              </a:rPr>
              <a:t>If R	&gt;</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(2πf</a:t>
            </a:r>
            <a:r>
              <a:rPr sz="2400" spc="204"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a:t>
            </a:r>
            <a:r>
              <a:rPr sz="2400" spc="-7" baseline="31250" dirty="0">
                <a:latin typeface="Arial" panose="020B0604020202020204" pitchFamily="34" charset="0"/>
                <a:cs typeface="Arial" panose="020B0604020202020204" pitchFamily="34" charset="0"/>
              </a:rPr>
              <a:t>-1</a:t>
            </a:r>
            <a:r>
              <a:rPr sz="2400" spc="292" baseline="3125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where</a:t>
            </a:r>
            <a:r>
              <a:rPr sz="2400" dirty="0">
                <a:latin typeface="Arial" panose="020B0604020202020204" pitchFamily="34" charset="0"/>
                <a:cs typeface="Arial" panose="020B0604020202020204" pitchFamily="34" charset="0"/>
              </a:rPr>
              <a:t> f	</a:t>
            </a:r>
            <a:r>
              <a:rPr sz="2400" spc="-5" dirty="0">
                <a:latin typeface="Arial" panose="020B0604020202020204" pitchFamily="34" charset="0"/>
                <a:cs typeface="Arial" panose="020B0604020202020204" pitchFamily="34" charset="0"/>
              </a:rPr>
              <a:t>is</a:t>
            </a:r>
            <a:r>
              <a:rPr sz="2400" spc="-6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average</a:t>
            </a:r>
            <a:endParaRPr sz="2400" dirty="0">
              <a:latin typeface="Arial" panose="020B0604020202020204" pitchFamily="34" charset="0"/>
              <a:cs typeface="Arial" panose="020B0604020202020204" pitchFamily="34" charset="0"/>
            </a:endParaRPr>
          </a:p>
        </p:txBody>
      </p:sp>
      <p:sp>
        <p:nvSpPr>
          <p:cNvPr id="6" name="object 6"/>
          <p:cNvSpPr txBox="1"/>
          <p:nvPr/>
        </p:nvSpPr>
        <p:spPr>
          <a:xfrm>
            <a:off x="793813" y="2748545"/>
            <a:ext cx="5063297" cy="2188804"/>
          </a:xfrm>
          <a:prstGeom prst="rect">
            <a:avLst/>
          </a:prstGeom>
        </p:spPr>
        <p:txBody>
          <a:bodyPr vert="horz" wrap="square" lIns="0" tIns="51435" rIns="0" bIns="0" rtlCol="0">
            <a:spAutoFit/>
          </a:bodyPr>
          <a:lstStyle/>
          <a:p>
            <a:pPr marL="220979" marR="251460">
              <a:lnSpc>
                <a:spcPts val="2620"/>
              </a:lnSpc>
              <a:spcBef>
                <a:spcPts val="405"/>
              </a:spcBef>
            </a:pPr>
            <a:r>
              <a:rPr sz="2400" spc="-5" dirty="0">
                <a:latin typeface="Arial" panose="020B0604020202020204" pitchFamily="34" charset="0"/>
                <a:cs typeface="Arial" panose="020B0604020202020204" pitchFamily="34" charset="0"/>
              </a:rPr>
              <a:t>modulation </a:t>
            </a:r>
            <a:r>
              <a:rPr sz="2400" dirty="0">
                <a:latin typeface="Arial" panose="020B0604020202020204" pitchFamily="34" charset="0"/>
                <a:cs typeface="Arial" panose="020B0604020202020204" pitchFamily="34" charset="0"/>
              </a:rPr>
              <a:t>frequency, </a:t>
            </a:r>
            <a:r>
              <a:rPr sz="2400" spc="-5" dirty="0">
                <a:latin typeface="Arial" panose="020B0604020202020204" pitchFamily="34" charset="0"/>
                <a:cs typeface="Arial" panose="020B0604020202020204" pitchFamily="34" charset="0"/>
              </a:rPr>
              <a:t>most </a:t>
            </a:r>
            <a:r>
              <a:rPr sz="2400" dirty="0">
                <a:latin typeface="Arial" panose="020B0604020202020204" pitchFamily="34" charset="0"/>
                <a:cs typeface="Arial" panose="020B0604020202020204" pitchFamily="34" charset="0"/>
              </a:rPr>
              <a:t>of </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modulation</a:t>
            </a:r>
            <a:r>
              <a:rPr sz="2400" spc="-3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potential</a:t>
            </a:r>
            <a:r>
              <a:rPr sz="2400" spc="-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drop</a:t>
            </a:r>
            <a:r>
              <a:rPr sz="2400" spc="-2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will</a:t>
            </a:r>
            <a:r>
              <a:rPr sz="2400" spc="-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 </a:t>
            </a:r>
            <a:r>
              <a:rPr sz="2400" spc="-58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across</a:t>
            </a:r>
            <a:r>
              <a:rPr sz="2400" spc="-15" dirty="0">
                <a:latin typeface="Arial" panose="020B0604020202020204" pitchFamily="34" charset="0"/>
                <a:cs typeface="Arial" panose="020B0604020202020204" pitchFamily="34" charset="0"/>
              </a:rPr>
              <a:t> </a:t>
            </a:r>
            <a:r>
              <a:rPr sz="2400" spc="10" dirty="0">
                <a:latin typeface="Arial" panose="020B0604020202020204" pitchFamily="34" charset="0"/>
                <a:cs typeface="Arial" panose="020B0604020202020204" pitchFamily="34" charset="0"/>
              </a:rPr>
              <a:t>R</a:t>
            </a:r>
            <a:r>
              <a:rPr sz="2400" spc="15" baseline="-31250" dirty="0">
                <a:latin typeface="Arial" panose="020B0604020202020204" pitchFamily="34" charset="0"/>
                <a:cs typeface="Arial" panose="020B0604020202020204" pitchFamily="34" charset="0"/>
              </a:rPr>
              <a:t>s</a:t>
            </a:r>
            <a:r>
              <a:rPr sz="2400" spc="277" baseline="-3125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and</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therefore</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wasted</a:t>
            </a:r>
            <a:endParaRPr sz="2400" dirty="0">
              <a:latin typeface="Arial" panose="020B0604020202020204" pitchFamily="34" charset="0"/>
              <a:cs typeface="Arial" panose="020B0604020202020204" pitchFamily="34" charset="0"/>
            </a:endParaRPr>
          </a:p>
          <a:p>
            <a:pPr marL="220979" marR="30480" indent="-183515">
              <a:lnSpc>
                <a:spcPct val="90700"/>
              </a:lnSpc>
              <a:spcBef>
                <a:spcPts val="975"/>
              </a:spcBef>
              <a:buFont typeface="Arial MT"/>
              <a:buChar char="•"/>
              <a:tabLst>
                <a:tab pos="221615" algn="l"/>
              </a:tabLst>
            </a:pPr>
            <a:r>
              <a:rPr sz="2400" spc="-5" dirty="0">
                <a:latin typeface="Arial" panose="020B0604020202020204" pitchFamily="34" charset="0"/>
                <a:cs typeface="Arial" panose="020B0604020202020204" pitchFamily="34" charset="0"/>
              </a:rPr>
              <a:t>This </a:t>
            </a:r>
            <a:r>
              <a:rPr sz="2400" dirty="0">
                <a:latin typeface="Arial" panose="020B0604020202020204" pitchFamily="34" charset="0"/>
                <a:cs typeface="Arial" panose="020B0604020202020204" pitchFamily="34" charset="0"/>
              </a:rPr>
              <a:t>problem </a:t>
            </a:r>
            <a:r>
              <a:rPr sz="2400" spc="-5" dirty="0">
                <a:latin typeface="Arial" panose="020B0604020202020204" pitchFamily="34" charset="0"/>
                <a:cs typeface="Arial" panose="020B0604020202020204" pitchFamily="34" charset="0"/>
              </a:rPr>
              <a:t>is </a:t>
            </a:r>
            <a:r>
              <a:rPr sz="2400" dirty="0">
                <a:latin typeface="Arial" panose="020B0604020202020204" pitchFamily="34" charset="0"/>
                <a:cs typeface="Arial" panose="020B0604020202020204" pitchFamily="34" charset="0"/>
              </a:rPr>
              <a:t>overcome by </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connecting</a:t>
            </a:r>
            <a:r>
              <a:rPr sz="2400" spc="-2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crystal</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in</a:t>
            </a:r>
            <a:r>
              <a:rPr sz="2400" spc="-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sz="2400" spc="-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resonant </a:t>
            </a:r>
            <a:r>
              <a:rPr sz="2400" spc="-58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circuit</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shown</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in</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figure</a:t>
            </a:r>
          </a:p>
        </p:txBody>
      </p:sp>
      <p:pic>
        <p:nvPicPr>
          <p:cNvPr id="7" name="object 7"/>
          <p:cNvPicPr/>
          <p:nvPr/>
        </p:nvPicPr>
        <p:blipFill>
          <a:blip r:embed="rId2" cstate="print"/>
          <a:stretch>
            <a:fillRect/>
          </a:stretch>
        </p:blipFill>
        <p:spPr>
          <a:xfrm>
            <a:off x="6648798" y="814564"/>
            <a:ext cx="5063298" cy="38679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51312" y="0"/>
            <a:ext cx="3889375"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000099"/>
                </a:solidFill>
                <a:latin typeface="Arial" panose="020B0604020202020204" pitchFamily="34" charset="0"/>
                <a:cs typeface="Arial" panose="020B0604020202020204" pitchFamily="34" charset="0"/>
              </a:rPr>
              <a:t>Introduction</a:t>
            </a:r>
          </a:p>
        </p:txBody>
      </p:sp>
      <p:sp>
        <p:nvSpPr>
          <p:cNvPr id="3" name="object 3"/>
          <p:cNvSpPr txBox="1"/>
          <p:nvPr/>
        </p:nvSpPr>
        <p:spPr>
          <a:xfrm>
            <a:off x="152400" y="533400"/>
            <a:ext cx="12039600" cy="6189387"/>
          </a:xfrm>
          <a:prstGeom prst="rect">
            <a:avLst/>
          </a:prstGeom>
        </p:spPr>
        <p:txBody>
          <a:bodyPr vert="horz" wrap="square" lIns="0" tIns="63500" rIns="0" bIns="0" rtlCol="0">
            <a:spAutoFit/>
          </a:bodyPr>
          <a:lstStyle/>
          <a:p>
            <a:pPr marL="187960" marR="5080" indent="-175895">
              <a:lnSpc>
                <a:spcPct val="150000"/>
              </a:lnSpc>
              <a:spcBef>
                <a:spcPts val="500"/>
              </a:spcBef>
              <a:buFont typeface="Arial"/>
              <a:buChar char="•"/>
              <a:tabLst>
                <a:tab pos="188595" algn="l"/>
              </a:tabLst>
            </a:pPr>
            <a:r>
              <a:rPr sz="3400" b="1" spc="-5" dirty="0">
                <a:latin typeface="Arial" panose="020B0604020202020204" pitchFamily="34" charset="0"/>
                <a:cs typeface="Arial" panose="020B0604020202020204" pitchFamily="34" charset="0"/>
              </a:rPr>
              <a:t>Modulator</a:t>
            </a:r>
            <a:r>
              <a:rPr sz="3400" b="1" spc="5" dirty="0">
                <a:latin typeface="Arial" panose="020B0604020202020204" pitchFamily="34" charset="0"/>
                <a:cs typeface="Arial" panose="020B0604020202020204" pitchFamily="34" charset="0"/>
              </a:rPr>
              <a:t> </a:t>
            </a:r>
            <a:r>
              <a:rPr sz="3400" dirty="0">
                <a:latin typeface="Arial" panose="020B0604020202020204" pitchFamily="34" charset="0"/>
                <a:cs typeface="Arial" panose="020B0604020202020204" pitchFamily="34" charset="0"/>
              </a:rPr>
              <a:t>–</a:t>
            </a:r>
            <a:r>
              <a:rPr sz="3400" spc="-5" dirty="0">
                <a:latin typeface="Arial" panose="020B0604020202020204" pitchFamily="34" charset="0"/>
                <a:cs typeface="Arial" panose="020B0604020202020204" pitchFamily="34" charset="0"/>
              </a:rPr>
              <a:t> </a:t>
            </a:r>
            <a:r>
              <a:rPr sz="3400" dirty="0">
                <a:latin typeface="Arial" panose="020B0604020202020204" pitchFamily="34" charset="0"/>
                <a:cs typeface="Arial" panose="020B0604020202020204" pitchFamily="34" charset="0"/>
              </a:rPr>
              <a:t>A</a:t>
            </a:r>
            <a:r>
              <a:rPr sz="3400" spc="-15" dirty="0">
                <a:latin typeface="Arial" panose="020B0604020202020204" pitchFamily="34" charset="0"/>
                <a:cs typeface="Arial" panose="020B0604020202020204" pitchFamily="34" charset="0"/>
              </a:rPr>
              <a:t> </a:t>
            </a:r>
            <a:r>
              <a:rPr sz="3400" dirty="0">
                <a:latin typeface="Arial" panose="020B0604020202020204" pitchFamily="34" charset="0"/>
                <a:cs typeface="Arial" panose="020B0604020202020204" pitchFamily="34" charset="0"/>
              </a:rPr>
              <a:t>device</a:t>
            </a:r>
            <a:r>
              <a:rPr sz="3400" spc="-5" dirty="0">
                <a:latin typeface="Arial" panose="020B0604020202020204" pitchFamily="34" charset="0"/>
                <a:cs typeface="Arial" panose="020B0604020202020204" pitchFamily="34" charset="0"/>
              </a:rPr>
              <a:t> which</a:t>
            </a:r>
            <a:r>
              <a:rPr sz="3400" spc="-15" dirty="0">
                <a:latin typeface="Arial" panose="020B0604020202020204" pitchFamily="34" charset="0"/>
                <a:cs typeface="Arial" panose="020B0604020202020204" pitchFamily="34" charset="0"/>
              </a:rPr>
              <a:t> </a:t>
            </a:r>
            <a:r>
              <a:rPr sz="3400" spc="-5" dirty="0">
                <a:latin typeface="Arial" panose="020B0604020202020204" pitchFamily="34" charset="0"/>
                <a:cs typeface="Arial" panose="020B0604020202020204" pitchFamily="34" charset="0"/>
              </a:rPr>
              <a:t>changes</a:t>
            </a:r>
            <a:r>
              <a:rPr sz="3400" spc="-10" dirty="0">
                <a:latin typeface="Arial" panose="020B0604020202020204" pitchFamily="34" charset="0"/>
                <a:cs typeface="Arial" panose="020B0604020202020204" pitchFamily="34" charset="0"/>
              </a:rPr>
              <a:t> </a:t>
            </a:r>
            <a:r>
              <a:rPr sz="3400" spc="-5" dirty="0">
                <a:latin typeface="Arial" panose="020B0604020202020204" pitchFamily="34" charset="0"/>
                <a:cs typeface="Arial" panose="020B0604020202020204" pitchFamily="34" charset="0"/>
              </a:rPr>
              <a:t>the</a:t>
            </a:r>
            <a:r>
              <a:rPr sz="3400" spc="-15" dirty="0">
                <a:latin typeface="Arial" panose="020B0604020202020204" pitchFamily="34" charset="0"/>
                <a:cs typeface="Arial" panose="020B0604020202020204" pitchFamily="34" charset="0"/>
              </a:rPr>
              <a:t> </a:t>
            </a:r>
            <a:r>
              <a:rPr sz="3400" spc="-5" dirty="0">
                <a:latin typeface="Arial" panose="020B0604020202020204" pitchFamily="34" charset="0"/>
                <a:cs typeface="Arial" panose="020B0604020202020204" pitchFamily="34" charset="0"/>
              </a:rPr>
              <a:t>irradiance</a:t>
            </a:r>
            <a:r>
              <a:rPr sz="3400" spc="-10" dirty="0">
                <a:latin typeface="Arial" panose="020B0604020202020204" pitchFamily="34" charset="0"/>
                <a:cs typeface="Arial" panose="020B0604020202020204" pitchFamily="34" charset="0"/>
              </a:rPr>
              <a:t> </a:t>
            </a:r>
            <a:r>
              <a:rPr sz="3400" dirty="0">
                <a:latin typeface="Arial" panose="020B0604020202020204" pitchFamily="34" charset="0"/>
                <a:cs typeface="Arial" panose="020B0604020202020204" pitchFamily="34" charset="0"/>
              </a:rPr>
              <a:t>or</a:t>
            </a:r>
            <a:r>
              <a:rPr sz="3400" spc="-10" dirty="0">
                <a:latin typeface="Arial" panose="020B0604020202020204" pitchFamily="34" charset="0"/>
                <a:cs typeface="Arial" panose="020B0604020202020204" pitchFamily="34" charset="0"/>
              </a:rPr>
              <a:t> </a:t>
            </a:r>
            <a:r>
              <a:rPr sz="3400" dirty="0">
                <a:latin typeface="Arial" panose="020B0604020202020204" pitchFamily="34" charset="0"/>
                <a:cs typeface="Arial" panose="020B0604020202020204" pitchFamily="34" charset="0"/>
              </a:rPr>
              <a:t>direction</a:t>
            </a:r>
            <a:r>
              <a:rPr sz="3400" spc="-5" dirty="0">
                <a:latin typeface="Arial" panose="020B0604020202020204" pitchFamily="34" charset="0"/>
                <a:cs typeface="Arial" panose="020B0604020202020204" pitchFamily="34" charset="0"/>
              </a:rPr>
              <a:t> </a:t>
            </a:r>
            <a:r>
              <a:rPr sz="3400" dirty="0">
                <a:latin typeface="Arial" panose="020B0604020202020204" pitchFamily="34" charset="0"/>
                <a:cs typeface="Arial" panose="020B0604020202020204" pitchFamily="34" charset="0"/>
              </a:rPr>
              <a:t>of </a:t>
            </a:r>
            <a:r>
              <a:rPr sz="3400" spc="-685" dirty="0">
                <a:latin typeface="Arial" panose="020B0604020202020204" pitchFamily="34" charset="0"/>
                <a:cs typeface="Arial" panose="020B0604020202020204" pitchFamily="34" charset="0"/>
              </a:rPr>
              <a:t> </a:t>
            </a:r>
            <a:r>
              <a:rPr sz="3400" spc="-5" dirty="0">
                <a:latin typeface="Arial" panose="020B0604020202020204" pitchFamily="34" charset="0"/>
                <a:cs typeface="Arial" panose="020B0604020202020204" pitchFamily="34" charset="0"/>
              </a:rPr>
              <a:t>the</a:t>
            </a:r>
            <a:r>
              <a:rPr sz="3400" spc="-10" dirty="0">
                <a:latin typeface="Arial" panose="020B0604020202020204" pitchFamily="34" charset="0"/>
                <a:cs typeface="Arial" panose="020B0604020202020204" pitchFamily="34" charset="0"/>
              </a:rPr>
              <a:t> </a:t>
            </a:r>
            <a:r>
              <a:rPr sz="3400" spc="-5" dirty="0">
                <a:latin typeface="Arial" panose="020B0604020202020204" pitchFamily="34" charset="0"/>
                <a:cs typeface="Arial" panose="020B0604020202020204" pitchFamily="34" charset="0"/>
              </a:rPr>
              <a:t>light </a:t>
            </a:r>
            <a:r>
              <a:rPr sz="3400" dirty="0">
                <a:latin typeface="Arial" panose="020B0604020202020204" pitchFamily="34" charset="0"/>
                <a:cs typeface="Arial" panose="020B0604020202020204" pitchFamily="34" charset="0"/>
              </a:rPr>
              <a:t>passing </a:t>
            </a:r>
            <a:r>
              <a:rPr sz="3400" spc="-5" dirty="0">
                <a:latin typeface="Arial" panose="020B0604020202020204" pitchFamily="34" charset="0"/>
                <a:cs typeface="Arial" panose="020B0604020202020204" pitchFamily="34" charset="0"/>
              </a:rPr>
              <a:t>through it.</a:t>
            </a:r>
            <a:endParaRPr sz="3400" dirty="0">
              <a:latin typeface="Arial" panose="020B0604020202020204" pitchFamily="34" charset="0"/>
              <a:cs typeface="Arial" panose="020B0604020202020204" pitchFamily="34" charset="0"/>
            </a:endParaRPr>
          </a:p>
          <a:p>
            <a:pPr marL="187960" indent="-175895">
              <a:lnSpc>
                <a:spcPct val="100000"/>
              </a:lnSpc>
              <a:spcBef>
                <a:spcPts val="600"/>
              </a:spcBef>
              <a:buFont typeface="Arial MT"/>
              <a:buChar char="•"/>
              <a:tabLst>
                <a:tab pos="188595" algn="l"/>
              </a:tabLst>
            </a:pPr>
            <a:r>
              <a:rPr sz="3400" spc="-5" dirty="0">
                <a:latin typeface="Arial" panose="020B0604020202020204" pitchFamily="34" charset="0"/>
                <a:cs typeface="Arial" panose="020B0604020202020204" pitchFamily="34" charset="0"/>
              </a:rPr>
              <a:t>General</a:t>
            </a:r>
            <a:r>
              <a:rPr sz="3400" spc="-25" dirty="0">
                <a:latin typeface="Arial" panose="020B0604020202020204" pitchFamily="34" charset="0"/>
                <a:cs typeface="Arial" panose="020B0604020202020204" pitchFamily="34" charset="0"/>
              </a:rPr>
              <a:t> </a:t>
            </a:r>
            <a:r>
              <a:rPr sz="3400" spc="-5" dirty="0">
                <a:latin typeface="Arial" panose="020B0604020202020204" pitchFamily="34" charset="0"/>
                <a:cs typeface="Arial" panose="020B0604020202020204" pitchFamily="34" charset="0"/>
              </a:rPr>
              <a:t>types</a:t>
            </a:r>
            <a:r>
              <a:rPr sz="3400" spc="-20" dirty="0">
                <a:latin typeface="Arial" panose="020B0604020202020204" pitchFamily="34" charset="0"/>
                <a:cs typeface="Arial" panose="020B0604020202020204" pitchFamily="34" charset="0"/>
              </a:rPr>
              <a:t> </a:t>
            </a:r>
            <a:r>
              <a:rPr sz="3400" dirty="0">
                <a:latin typeface="Arial" panose="020B0604020202020204" pitchFamily="34" charset="0"/>
                <a:cs typeface="Arial" panose="020B0604020202020204" pitchFamily="34" charset="0"/>
              </a:rPr>
              <a:t>of</a:t>
            </a:r>
            <a:r>
              <a:rPr sz="3400" spc="-15" dirty="0">
                <a:latin typeface="Arial" panose="020B0604020202020204" pitchFamily="34" charset="0"/>
                <a:cs typeface="Arial" panose="020B0604020202020204" pitchFamily="34" charset="0"/>
              </a:rPr>
              <a:t> </a:t>
            </a:r>
            <a:r>
              <a:rPr sz="3400" spc="-5" dirty="0">
                <a:latin typeface="Arial" panose="020B0604020202020204" pitchFamily="34" charset="0"/>
                <a:cs typeface="Arial" panose="020B0604020202020204" pitchFamily="34" charset="0"/>
              </a:rPr>
              <a:t>modulator</a:t>
            </a:r>
            <a:r>
              <a:rPr sz="3400" spc="-20" dirty="0">
                <a:latin typeface="Arial" panose="020B0604020202020204" pitchFamily="34" charset="0"/>
                <a:cs typeface="Arial" panose="020B0604020202020204" pitchFamily="34" charset="0"/>
              </a:rPr>
              <a:t> </a:t>
            </a:r>
            <a:r>
              <a:rPr sz="3400" dirty="0">
                <a:latin typeface="Arial" panose="020B0604020202020204" pitchFamily="34" charset="0"/>
                <a:cs typeface="Arial" panose="020B0604020202020204" pitchFamily="34" charset="0"/>
              </a:rPr>
              <a:t>–</a:t>
            </a:r>
          </a:p>
          <a:p>
            <a:pPr marL="645160" lvl="1" indent="-176530">
              <a:lnSpc>
                <a:spcPct val="150000"/>
              </a:lnSpc>
              <a:spcBef>
                <a:spcPts val="190"/>
              </a:spcBef>
              <a:buFont typeface="Arial MT"/>
              <a:buChar char="•"/>
              <a:tabLst>
                <a:tab pos="645795" algn="l"/>
              </a:tabLst>
            </a:pPr>
            <a:r>
              <a:rPr sz="3400" spc="-5" dirty="0">
                <a:latin typeface="Arial" panose="020B0604020202020204" pitchFamily="34" charset="0"/>
                <a:cs typeface="Arial" panose="020B0604020202020204" pitchFamily="34" charset="0"/>
              </a:rPr>
              <a:t>Mechanical</a:t>
            </a:r>
            <a:r>
              <a:rPr sz="3400" spc="-50" dirty="0">
                <a:latin typeface="Arial" panose="020B0604020202020204" pitchFamily="34" charset="0"/>
                <a:cs typeface="Arial" panose="020B0604020202020204" pitchFamily="34" charset="0"/>
              </a:rPr>
              <a:t> </a:t>
            </a:r>
            <a:r>
              <a:rPr sz="3400" spc="-5" dirty="0">
                <a:latin typeface="Arial" panose="020B0604020202020204" pitchFamily="34" charset="0"/>
                <a:cs typeface="Arial" panose="020B0604020202020204" pitchFamily="34" charset="0"/>
              </a:rPr>
              <a:t>choppers</a:t>
            </a:r>
            <a:endParaRPr sz="3400" dirty="0">
              <a:latin typeface="Arial" panose="020B0604020202020204" pitchFamily="34" charset="0"/>
              <a:cs typeface="Arial" panose="020B0604020202020204" pitchFamily="34" charset="0"/>
            </a:endParaRPr>
          </a:p>
          <a:p>
            <a:pPr marL="645160" lvl="1" indent="-176530">
              <a:lnSpc>
                <a:spcPct val="150000"/>
              </a:lnSpc>
              <a:spcBef>
                <a:spcPts val="165"/>
              </a:spcBef>
              <a:buFont typeface="Arial MT"/>
              <a:buChar char="•"/>
              <a:tabLst>
                <a:tab pos="645795" algn="l"/>
              </a:tabLst>
            </a:pPr>
            <a:r>
              <a:rPr sz="3400" spc="-5" dirty="0">
                <a:latin typeface="Arial" panose="020B0604020202020204" pitchFamily="34" charset="0"/>
                <a:cs typeface="Arial" panose="020B0604020202020204" pitchFamily="34" charset="0"/>
              </a:rPr>
              <a:t>Passive/dye</a:t>
            </a:r>
            <a:r>
              <a:rPr sz="3400" spc="-50" dirty="0">
                <a:latin typeface="Arial" panose="020B0604020202020204" pitchFamily="34" charset="0"/>
                <a:cs typeface="Arial" panose="020B0604020202020204" pitchFamily="34" charset="0"/>
              </a:rPr>
              <a:t> </a:t>
            </a:r>
            <a:r>
              <a:rPr sz="3400" spc="-5" dirty="0">
                <a:latin typeface="Arial" panose="020B0604020202020204" pitchFamily="34" charset="0"/>
                <a:cs typeface="Arial" panose="020B0604020202020204" pitchFamily="34" charset="0"/>
              </a:rPr>
              <a:t>modulators</a:t>
            </a:r>
            <a:endParaRPr sz="3400" dirty="0">
              <a:latin typeface="Arial" panose="020B0604020202020204" pitchFamily="34" charset="0"/>
              <a:cs typeface="Arial" panose="020B0604020202020204" pitchFamily="34" charset="0"/>
            </a:endParaRPr>
          </a:p>
          <a:p>
            <a:pPr marL="645160" indent="-176530">
              <a:lnSpc>
                <a:spcPct val="150000"/>
              </a:lnSpc>
              <a:spcBef>
                <a:spcPts val="165"/>
              </a:spcBef>
              <a:buFont typeface="Arial"/>
              <a:buChar char="•"/>
              <a:tabLst>
                <a:tab pos="645795" algn="l"/>
              </a:tabLst>
            </a:pPr>
            <a:r>
              <a:rPr sz="3400" b="1" spc="-10" dirty="0">
                <a:latin typeface="Arial" panose="020B0604020202020204" pitchFamily="34" charset="0"/>
                <a:cs typeface="Arial" panose="020B0604020202020204" pitchFamily="34" charset="0"/>
              </a:rPr>
              <a:t>Electro-optic</a:t>
            </a:r>
            <a:r>
              <a:rPr sz="3400" b="1" spc="-50" dirty="0">
                <a:latin typeface="Arial" panose="020B0604020202020204" pitchFamily="34" charset="0"/>
                <a:cs typeface="Arial" panose="020B0604020202020204" pitchFamily="34" charset="0"/>
              </a:rPr>
              <a:t> </a:t>
            </a:r>
            <a:r>
              <a:rPr sz="3400" b="1" dirty="0">
                <a:latin typeface="Arial" panose="020B0604020202020204" pitchFamily="34" charset="0"/>
                <a:cs typeface="Arial" panose="020B0604020202020204" pitchFamily="34" charset="0"/>
              </a:rPr>
              <a:t>modulators</a:t>
            </a:r>
            <a:endParaRPr sz="3400" dirty="0">
              <a:latin typeface="Arial" panose="020B0604020202020204" pitchFamily="34" charset="0"/>
              <a:cs typeface="Arial" panose="020B0604020202020204" pitchFamily="34" charset="0"/>
            </a:endParaRPr>
          </a:p>
          <a:p>
            <a:pPr marL="645160" indent="-176530">
              <a:lnSpc>
                <a:spcPct val="150000"/>
              </a:lnSpc>
              <a:spcBef>
                <a:spcPts val="165"/>
              </a:spcBef>
              <a:buFont typeface="Arial"/>
              <a:buChar char="•"/>
              <a:tabLst>
                <a:tab pos="645795" algn="l"/>
              </a:tabLst>
            </a:pPr>
            <a:r>
              <a:rPr sz="3400" b="1" spc="-5" dirty="0">
                <a:latin typeface="Arial" panose="020B0604020202020204" pitchFamily="34" charset="0"/>
                <a:cs typeface="Arial" panose="020B0604020202020204" pitchFamily="34" charset="0"/>
              </a:rPr>
              <a:t>Acousto-optic</a:t>
            </a:r>
            <a:r>
              <a:rPr sz="3400" b="1" spc="-50" dirty="0">
                <a:latin typeface="Arial" panose="020B0604020202020204" pitchFamily="34" charset="0"/>
                <a:cs typeface="Arial" panose="020B0604020202020204" pitchFamily="34" charset="0"/>
              </a:rPr>
              <a:t> </a:t>
            </a:r>
            <a:r>
              <a:rPr sz="3400" b="1" dirty="0">
                <a:latin typeface="Arial" panose="020B0604020202020204" pitchFamily="34" charset="0"/>
                <a:cs typeface="Arial" panose="020B0604020202020204" pitchFamily="34" charset="0"/>
              </a:rPr>
              <a:t>modulators</a:t>
            </a:r>
            <a:endParaRPr sz="3400" dirty="0">
              <a:latin typeface="Arial" panose="020B0604020202020204" pitchFamily="34" charset="0"/>
              <a:cs typeface="Arial" panose="020B0604020202020204" pitchFamily="34" charset="0"/>
            </a:endParaRPr>
          </a:p>
          <a:p>
            <a:pPr marL="645160" indent="-176530">
              <a:lnSpc>
                <a:spcPct val="150000"/>
              </a:lnSpc>
              <a:spcBef>
                <a:spcPts val="165"/>
              </a:spcBef>
              <a:buFont typeface="Arial"/>
              <a:buChar char="•"/>
              <a:tabLst>
                <a:tab pos="645795" algn="l"/>
              </a:tabLst>
            </a:pPr>
            <a:r>
              <a:rPr sz="3400" spc="-5" dirty="0">
                <a:latin typeface="Arial" panose="020B0604020202020204" pitchFamily="34" charset="0"/>
                <a:cs typeface="Arial" panose="020B0604020202020204" pitchFamily="34" charset="0"/>
              </a:rPr>
              <a:t>Magneto-optic</a:t>
            </a:r>
            <a:r>
              <a:rPr sz="3400" spc="-50" dirty="0">
                <a:latin typeface="Arial" panose="020B0604020202020204" pitchFamily="34" charset="0"/>
                <a:cs typeface="Arial" panose="020B0604020202020204" pitchFamily="34" charset="0"/>
              </a:rPr>
              <a:t> </a:t>
            </a:r>
            <a:r>
              <a:rPr sz="3400" dirty="0">
                <a:latin typeface="Arial" panose="020B0604020202020204" pitchFamily="34" charset="0"/>
                <a:cs typeface="Arial" panose="020B0604020202020204" pitchFamily="34" charset="0"/>
              </a:rPr>
              <a:t>modulators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09800" y="134303"/>
            <a:ext cx="6033770"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Power</a:t>
            </a:r>
            <a:r>
              <a:rPr sz="4400" b="1" spc="-90"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Requirement</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rotWithShape="1">
          <a:blip r:embed="rId2" cstate="print"/>
          <a:srcRect r="3623" b="21197"/>
          <a:stretch/>
        </p:blipFill>
        <p:spPr>
          <a:xfrm>
            <a:off x="457200" y="1143000"/>
            <a:ext cx="11125200" cy="3810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07655" y="-25583"/>
            <a:ext cx="7469745" cy="689932"/>
          </a:xfrm>
          <a:prstGeom prst="rect">
            <a:avLst/>
          </a:prstGeom>
        </p:spPr>
        <p:txBody>
          <a:bodyPr vert="horz" wrap="square" lIns="0" tIns="12700" rIns="0" bIns="0" rtlCol="0">
            <a:spAutoFit/>
          </a:bodyPr>
          <a:lstStyle/>
          <a:p>
            <a:pPr marL="12700">
              <a:lnSpc>
                <a:spcPct val="100000"/>
              </a:lnSpc>
              <a:spcBef>
                <a:spcPts val="100"/>
              </a:spcBef>
              <a:tabLst>
                <a:tab pos="4130040" algn="l"/>
              </a:tabLst>
            </a:pPr>
            <a:r>
              <a:rPr sz="4400" b="1" spc="-10" dirty="0">
                <a:solidFill>
                  <a:srgbClr val="000099"/>
                </a:solidFill>
                <a:latin typeface="Arial" panose="020B0604020202020204" pitchFamily="34" charset="0"/>
                <a:cs typeface="Arial" panose="020B0604020202020204" pitchFamily="34" charset="0"/>
              </a:rPr>
              <a:t>Travellin</a:t>
            </a:r>
            <a:r>
              <a:rPr sz="4400" b="1" dirty="0">
                <a:solidFill>
                  <a:srgbClr val="000099"/>
                </a:solidFill>
                <a:latin typeface="Arial" panose="020B0604020202020204" pitchFamily="34" charset="0"/>
                <a:cs typeface="Arial" panose="020B0604020202020204" pitchFamily="34" charset="0"/>
              </a:rPr>
              <a:t>g</a:t>
            </a:r>
            <a:r>
              <a:rPr sz="4400" b="1" spc="-10" dirty="0">
                <a:solidFill>
                  <a:srgbClr val="000099"/>
                </a:solidFill>
                <a:latin typeface="Arial" panose="020B0604020202020204" pitchFamily="34" charset="0"/>
                <a:cs typeface="Arial" panose="020B0604020202020204" pitchFamily="34" charset="0"/>
              </a:rPr>
              <a:t> </a:t>
            </a:r>
            <a:r>
              <a:rPr sz="4400" b="1" dirty="0">
                <a:solidFill>
                  <a:srgbClr val="000099"/>
                </a:solidFill>
                <a:latin typeface="Arial" panose="020B0604020202020204" pitchFamily="34" charset="0"/>
                <a:cs typeface="Arial" panose="020B0604020202020204" pitchFamily="34" charset="0"/>
              </a:rPr>
              <a:t>Wave</a:t>
            </a:r>
            <a:r>
              <a:rPr lang="en-IN" sz="4400" b="1"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Modulator</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rotWithShape="1">
          <a:blip r:embed="rId2" cstate="print"/>
          <a:srcRect b="11272"/>
          <a:stretch/>
        </p:blipFill>
        <p:spPr>
          <a:xfrm>
            <a:off x="381000" y="1028281"/>
            <a:ext cx="5867400" cy="4686719"/>
          </a:xfrm>
          <a:prstGeom prst="rect">
            <a:avLst/>
          </a:prstGeom>
        </p:spPr>
      </p:pic>
      <p:pic>
        <p:nvPicPr>
          <p:cNvPr id="5" name="object 5"/>
          <p:cNvPicPr/>
          <p:nvPr/>
        </p:nvPicPr>
        <p:blipFill>
          <a:blip r:embed="rId3" cstate="print"/>
          <a:stretch>
            <a:fillRect/>
          </a:stretch>
        </p:blipFill>
        <p:spPr>
          <a:xfrm>
            <a:off x="6553200" y="914400"/>
            <a:ext cx="5334000" cy="4648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76600" y="0"/>
            <a:ext cx="4724400" cy="689932"/>
          </a:xfrm>
          <a:prstGeom prst="rect">
            <a:avLst/>
          </a:prstGeom>
        </p:spPr>
        <p:txBody>
          <a:bodyPr vert="horz" wrap="square" lIns="0" tIns="12700" rIns="0" bIns="0" rtlCol="0">
            <a:spAutoFit/>
          </a:bodyPr>
          <a:lstStyle/>
          <a:p>
            <a:pPr>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Kerr</a:t>
            </a:r>
            <a:r>
              <a:rPr sz="4400" b="1" spc="-7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Modulator</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rotWithShape="1">
          <a:blip r:embed="rId2" cstate="print"/>
          <a:srcRect b="7938"/>
          <a:stretch/>
        </p:blipFill>
        <p:spPr>
          <a:xfrm>
            <a:off x="457200" y="914400"/>
            <a:ext cx="11049000" cy="5181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52600" y="5024"/>
            <a:ext cx="8229600"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Optical</a:t>
            </a:r>
            <a:r>
              <a:rPr sz="4400" b="1" spc="-35" dirty="0">
                <a:solidFill>
                  <a:srgbClr val="000099"/>
                </a:solidFill>
                <a:latin typeface="Arial" panose="020B0604020202020204" pitchFamily="34" charset="0"/>
                <a:cs typeface="Arial" panose="020B0604020202020204" pitchFamily="34" charset="0"/>
              </a:rPr>
              <a:t> </a:t>
            </a:r>
            <a:r>
              <a:rPr sz="4400" b="1" spc="-10" dirty="0">
                <a:solidFill>
                  <a:srgbClr val="000099"/>
                </a:solidFill>
                <a:latin typeface="Arial" panose="020B0604020202020204" pitchFamily="34" charset="0"/>
                <a:cs typeface="Arial" panose="020B0604020202020204" pitchFamily="34" charset="0"/>
              </a:rPr>
              <a:t>Frequency</a:t>
            </a:r>
            <a:r>
              <a:rPr sz="4400" b="1" spc="-30" dirty="0">
                <a:solidFill>
                  <a:srgbClr val="000099"/>
                </a:solidFill>
                <a:latin typeface="Arial" panose="020B0604020202020204" pitchFamily="34" charset="0"/>
                <a:cs typeface="Arial" panose="020B0604020202020204" pitchFamily="34" charset="0"/>
              </a:rPr>
              <a:t> </a:t>
            </a:r>
            <a:r>
              <a:rPr sz="4400" b="1" spc="-10" dirty="0">
                <a:solidFill>
                  <a:srgbClr val="000099"/>
                </a:solidFill>
                <a:latin typeface="Arial" panose="020B0604020202020204" pitchFamily="34" charset="0"/>
                <a:cs typeface="Arial" panose="020B0604020202020204" pitchFamily="34" charset="0"/>
              </a:rPr>
              <a:t>Kerr</a:t>
            </a:r>
            <a:r>
              <a:rPr sz="4400" b="1" spc="-3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Effect</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304800" y="1095375"/>
            <a:ext cx="5638800" cy="4772025"/>
          </a:xfrm>
          <a:prstGeom prst="rect">
            <a:avLst/>
          </a:prstGeom>
        </p:spPr>
      </p:pic>
      <p:pic>
        <p:nvPicPr>
          <p:cNvPr id="5" name="object 5"/>
          <p:cNvPicPr/>
          <p:nvPr/>
        </p:nvPicPr>
        <p:blipFill>
          <a:blip r:embed="rId3" cstate="print"/>
          <a:stretch>
            <a:fillRect/>
          </a:stretch>
        </p:blipFill>
        <p:spPr>
          <a:xfrm>
            <a:off x="6248402" y="1219200"/>
            <a:ext cx="5334000" cy="41667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5400" y="2209800"/>
            <a:ext cx="9296400" cy="936154"/>
          </a:xfrm>
          <a:prstGeom prst="rect">
            <a:avLst/>
          </a:prstGeom>
        </p:spPr>
        <p:txBody>
          <a:bodyPr vert="horz" wrap="square" lIns="0" tIns="12700" rIns="0" bIns="0" rtlCol="0">
            <a:spAutoFit/>
          </a:bodyPr>
          <a:lstStyle/>
          <a:p>
            <a:pPr marL="12700">
              <a:lnSpc>
                <a:spcPct val="100000"/>
              </a:lnSpc>
              <a:spcBef>
                <a:spcPts val="100"/>
              </a:spcBef>
            </a:pPr>
            <a:r>
              <a:rPr sz="6000" spc="-5" dirty="0">
                <a:solidFill>
                  <a:srgbClr val="000099"/>
                </a:solidFill>
                <a:latin typeface="Arial" panose="020B0604020202020204" pitchFamily="34" charset="0"/>
                <a:cs typeface="Arial" panose="020B0604020202020204" pitchFamily="34" charset="0"/>
              </a:rPr>
              <a:t>Acoustic-Optic</a:t>
            </a:r>
            <a:r>
              <a:rPr sz="6000" spc="-90" dirty="0">
                <a:solidFill>
                  <a:srgbClr val="000099"/>
                </a:solidFill>
                <a:latin typeface="Arial" panose="020B0604020202020204" pitchFamily="34" charset="0"/>
                <a:cs typeface="Arial" panose="020B0604020202020204" pitchFamily="34" charset="0"/>
              </a:rPr>
              <a:t> </a:t>
            </a:r>
            <a:r>
              <a:rPr sz="6000" spc="-10" dirty="0">
                <a:solidFill>
                  <a:srgbClr val="000099"/>
                </a:solidFill>
                <a:latin typeface="Arial" panose="020B0604020202020204" pitchFamily="34" charset="0"/>
                <a:cs typeface="Arial" panose="020B0604020202020204" pitchFamily="34" charset="0"/>
              </a:rPr>
              <a:t>Modulator</a:t>
            </a:r>
            <a:endParaRPr sz="6000" dirty="0">
              <a:solidFill>
                <a:srgbClr val="000099"/>
              </a:solidFill>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0"/>
            <a:ext cx="5946775"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000099"/>
                </a:solidFill>
                <a:latin typeface="Arial" panose="020B0604020202020204" pitchFamily="34" charset="0"/>
                <a:cs typeface="Arial" panose="020B0604020202020204" pitchFamily="34" charset="0"/>
              </a:rPr>
              <a:t>Acousto-Optic</a:t>
            </a:r>
            <a:r>
              <a:rPr spc="-90" dirty="0">
                <a:solidFill>
                  <a:srgbClr val="000099"/>
                </a:solidFill>
                <a:latin typeface="Arial" panose="020B0604020202020204" pitchFamily="34" charset="0"/>
                <a:cs typeface="Arial" panose="020B0604020202020204" pitchFamily="34" charset="0"/>
              </a:rPr>
              <a:t> </a:t>
            </a:r>
            <a:r>
              <a:rPr spc="-5" dirty="0">
                <a:solidFill>
                  <a:srgbClr val="000099"/>
                </a:solidFill>
                <a:latin typeface="Arial" panose="020B0604020202020204" pitchFamily="34" charset="0"/>
                <a:cs typeface="Arial" panose="020B0604020202020204" pitchFamily="34" charset="0"/>
              </a:rPr>
              <a:t>Effect</a:t>
            </a:r>
          </a:p>
        </p:txBody>
      </p:sp>
      <p:sp>
        <p:nvSpPr>
          <p:cNvPr id="3" name="object 3"/>
          <p:cNvSpPr txBox="1"/>
          <p:nvPr/>
        </p:nvSpPr>
        <p:spPr>
          <a:xfrm>
            <a:off x="457200" y="914400"/>
            <a:ext cx="11506200" cy="5727594"/>
          </a:xfrm>
          <a:prstGeom prst="rect">
            <a:avLst/>
          </a:prstGeom>
        </p:spPr>
        <p:txBody>
          <a:bodyPr vert="horz" wrap="square" lIns="0" tIns="80645" rIns="0" bIns="0" rtlCol="0">
            <a:spAutoFit/>
          </a:bodyPr>
          <a:lstStyle/>
          <a:p>
            <a:pPr marL="195580" marR="905510" indent="-183515" algn="just">
              <a:lnSpc>
                <a:spcPts val="2330"/>
              </a:lnSpc>
              <a:spcBef>
                <a:spcPts val="635"/>
              </a:spcBef>
              <a:buFont typeface="Arial MT"/>
              <a:buChar char="•"/>
              <a:tabLst>
                <a:tab pos="196215" algn="l"/>
              </a:tabLst>
            </a:pPr>
            <a:r>
              <a:rPr sz="2400" spc="-5" dirty="0">
                <a:latin typeface="Arial" panose="020B0604020202020204" pitchFamily="34" charset="0"/>
                <a:cs typeface="Arial" panose="020B0604020202020204" pitchFamily="34" charset="0"/>
              </a:rPr>
              <a:t>Change in </a:t>
            </a:r>
            <a:r>
              <a:rPr sz="2400" dirty="0">
                <a:latin typeface="Arial" panose="020B0604020202020204" pitchFamily="34" charset="0"/>
                <a:cs typeface="Arial" panose="020B0604020202020204" pitchFamily="34" charset="0"/>
              </a:rPr>
              <a:t>refractive </a:t>
            </a:r>
            <a:r>
              <a:rPr sz="2400" spc="-5" dirty="0">
                <a:latin typeface="Arial" panose="020B0604020202020204" pitchFamily="34" charset="0"/>
                <a:cs typeface="Arial" panose="020B0604020202020204" pitchFamily="34" charset="0"/>
              </a:rPr>
              <a:t>index </a:t>
            </a:r>
            <a:r>
              <a:rPr sz="2400" dirty="0">
                <a:latin typeface="Arial" panose="020B0604020202020204" pitchFamily="34" charset="0"/>
                <a:cs typeface="Arial" panose="020B0604020202020204" pitchFamily="34" charset="0"/>
              </a:rPr>
              <a:t>of a </a:t>
            </a:r>
            <a:r>
              <a:rPr sz="2400" spc="-5" dirty="0">
                <a:latin typeface="Arial" panose="020B0604020202020204" pitchFamily="34" charset="0"/>
                <a:cs typeface="Arial" panose="020B0604020202020204" pitchFamily="34" charset="0"/>
              </a:rPr>
              <a:t>medium caused </a:t>
            </a:r>
            <a:r>
              <a:rPr sz="2400" dirty="0">
                <a:latin typeface="Arial" panose="020B0604020202020204" pitchFamily="34" charset="0"/>
                <a:cs typeface="Arial" panose="020B0604020202020204" pitchFamily="34" charset="0"/>
              </a:rPr>
              <a:t>by </a:t>
            </a:r>
            <a:r>
              <a:rPr sz="2400" spc="-5" dirty="0">
                <a:latin typeface="Arial" panose="020B0604020202020204" pitchFamily="34" charset="0"/>
                <a:cs typeface="Arial" panose="020B0604020202020204" pitchFamily="34" charset="0"/>
              </a:rPr>
              <a:t>mechanical strains</a:t>
            </a:r>
            <a:r>
              <a:rPr lang="en-US"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accompanying</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passage</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of</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surface</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acoustic</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wave</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along</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medium</a:t>
            </a:r>
            <a:endParaRPr lang="en-US" sz="2400" spc="-5" dirty="0">
              <a:latin typeface="Arial" panose="020B0604020202020204" pitchFamily="34" charset="0"/>
              <a:cs typeface="Arial" panose="020B0604020202020204" pitchFamily="34" charset="0"/>
            </a:endParaRPr>
          </a:p>
          <a:p>
            <a:pPr marL="195580" marR="905510" indent="-183515" algn="just">
              <a:lnSpc>
                <a:spcPts val="2330"/>
              </a:lnSpc>
              <a:spcBef>
                <a:spcPts val="635"/>
              </a:spcBef>
              <a:buFont typeface="Arial MT"/>
              <a:buChar char="•"/>
              <a:tabLst>
                <a:tab pos="196215" algn="l"/>
              </a:tabLst>
            </a:pPr>
            <a:endParaRPr sz="2400" dirty="0">
              <a:latin typeface="Arial" panose="020B0604020202020204" pitchFamily="34" charset="0"/>
              <a:cs typeface="Arial" panose="020B0604020202020204" pitchFamily="34" charset="0"/>
            </a:endParaRPr>
          </a:p>
          <a:p>
            <a:pPr marL="195580" marR="620395" indent="-183515" algn="just">
              <a:lnSpc>
                <a:spcPct val="79900"/>
              </a:lnSpc>
              <a:spcBef>
                <a:spcPts val="1030"/>
              </a:spcBef>
              <a:buFont typeface="Arial MT"/>
              <a:buChar char="•"/>
              <a:tabLst>
                <a:tab pos="196215" algn="l"/>
              </a:tabLst>
            </a:pPr>
            <a:r>
              <a:rPr sz="2400" spc="-5" dirty="0">
                <a:latin typeface="Arial" panose="020B0604020202020204" pitchFamily="34" charset="0"/>
                <a:cs typeface="Arial" panose="020B0604020202020204" pitchFamily="34" charset="0"/>
              </a:rPr>
              <a:t>Strain and </a:t>
            </a:r>
            <a:r>
              <a:rPr sz="2400" dirty="0">
                <a:latin typeface="Arial" panose="020B0604020202020204" pitchFamily="34" charset="0"/>
                <a:cs typeface="Arial" panose="020B0604020202020204" pitchFamily="34" charset="0"/>
              </a:rPr>
              <a:t>hence refractive </a:t>
            </a:r>
            <a:r>
              <a:rPr sz="2400" spc="-5" dirty="0">
                <a:latin typeface="Arial" panose="020B0604020202020204" pitchFamily="34" charset="0"/>
                <a:cs typeface="Arial" panose="020B0604020202020204" pitchFamily="34" charset="0"/>
              </a:rPr>
              <a:t>index </a:t>
            </a:r>
            <a:r>
              <a:rPr sz="2400" dirty="0">
                <a:latin typeface="Arial" panose="020B0604020202020204" pitchFamily="34" charset="0"/>
                <a:cs typeface="Arial" panose="020B0604020202020204" pitchFamily="34" charset="0"/>
              </a:rPr>
              <a:t>varies periodically </a:t>
            </a:r>
            <a:r>
              <a:rPr sz="2400" spc="-5" dirty="0">
                <a:latin typeface="Arial" panose="020B0604020202020204" pitchFamily="34" charset="0"/>
                <a:cs typeface="Arial" panose="020B0604020202020204" pitchFamily="34" charset="0"/>
              </a:rPr>
              <a:t>with wavelength </a:t>
            </a:r>
            <a:r>
              <a:rPr sz="2400" dirty="0">
                <a:latin typeface="Arial" panose="020B0604020202020204" pitchFamily="34" charset="0"/>
                <a:cs typeface="Arial" panose="020B0604020202020204" pitchFamily="34" charset="0"/>
              </a:rPr>
              <a:t>Λ of </a:t>
            </a:r>
            <a:r>
              <a:rPr sz="2400" spc="-58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acoustic</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wave </a:t>
            </a:r>
            <a:r>
              <a:rPr sz="2400" dirty="0">
                <a:latin typeface="Arial" panose="020B0604020202020204" pitchFamily="34" charset="0"/>
                <a:cs typeface="Arial" panose="020B0604020202020204" pitchFamily="34" charset="0"/>
              </a:rPr>
              <a:t>due </a:t>
            </a:r>
            <a:r>
              <a:rPr sz="2400" spc="-5" dirty="0">
                <a:latin typeface="Arial" panose="020B0604020202020204" pitchFamily="34" charset="0"/>
                <a:cs typeface="Arial" panose="020B0604020202020204" pitchFamily="34" charset="0"/>
              </a:rPr>
              <a:t>to</a:t>
            </a:r>
            <a:r>
              <a:rPr sz="2400" spc="-10" dirty="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photoelastic</a:t>
            </a:r>
            <a:r>
              <a:rPr sz="240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effect</a:t>
            </a:r>
            <a:endParaRPr lang="en-US" sz="2400" spc="-5" dirty="0">
              <a:latin typeface="Arial" panose="020B0604020202020204" pitchFamily="34" charset="0"/>
              <a:cs typeface="Arial" panose="020B0604020202020204" pitchFamily="34" charset="0"/>
            </a:endParaRPr>
          </a:p>
          <a:p>
            <a:pPr marL="195580" marR="620395" indent="-183515" algn="just">
              <a:lnSpc>
                <a:spcPct val="79900"/>
              </a:lnSpc>
              <a:spcBef>
                <a:spcPts val="1030"/>
              </a:spcBef>
              <a:buFont typeface="Arial MT"/>
              <a:buChar char="•"/>
              <a:tabLst>
                <a:tab pos="196215" algn="l"/>
              </a:tabLst>
            </a:pPr>
            <a:endParaRPr sz="2400" dirty="0">
              <a:latin typeface="Arial" panose="020B0604020202020204" pitchFamily="34" charset="0"/>
              <a:cs typeface="Arial" panose="020B0604020202020204" pitchFamily="34" charset="0"/>
            </a:endParaRPr>
          </a:p>
          <a:p>
            <a:pPr marL="195580" indent="-183515" algn="just">
              <a:lnSpc>
                <a:spcPct val="100000"/>
              </a:lnSpc>
              <a:spcBef>
                <a:spcPts val="445"/>
              </a:spcBef>
              <a:buFont typeface="Arial MT"/>
              <a:buChar char="•"/>
              <a:tabLst>
                <a:tab pos="196215" algn="l"/>
              </a:tabLst>
            </a:pPr>
            <a:r>
              <a:rPr sz="2400" spc="-5" dirty="0">
                <a:latin typeface="Arial" panose="020B0604020202020204" pitchFamily="34" charset="0"/>
                <a:cs typeface="Arial" panose="020B0604020202020204" pitchFamily="34" charset="0"/>
              </a:rPr>
              <a:t>Change</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in</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refractive</a:t>
            </a:r>
            <a:r>
              <a:rPr sz="2400" spc="-5" dirty="0">
                <a:latin typeface="Arial" panose="020B0604020202020204" pitchFamily="34" charset="0"/>
                <a:cs typeface="Arial" panose="020B0604020202020204" pitchFamily="34" charset="0"/>
              </a:rPr>
              <a:t> index</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is</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proportional</a:t>
            </a:r>
            <a:r>
              <a:rPr sz="2400" spc="-5" dirty="0">
                <a:latin typeface="Arial" panose="020B0604020202020204" pitchFamily="34" charset="0"/>
                <a:cs typeface="Arial" panose="020B0604020202020204" pitchFamily="34" charset="0"/>
              </a:rPr>
              <a:t> to</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square</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root</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of</a:t>
            </a:r>
            <a:r>
              <a:rPr sz="2400" spc="-5" dirty="0">
                <a:latin typeface="Arial" panose="020B0604020202020204" pitchFamily="34" charset="0"/>
                <a:cs typeface="Arial" panose="020B0604020202020204" pitchFamily="34" charset="0"/>
              </a:rPr>
              <a:t> total</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acoustic</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power</a:t>
            </a:r>
            <a:endParaRPr lang="en-US" sz="2400" dirty="0">
              <a:latin typeface="Arial" panose="020B0604020202020204" pitchFamily="34" charset="0"/>
              <a:cs typeface="Arial" panose="020B0604020202020204" pitchFamily="34" charset="0"/>
            </a:endParaRPr>
          </a:p>
          <a:p>
            <a:pPr marL="195580" indent="-183515" algn="just">
              <a:lnSpc>
                <a:spcPct val="100000"/>
              </a:lnSpc>
              <a:spcBef>
                <a:spcPts val="445"/>
              </a:spcBef>
              <a:buFont typeface="Arial MT"/>
              <a:buChar char="•"/>
              <a:tabLst>
                <a:tab pos="196215" algn="l"/>
              </a:tabLst>
            </a:pPr>
            <a:endParaRPr sz="2400" dirty="0">
              <a:latin typeface="Arial" panose="020B0604020202020204" pitchFamily="34" charset="0"/>
              <a:cs typeface="Arial" panose="020B0604020202020204" pitchFamily="34" charset="0"/>
            </a:endParaRPr>
          </a:p>
          <a:p>
            <a:pPr marL="195580" marR="32384" indent="-183515" algn="just">
              <a:lnSpc>
                <a:spcPct val="80300"/>
              </a:lnSpc>
              <a:spcBef>
                <a:spcPts val="990"/>
              </a:spcBef>
              <a:buFont typeface="Arial MT"/>
              <a:buChar char="•"/>
              <a:tabLst>
                <a:tab pos="196215" algn="l"/>
              </a:tabLst>
            </a:pPr>
            <a:r>
              <a:rPr sz="2400" spc="-5" dirty="0">
                <a:latin typeface="Arial" panose="020B0604020202020204" pitchFamily="34" charset="0"/>
                <a:cs typeface="Arial" panose="020B0604020202020204" pitchFamily="34" charset="0"/>
              </a:rPr>
              <a:t>Portions </a:t>
            </a:r>
            <a:r>
              <a:rPr sz="2400" dirty="0">
                <a:latin typeface="Arial" panose="020B0604020202020204" pitchFamily="34" charset="0"/>
                <a:cs typeface="Arial" panose="020B0604020202020204" pitchFamily="34" charset="0"/>
              </a:rPr>
              <a:t>of </a:t>
            </a:r>
            <a:r>
              <a:rPr sz="2400" spc="-5" dirty="0">
                <a:latin typeface="Arial" panose="020B0604020202020204" pitchFamily="34" charset="0"/>
                <a:cs typeface="Arial" panose="020B0604020202020204" pitchFamily="34" charset="0"/>
              </a:rPr>
              <a:t>wavefront </a:t>
            </a:r>
            <a:r>
              <a:rPr sz="2400" dirty="0">
                <a:latin typeface="Arial" panose="020B0604020202020204" pitchFamily="34" charset="0"/>
                <a:cs typeface="Arial" panose="020B0604020202020204" pitchFamily="34" charset="0"/>
              </a:rPr>
              <a:t>near pressure peak </a:t>
            </a:r>
            <a:r>
              <a:rPr sz="2400" spc="-5" dirty="0">
                <a:latin typeface="Arial" panose="020B0604020202020204" pitchFamily="34" charset="0"/>
                <a:cs typeface="Arial" panose="020B0604020202020204" pitchFamily="34" charset="0"/>
              </a:rPr>
              <a:t>will encounter </a:t>
            </a:r>
            <a:r>
              <a:rPr sz="2400" dirty="0">
                <a:latin typeface="Arial" panose="020B0604020202020204" pitchFamily="34" charset="0"/>
                <a:cs typeface="Arial" panose="020B0604020202020204" pitchFamily="34" charset="0"/>
              </a:rPr>
              <a:t>higher refractive </a:t>
            </a:r>
            <a:r>
              <a:rPr sz="2400" spc="-5" dirty="0">
                <a:latin typeface="Arial" panose="020B0604020202020204" pitchFamily="34" charset="0"/>
                <a:cs typeface="Arial" panose="020B0604020202020204" pitchFamily="34" charset="0"/>
              </a:rPr>
              <a:t>index </a:t>
            </a:r>
            <a:r>
              <a:rPr sz="2400" spc="-58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and therefore advance with lower </a:t>
            </a:r>
            <a:r>
              <a:rPr sz="2400" dirty="0">
                <a:latin typeface="Arial" panose="020B0604020202020204" pitchFamily="34" charset="0"/>
                <a:cs typeface="Arial" panose="020B0604020202020204" pitchFamily="34" charset="0"/>
              </a:rPr>
              <a:t>velocity </a:t>
            </a:r>
            <a:r>
              <a:rPr sz="2400" spc="-5" dirty="0">
                <a:latin typeface="Arial" panose="020B0604020202020204" pitchFamily="34" charset="0"/>
                <a:cs typeface="Arial" panose="020B0604020202020204" pitchFamily="34" charset="0"/>
              </a:rPr>
              <a:t>than those </a:t>
            </a:r>
            <a:r>
              <a:rPr sz="2400" dirty="0">
                <a:latin typeface="Arial" panose="020B0604020202020204" pitchFamily="34" charset="0"/>
                <a:cs typeface="Arial" panose="020B0604020202020204" pitchFamily="34" charset="0"/>
              </a:rPr>
              <a:t>portions </a:t>
            </a:r>
            <a:r>
              <a:rPr sz="2400" spc="-5" dirty="0">
                <a:latin typeface="Arial" panose="020B0604020202020204" pitchFamily="34" charset="0"/>
                <a:cs typeface="Arial" panose="020B0604020202020204" pitchFamily="34" charset="0"/>
              </a:rPr>
              <a:t>which encounter </a:t>
            </a:r>
            <a:r>
              <a:rPr sz="2400" spc="-58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pressure</a:t>
            </a:r>
            <a:r>
              <a:rPr sz="2400" spc="-5" dirty="0">
                <a:latin typeface="Arial" panose="020B0604020202020204" pitchFamily="34" charset="0"/>
                <a:cs typeface="Arial" panose="020B0604020202020204" pitchFamily="34" charset="0"/>
              </a:rPr>
              <a:t> minima</a:t>
            </a:r>
            <a:endParaRPr lang="en-US" sz="2400" spc="-5" dirty="0">
              <a:latin typeface="Arial" panose="020B0604020202020204" pitchFamily="34" charset="0"/>
              <a:cs typeface="Arial" panose="020B0604020202020204" pitchFamily="34" charset="0"/>
            </a:endParaRPr>
          </a:p>
          <a:p>
            <a:pPr marL="195580" marR="32384" indent="-183515" algn="just">
              <a:lnSpc>
                <a:spcPct val="80300"/>
              </a:lnSpc>
              <a:spcBef>
                <a:spcPts val="990"/>
              </a:spcBef>
              <a:buFont typeface="Arial MT"/>
              <a:buChar char="•"/>
              <a:tabLst>
                <a:tab pos="196215" algn="l"/>
              </a:tabLst>
            </a:pPr>
            <a:endParaRPr sz="2400" dirty="0">
              <a:latin typeface="Arial" panose="020B0604020202020204" pitchFamily="34" charset="0"/>
              <a:cs typeface="Arial" panose="020B0604020202020204" pitchFamily="34" charset="0"/>
            </a:endParaRPr>
          </a:p>
          <a:p>
            <a:pPr marL="195580" indent="-183515" algn="just">
              <a:lnSpc>
                <a:spcPct val="100000"/>
              </a:lnSpc>
              <a:spcBef>
                <a:spcPts val="445"/>
              </a:spcBef>
              <a:buFont typeface="Arial MT"/>
              <a:buChar char="•"/>
              <a:tabLst>
                <a:tab pos="196215" algn="l"/>
              </a:tabLst>
            </a:pPr>
            <a:r>
              <a:rPr sz="2400" spc="-5" dirty="0">
                <a:latin typeface="Arial" panose="020B0604020202020204" pitchFamily="34" charset="0"/>
                <a:cs typeface="Arial" panose="020B0604020202020204" pitchFamily="34" charset="0"/>
              </a:rPr>
              <a:t>Wavefront</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in</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medium</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acquires</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wavy</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appearance</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shown</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in</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figure</a:t>
            </a:r>
            <a:endParaRPr lang="en-US" sz="2400" dirty="0">
              <a:latin typeface="Arial" panose="020B0604020202020204" pitchFamily="34" charset="0"/>
              <a:cs typeface="Arial" panose="020B0604020202020204" pitchFamily="34" charset="0"/>
            </a:endParaRPr>
          </a:p>
          <a:p>
            <a:pPr marL="195580" indent="-183515" algn="just">
              <a:lnSpc>
                <a:spcPct val="100000"/>
              </a:lnSpc>
              <a:spcBef>
                <a:spcPts val="445"/>
              </a:spcBef>
              <a:buFont typeface="Arial MT"/>
              <a:buChar char="•"/>
              <a:tabLst>
                <a:tab pos="196215" algn="l"/>
              </a:tabLst>
            </a:pPr>
            <a:endParaRPr sz="2400" dirty="0">
              <a:latin typeface="Arial" panose="020B0604020202020204" pitchFamily="34" charset="0"/>
              <a:cs typeface="Arial" panose="020B0604020202020204" pitchFamily="34" charset="0"/>
            </a:endParaRPr>
          </a:p>
          <a:p>
            <a:pPr marL="195580" indent="-183515" algn="just">
              <a:lnSpc>
                <a:spcPct val="100000"/>
              </a:lnSpc>
              <a:spcBef>
                <a:spcPts val="420"/>
              </a:spcBef>
              <a:buFont typeface="Arial MT"/>
              <a:buChar char="•"/>
              <a:tabLst>
                <a:tab pos="196215" algn="l"/>
              </a:tabLst>
            </a:pPr>
            <a:r>
              <a:rPr sz="2400" spc="-5" dirty="0">
                <a:latin typeface="Arial" panose="020B0604020202020204" pitchFamily="34" charset="0"/>
                <a:cs typeface="Arial" panose="020B0604020202020204" pitchFamily="34" charset="0"/>
              </a:rPr>
              <a:t>Acoustic</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wave</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sets</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up</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diffraction</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grating</a:t>
            </a:r>
            <a:r>
              <a:rPr sz="2400" spc="-5" dirty="0">
                <a:latin typeface="Arial" panose="020B0604020202020204" pitchFamily="34" charset="0"/>
                <a:cs typeface="Arial" panose="020B0604020202020204" pitchFamily="34" charset="0"/>
              </a:rPr>
              <a:t> within</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medium</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914400"/>
            <a:ext cx="11582400" cy="5715000"/>
          </a:xfrm>
        </p:spPr>
        <p:txBody>
          <a:bodyPr/>
          <a:lstStyle/>
          <a:p>
            <a:pPr marL="12065">
              <a:lnSpc>
                <a:spcPct val="100000"/>
              </a:lnSpc>
              <a:spcBef>
                <a:spcPts val="700"/>
              </a:spcBef>
              <a:buClr>
                <a:srgbClr val="FD8537"/>
              </a:buClr>
              <a:buSzPct val="68181"/>
              <a:tabLst>
                <a:tab pos="285750" algn="l"/>
              </a:tabLst>
            </a:pPr>
            <a:r>
              <a:rPr lang="en-US" sz="2800" spc="30" dirty="0">
                <a:latin typeface="Arial" panose="020B0604020202020204" pitchFamily="34" charset="0"/>
                <a:cs typeface="Arial" panose="020B0604020202020204" pitchFamily="34" charset="0"/>
              </a:rPr>
              <a:t>Two</a:t>
            </a:r>
            <a:r>
              <a:rPr lang="en-US" sz="2800" spc="90" dirty="0">
                <a:latin typeface="Arial" panose="020B0604020202020204" pitchFamily="34" charset="0"/>
                <a:cs typeface="Arial" panose="020B0604020202020204" pitchFamily="34" charset="0"/>
              </a:rPr>
              <a:t> </a:t>
            </a:r>
            <a:r>
              <a:rPr lang="en-US" sz="2800" spc="70" dirty="0">
                <a:latin typeface="Arial" panose="020B0604020202020204" pitchFamily="34" charset="0"/>
                <a:cs typeface="Arial" panose="020B0604020202020204" pitchFamily="34" charset="0"/>
              </a:rPr>
              <a:t>Types</a:t>
            </a:r>
          </a:p>
          <a:p>
            <a:pPr marL="323215" indent="-311150">
              <a:lnSpc>
                <a:spcPct val="100000"/>
              </a:lnSpc>
              <a:spcBef>
                <a:spcPts val="600"/>
              </a:spcBef>
              <a:buAutoNum type="arabicPeriod"/>
              <a:tabLst>
                <a:tab pos="323850" algn="l"/>
              </a:tabLst>
            </a:pPr>
            <a:r>
              <a:rPr lang="en-US" sz="2800" spc="105" dirty="0">
                <a:latin typeface="Arial" panose="020B0604020202020204" pitchFamily="34" charset="0"/>
                <a:cs typeface="Arial" panose="020B0604020202020204" pitchFamily="34" charset="0"/>
              </a:rPr>
              <a:t>The</a:t>
            </a:r>
            <a:r>
              <a:rPr lang="en-US" sz="2800" spc="110" dirty="0">
                <a:latin typeface="Arial" panose="020B0604020202020204" pitchFamily="34" charset="0"/>
                <a:cs typeface="Arial" panose="020B0604020202020204" pitchFamily="34" charset="0"/>
              </a:rPr>
              <a:t> </a:t>
            </a:r>
            <a:r>
              <a:rPr lang="en-US" sz="2800" spc="145" dirty="0">
                <a:latin typeface="Arial" panose="020B0604020202020204" pitchFamily="34" charset="0"/>
                <a:cs typeface="Arial" panose="020B0604020202020204" pitchFamily="34" charset="0"/>
              </a:rPr>
              <a:t>Raman</a:t>
            </a:r>
            <a:r>
              <a:rPr lang="en-US" sz="2800" spc="125" dirty="0">
                <a:latin typeface="Arial" panose="020B0604020202020204" pitchFamily="34" charset="0"/>
                <a:cs typeface="Arial" panose="020B0604020202020204" pitchFamily="34" charset="0"/>
              </a:rPr>
              <a:t> </a:t>
            </a:r>
            <a:r>
              <a:rPr lang="en-US" sz="2800" spc="20" dirty="0">
                <a:latin typeface="Arial" panose="020B0604020202020204" pitchFamily="34" charset="0"/>
                <a:cs typeface="Arial" panose="020B0604020202020204" pitchFamily="34" charset="0"/>
              </a:rPr>
              <a:t>–</a:t>
            </a:r>
            <a:r>
              <a:rPr lang="en-US" sz="2800" spc="-90" dirty="0">
                <a:latin typeface="Arial" panose="020B0604020202020204" pitchFamily="34" charset="0"/>
                <a:cs typeface="Arial" panose="020B0604020202020204" pitchFamily="34" charset="0"/>
              </a:rPr>
              <a:t> </a:t>
            </a:r>
            <a:r>
              <a:rPr lang="en-US" sz="2800" spc="170" dirty="0" err="1">
                <a:latin typeface="Arial" panose="020B0604020202020204" pitchFamily="34" charset="0"/>
                <a:cs typeface="Arial" panose="020B0604020202020204" pitchFamily="34" charset="0"/>
              </a:rPr>
              <a:t>Nath</a:t>
            </a:r>
            <a:r>
              <a:rPr lang="en-US" sz="2800" spc="105"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Regime</a:t>
            </a:r>
          </a:p>
          <a:p>
            <a:pPr marL="323215" indent="-311150">
              <a:lnSpc>
                <a:spcPct val="100000"/>
              </a:lnSpc>
              <a:spcBef>
                <a:spcPts val="600"/>
              </a:spcBef>
              <a:buAutoNum type="arabicPeriod"/>
              <a:tabLst>
                <a:tab pos="323850" algn="l"/>
              </a:tabLst>
            </a:pPr>
            <a:r>
              <a:rPr lang="en-US" sz="2800" spc="100" dirty="0">
                <a:latin typeface="Arial" panose="020B0604020202020204" pitchFamily="34" charset="0"/>
                <a:cs typeface="Arial" panose="020B0604020202020204" pitchFamily="34" charset="0"/>
              </a:rPr>
              <a:t>The</a:t>
            </a:r>
            <a:r>
              <a:rPr lang="en-US" sz="2800" spc="114" dirty="0">
                <a:latin typeface="Arial" panose="020B0604020202020204" pitchFamily="34" charset="0"/>
                <a:cs typeface="Arial" panose="020B0604020202020204" pitchFamily="34" charset="0"/>
              </a:rPr>
              <a:t> </a:t>
            </a:r>
            <a:r>
              <a:rPr lang="en-US" sz="2800" spc="120" dirty="0">
                <a:latin typeface="Arial" panose="020B0604020202020204" pitchFamily="34" charset="0"/>
                <a:cs typeface="Arial" panose="020B0604020202020204" pitchFamily="34" charset="0"/>
              </a:rPr>
              <a:t>Bragg</a:t>
            </a:r>
            <a:r>
              <a:rPr lang="en-US" sz="2800" spc="135"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Regime</a:t>
            </a:r>
          </a:p>
          <a:p>
            <a:pPr>
              <a:lnSpc>
                <a:spcPct val="100000"/>
              </a:lnSpc>
              <a:spcBef>
                <a:spcPts val="35"/>
              </a:spcBef>
            </a:pPr>
            <a:endParaRPr lang="en-US" sz="4000" dirty="0">
              <a:latin typeface="Arial" panose="020B0604020202020204" pitchFamily="34" charset="0"/>
              <a:cs typeface="Arial" panose="020B0604020202020204" pitchFamily="34" charset="0"/>
            </a:endParaRPr>
          </a:p>
          <a:p>
            <a:pPr marL="285115" marR="5715" indent="-273050" algn="just">
              <a:lnSpc>
                <a:spcPct val="100000"/>
              </a:lnSpc>
              <a:buClr>
                <a:srgbClr val="FD8537"/>
              </a:buClr>
              <a:buSzPct val="68181"/>
              <a:buFont typeface="Wingdings"/>
              <a:buChar char=""/>
              <a:tabLst>
                <a:tab pos="285750" algn="l"/>
              </a:tabLst>
            </a:pPr>
            <a:r>
              <a:rPr lang="en-US" sz="2800" spc="105" dirty="0">
                <a:latin typeface="Arial" panose="020B0604020202020204" pitchFamily="34" charset="0"/>
                <a:cs typeface="Arial" panose="020B0604020202020204" pitchFamily="34" charset="0"/>
              </a:rPr>
              <a:t>The </a:t>
            </a:r>
            <a:r>
              <a:rPr lang="en-US" sz="2800" spc="145" dirty="0">
                <a:latin typeface="Arial" panose="020B0604020202020204" pitchFamily="34" charset="0"/>
                <a:cs typeface="Arial" panose="020B0604020202020204" pitchFamily="34" charset="0"/>
              </a:rPr>
              <a:t>Raman </a:t>
            </a:r>
            <a:r>
              <a:rPr lang="en-US" sz="2800" spc="20" dirty="0">
                <a:latin typeface="Arial" panose="020B0604020202020204" pitchFamily="34" charset="0"/>
                <a:cs typeface="Arial" panose="020B0604020202020204" pitchFamily="34" charset="0"/>
              </a:rPr>
              <a:t>– </a:t>
            </a:r>
            <a:r>
              <a:rPr lang="en-US" sz="2800" spc="170" dirty="0" err="1">
                <a:latin typeface="Arial" panose="020B0604020202020204" pitchFamily="34" charset="0"/>
                <a:cs typeface="Arial" panose="020B0604020202020204" pitchFamily="34" charset="0"/>
              </a:rPr>
              <a:t>Nath</a:t>
            </a:r>
            <a:r>
              <a:rPr lang="en-US" sz="2800" spc="170"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Regime </a:t>
            </a:r>
            <a:r>
              <a:rPr lang="en-US" sz="2800" dirty="0">
                <a:latin typeface="Arial" panose="020B0604020202020204" pitchFamily="34" charset="0"/>
                <a:cs typeface="Arial" panose="020B0604020202020204" pitchFamily="34" charset="0"/>
              </a:rPr>
              <a:t>- </a:t>
            </a:r>
            <a:r>
              <a:rPr lang="en-US" sz="2800" spc="105" dirty="0">
                <a:latin typeface="Arial" panose="020B0604020202020204" pitchFamily="34" charset="0"/>
                <a:cs typeface="Arial" panose="020B0604020202020204" pitchFamily="34" charset="0"/>
              </a:rPr>
              <a:t>The </a:t>
            </a:r>
            <a:r>
              <a:rPr lang="en-US" sz="2800" spc="100" dirty="0">
                <a:latin typeface="Arial" panose="020B0604020202020204" pitchFamily="34" charset="0"/>
                <a:cs typeface="Arial" panose="020B0604020202020204" pitchFamily="34" charset="0"/>
              </a:rPr>
              <a:t>grating </a:t>
            </a:r>
            <a:r>
              <a:rPr lang="en-US" sz="2800" spc="75" dirty="0">
                <a:latin typeface="Arial" panose="020B0604020202020204" pitchFamily="34" charset="0"/>
                <a:cs typeface="Arial" panose="020B0604020202020204" pitchFamily="34" charset="0"/>
              </a:rPr>
              <a:t>is </a:t>
            </a:r>
            <a:r>
              <a:rPr lang="en-US" sz="2800" dirty="0">
                <a:latin typeface="Arial" panose="020B0604020202020204" pitchFamily="34" charset="0"/>
                <a:cs typeface="Arial" panose="020B0604020202020204" pitchFamily="34" charset="0"/>
              </a:rPr>
              <a:t>so </a:t>
            </a:r>
            <a:r>
              <a:rPr lang="en-US" sz="2800" spc="105" dirty="0">
                <a:latin typeface="Arial" panose="020B0604020202020204" pitchFamily="34" charset="0"/>
                <a:cs typeface="Arial" panose="020B0604020202020204" pitchFamily="34" charset="0"/>
              </a:rPr>
              <a:t>thin </a:t>
            </a:r>
            <a:r>
              <a:rPr lang="en-US" sz="2800" spc="120" dirty="0">
                <a:latin typeface="Arial" panose="020B0604020202020204" pitchFamily="34" charset="0"/>
                <a:cs typeface="Arial" panose="020B0604020202020204" pitchFamily="34" charset="0"/>
              </a:rPr>
              <a:t>that </a:t>
            </a:r>
            <a:r>
              <a:rPr lang="en-US" sz="2800" spc="90" dirty="0">
                <a:latin typeface="Arial" panose="020B0604020202020204" pitchFamily="34" charset="0"/>
                <a:cs typeface="Arial" panose="020B0604020202020204" pitchFamily="34" charset="0"/>
              </a:rPr>
              <a:t>the </a:t>
            </a:r>
            <a:r>
              <a:rPr lang="en-US" sz="2800" spc="95" dirty="0">
                <a:latin typeface="Arial" panose="020B0604020202020204" pitchFamily="34" charset="0"/>
                <a:cs typeface="Arial" panose="020B0604020202020204" pitchFamily="34" charset="0"/>
              </a:rPr>
              <a:t> </a:t>
            </a:r>
            <a:r>
              <a:rPr lang="en-US" sz="2800" spc="55" dirty="0">
                <a:latin typeface="Arial" panose="020B0604020202020204" pitchFamily="34" charset="0"/>
                <a:cs typeface="Arial" panose="020B0604020202020204" pitchFamily="34" charset="0"/>
              </a:rPr>
              <a:t>diffracted</a:t>
            </a:r>
            <a:r>
              <a:rPr lang="en-US" sz="2800" spc="60"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light</a:t>
            </a:r>
            <a:r>
              <a:rPr lang="en-US" sz="2800" spc="105" dirty="0">
                <a:latin typeface="Arial" panose="020B0604020202020204" pitchFamily="34" charset="0"/>
                <a:cs typeface="Arial" panose="020B0604020202020204" pitchFamily="34" charset="0"/>
              </a:rPr>
              <a:t> </a:t>
            </a:r>
            <a:r>
              <a:rPr lang="en-US" sz="2800" spc="70" dirty="0">
                <a:latin typeface="Arial" panose="020B0604020202020204" pitchFamily="34" charset="0"/>
                <a:cs typeface="Arial" panose="020B0604020202020204" pitchFamily="34" charset="0"/>
              </a:rPr>
              <a:t>suffers</a:t>
            </a:r>
            <a:r>
              <a:rPr lang="en-US" sz="2800" spc="75" dirty="0">
                <a:latin typeface="Arial" panose="020B0604020202020204" pitchFamily="34" charset="0"/>
                <a:cs typeface="Arial" panose="020B0604020202020204" pitchFamily="34" charset="0"/>
              </a:rPr>
              <a:t> </a:t>
            </a:r>
            <a:r>
              <a:rPr lang="en-US" sz="2800" spc="20" dirty="0">
                <a:latin typeface="Arial" panose="020B0604020202020204" pitchFamily="34" charset="0"/>
                <a:cs typeface="Arial" panose="020B0604020202020204" pitchFamily="34" charset="0"/>
              </a:rPr>
              <a:t>no</a:t>
            </a:r>
            <a:r>
              <a:rPr lang="en-US" sz="2800" spc="25" dirty="0">
                <a:latin typeface="Arial" panose="020B0604020202020204" pitchFamily="34" charset="0"/>
                <a:cs typeface="Arial" panose="020B0604020202020204" pitchFamily="34" charset="0"/>
              </a:rPr>
              <a:t> </a:t>
            </a:r>
            <a:r>
              <a:rPr lang="en-US" sz="2800" spc="85" dirty="0">
                <a:latin typeface="Arial" panose="020B0604020202020204" pitchFamily="34" charset="0"/>
                <a:cs typeface="Arial" panose="020B0604020202020204" pitchFamily="34" charset="0"/>
              </a:rPr>
              <a:t>further</a:t>
            </a:r>
            <a:r>
              <a:rPr lang="en-US" sz="2800" spc="90" dirty="0">
                <a:latin typeface="Arial" panose="020B0604020202020204" pitchFamily="34" charset="0"/>
                <a:cs typeface="Arial" panose="020B0604020202020204" pitchFamily="34" charset="0"/>
              </a:rPr>
              <a:t> </a:t>
            </a:r>
            <a:r>
              <a:rPr lang="en-US" sz="2800" spc="60" dirty="0">
                <a:latin typeface="Arial" panose="020B0604020202020204" pitchFamily="34" charset="0"/>
                <a:cs typeface="Arial" panose="020B0604020202020204" pitchFamily="34" charset="0"/>
              </a:rPr>
              <a:t>redistribution</a:t>
            </a:r>
            <a:r>
              <a:rPr lang="en-US" sz="2800" spc="65" dirty="0">
                <a:latin typeface="Arial" panose="020B0604020202020204" pitchFamily="34" charset="0"/>
                <a:cs typeface="Arial" panose="020B0604020202020204" pitchFamily="34" charset="0"/>
              </a:rPr>
              <a:t> </a:t>
            </a:r>
            <a:r>
              <a:rPr lang="en-US" sz="2800" spc="20" dirty="0">
                <a:latin typeface="Arial" panose="020B0604020202020204" pitchFamily="34" charset="0"/>
                <a:cs typeface="Arial" panose="020B0604020202020204" pitchFamily="34" charset="0"/>
              </a:rPr>
              <a:t>before </a:t>
            </a:r>
            <a:r>
              <a:rPr lang="en-US" sz="2800" spc="25" dirty="0">
                <a:latin typeface="Arial" panose="020B0604020202020204" pitchFamily="34" charset="0"/>
                <a:cs typeface="Arial" panose="020B0604020202020204" pitchFamily="34" charset="0"/>
              </a:rPr>
              <a:t> </a:t>
            </a:r>
            <a:r>
              <a:rPr lang="en-US" sz="2800" spc="85" dirty="0">
                <a:latin typeface="Arial" panose="020B0604020202020204" pitchFamily="34" charset="0"/>
                <a:cs typeface="Arial" panose="020B0604020202020204" pitchFamily="34" charset="0"/>
              </a:rPr>
              <a:t>leaving</a:t>
            </a:r>
            <a:r>
              <a:rPr lang="en-US" sz="2800" spc="140" dirty="0">
                <a:latin typeface="Arial" panose="020B0604020202020204" pitchFamily="34" charset="0"/>
                <a:cs typeface="Arial" panose="020B0604020202020204" pitchFamily="34" charset="0"/>
              </a:rPr>
              <a:t> </a:t>
            </a:r>
            <a:r>
              <a:rPr lang="en-US" sz="2800" spc="80" dirty="0">
                <a:latin typeface="Arial" panose="020B0604020202020204" pitchFamily="34" charset="0"/>
                <a:cs typeface="Arial" panose="020B0604020202020204" pitchFamily="34" charset="0"/>
              </a:rPr>
              <a:t>the</a:t>
            </a:r>
            <a:r>
              <a:rPr lang="en-US" sz="2800" spc="130" dirty="0">
                <a:latin typeface="Arial" panose="020B0604020202020204" pitchFamily="34" charset="0"/>
                <a:cs typeface="Arial" panose="020B0604020202020204" pitchFamily="34" charset="0"/>
              </a:rPr>
              <a:t> </a:t>
            </a:r>
            <a:r>
              <a:rPr lang="en-US" sz="2800" spc="70" dirty="0">
                <a:latin typeface="Arial" panose="020B0604020202020204" pitchFamily="34" charset="0"/>
                <a:cs typeface="Arial" panose="020B0604020202020204" pitchFamily="34" charset="0"/>
              </a:rPr>
              <a:t>modulator.</a:t>
            </a:r>
          </a:p>
          <a:p>
            <a:pPr>
              <a:lnSpc>
                <a:spcPct val="100000"/>
              </a:lnSpc>
              <a:spcBef>
                <a:spcPts val="30"/>
              </a:spcBef>
              <a:buClr>
                <a:srgbClr val="FD8537"/>
              </a:buClr>
              <a:buFont typeface="Wingdings"/>
              <a:buChar char=""/>
            </a:pPr>
            <a:endParaRPr lang="en-US" sz="4000" dirty="0">
              <a:latin typeface="Arial" panose="020B0604020202020204" pitchFamily="34" charset="0"/>
              <a:cs typeface="Arial" panose="020B0604020202020204" pitchFamily="34" charset="0"/>
            </a:endParaRPr>
          </a:p>
          <a:p>
            <a:pPr marL="285115" marR="5080" indent="-273050" algn="just">
              <a:lnSpc>
                <a:spcPct val="100000"/>
              </a:lnSpc>
              <a:buClr>
                <a:srgbClr val="FD8537"/>
              </a:buClr>
              <a:buSzPct val="68181"/>
              <a:buFont typeface="Wingdings"/>
              <a:buChar char=""/>
              <a:tabLst>
                <a:tab pos="285750" algn="l"/>
              </a:tabLst>
            </a:pPr>
            <a:r>
              <a:rPr lang="en-US" sz="2800" spc="100" dirty="0">
                <a:latin typeface="Arial" panose="020B0604020202020204" pitchFamily="34" charset="0"/>
                <a:cs typeface="Arial" panose="020B0604020202020204" pitchFamily="34" charset="0"/>
              </a:rPr>
              <a:t>The </a:t>
            </a:r>
            <a:r>
              <a:rPr lang="en-US" sz="2800" spc="125" dirty="0">
                <a:latin typeface="Arial" panose="020B0604020202020204" pitchFamily="34" charset="0"/>
                <a:cs typeface="Arial" panose="020B0604020202020204" pitchFamily="34" charset="0"/>
              </a:rPr>
              <a:t>Bragg </a:t>
            </a:r>
            <a:r>
              <a:rPr lang="en-US" sz="2800" spc="90" dirty="0">
                <a:latin typeface="Arial" panose="020B0604020202020204" pitchFamily="34" charset="0"/>
                <a:cs typeface="Arial" panose="020B0604020202020204" pitchFamily="34" charset="0"/>
              </a:rPr>
              <a:t>Regime </a:t>
            </a:r>
            <a:r>
              <a:rPr lang="en-US" sz="2800" dirty="0">
                <a:latin typeface="Arial" panose="020B0604020202020204" pitchFamily="34" charset="0"/>
                <a:cs typeface="Arial" panose="020B0604020202020204" pitchFamily="34" charset="0"/>
              </a:rPr>
              <a:t>-</a:t>
            </a:r>
            <a:r>
              <a:rPr lang="en-US" sz="2800" spc="5"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The grating </a:t>
            </a:r>
            <a:r>
              <a:rPr lang="en-US" sz="2800" spc="75" dirty="0">
                <a:latin typeface="Arial" panose="020B0604020202020204" pitchFamily="34" charset="0"/>
                <a:cs typeface="Arial" panose="020B0604020202020204" pitchFamily="34" charset="0"/>
              </a:rPr>
              <a:t>is </a:t>
            </a:r>
            <a:r>
              <a:rPr lang="en-US" sz="2800" dirty="0">
                <a:latin typeface="Arial" panose="020B0604020202020204" pitchFamily="34" charset="0"/>
                <a:cs typeface="Arial" panose="020B0604020202020204" pitchFamily="34" charset="0"/>
              </a:rPr>
              <a:t>so</a:t>
            </a:r>
            <a:r>
              <a:rPr lang="en-US" sz="2800" spc="5" dirty="0">
                <a:latin typeface="Arial" panose="020B0604020202020204" pitchFamily="34" charset="0"/>
                <a:cs typeface="Arial" panose="020B0604020202020204" pitchFamily="34" charset="0"/>
              </a:rPr>
              <a:t> </a:t>
            </a:r>
            <a:r>
              <a:rPr lang="en-US" sz="2800" spc="90" dirty="0">
                <a:latin typeface="Arial" panose="020B0604020202020204" pitchFamily="34" charset="0"/>
                <a:cs typeface="Arial" panose="020B0604020202020204" pitchFamily="34" charset="0"/>
              </a:rPr>
              <a:t>thick </a:t>
            </a:r>
            <a:r>
              <a:rPr lang="en-US" sz="2800" spc="-110" dirty="0">
                <a:latin typeface="Arial" panose="020B0604020202020204" pitchFamily="34" charset="0"/>
                <a:cs typeface="Arial" panose="020B0604020202020204" pitchFamily="34" charset="0"/>
              </a:rPr>
              <a:t>(</a:t>
            </a:r>
            <a:r>
              <a:rPr lang="en-US" sz="2800" spc="260" dirty="0">
                <a:latin typeface="Arial" panose="020B0604020202020204" pitchFamily="34" charset="0"/>
                <a:cs typeface="Arial" panose="020B0604020202020204" pitchFamily="34" charset="0"/>
              </a:rPr>
              <a:t> </a:t>
            </a:r>
            <a:r>
              <a:rPr lang="en-US" sz="2800" spc="135" dirty="0">
                <a:latin typeface="Arial" panose="020B0604020202020204" pitchFamily="34" charset="0"/>
                <a:cs typeface="Arial" panose="020B0604020202020204" pitchFamily="34" charset="0"/>
              </a:rPr>
              <a:t>Grating </a:t>
            </a:r>
            <a:r>
              <a:rPr lang="en-US" sz="2800" spc="75" dirty="0">
                <a:latin typeface="Arial" panose="020B0604020202020204" pitchFamily="34" charset="0"/>
                <a:cs typeface="Arial" panose="020B0604020202020204" pitchFamily="34" charset="0"/>
              </a:rPr>
              <a:t>is </a:t>
            </a:r>
            <a:r>
              <a:rPr lang="en-US" sz="2800" spc="80" dirty="0">
                <a:latin typeface="Arial" panose="020B0604020202020204" pitchFamily="34" charset="0"/>
                <a:cs typeface="Arial" panose="020B0604020202020204" pitchFamily="34" charset="0"/>
              </a:rPr>
              <a:t> made</a:t>
            </a:r>
            <a:r>
              <a:rPr lang="en-US" sz="2800" spc="85" dirty="0">
                <a:latin typeface="Arial" panose="020B0604020202020204" pitchFamily="34" charset="0"/>
                <a:cs typeface="Arial" panose="020B0604020202020204" pitchFamily="34" charset="0"/>
              </a:rPr>
              <a:t> </a:t>
            </a:r>
            <a:r>
              <a:rPr lang="en-US" sz="2800" spc="80" dirty="0">
                <a:latin typeface="Arial" panose="020B0604020202020204" pitchFamily="34" charset="0"/>
                <a:cs typeface="Arial" panose="020B0604020202020204" pitchFamily="34" charset="0"/>
              </a:rPr>
              <a:t>up</a:t>
            </a:r>
            <a:r>
              <a:rPr lang="en-US" sz="2800" spc="85"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of</a:t>
            </a:r>
            <a:r>
              <a:rPr lang="en-US" sz="2800" spc="5" dirty="0">
                <a:latin typeface="Arial" panose="020B0604020202020204" pitchFamily="34" charset="0"/>
                <a:cs typeface="Arial" panose="020B0604020202020204" pitchFamily="34" charset="0"/>
              </a:rPr>
              <a:t> </a:t>
            </a:r>
            <a:r>
              <a:rPr lang="en-US" sz="2800" spc="80" dirty="0">
                <a:latin typeface="Arial" panose="020B0604020202020204" pitchFamily="34" charset="0"/>
                <a:cs typeface="Arial" panose="020B0604020202020204" pitchFamily="34" charset="0"/>
              </a:rPr>
              <a:t>planes</a:t>
            </a:r>
            <a:r>
              <a:rPr lang="en-US" sz="2800" spc="85" dirty="0">
                <a:latin typeface="Arial" panose="020B0604020202020204" pitchFamily="34" charset="0"/>
                <a:cs typeface="Arial" panose="020B0604020202020204" pitchFamily="34" charset="0"/>
              </a:rPr>
              <a:t> rather</a:t>
            </a:r>
            <a:r>
              <a:rPr lang="en-US" sz="2800" spc="90" dirty="0">
                <a:latin typeface="Arial" panose="020B0604020202020204" pitchFamily="34" charset="0"/>
                <a:cs typeface="Arial" panose="020B0604020202020204" pitchFamily="34" charset="0"/>
              </a:rPr>
              <a:t> </a:t>
            </a:r>
            <a:r>
              <a:rPr lang="en-US" sz="2800" spc="120" dirty="0">
                <a:latin typeface="Arial" panose="020B0604020202020204" pitchFamily="34" charset="0"/>
                <a:cs typeface="Arial" panose="020B0604020202020204" pitchFamily="34" charset="0"/>
              </a:rPr>
              <a:t>than </a:t>
            </a:r>
            <a:r>
              <a:rPr lang="en-US" sz="2800" spc="45" dirty="0">
                <a:latin typeface="Arial" panose="020B0604020202020204" pitchFamily="34" charset="0"/>
                <a:cs typeface="Arial" panose="020B0604020202020204" pitchFamily="34" charset="0"/>
              </a:rPr>
              <a:t>lines)</a:t>
            </a:r>
            <a:r>
              <a:rPr lang="en-US" sz="2800" spc="50"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and  </a:t>
            </a:r>
            <a:r>
              <a:rPr lang="en-US" sz="2800" spc="80" dirty="0">
                <a:latin typeface="Arial" panose="020B0604020202020204" pitchFamily="34" charset="0"/>
                <a:cs typeface="Arial" panose="020B0604020202020204" pitchFamily="34" charset="0"/>
              </a:rPr>
              <a:t>the  </a:t>
            </a:r>
            <a:r>
              <a:rPr lang="en-US" sz="2800" spc="60" dirty="0">
                <a:latin typeface="Arial" panose="020B0604020202020204" pitchFamily="34" charset="0"/>
                <a:cs typeface="Arial" panose="020B0604020202020204" pitchFamily="34" charset="0"/>
              </a:rPr>
              <a:t>diffracted </a:t>
            </a:r>
            <a:r>
              <a:rPr lang="en-US" sz="2800" spc="65" dirty="0">
                <a:latin typeface="Arial" panose="020B0604020202020204" pitchFamily="34" charset="0"/>
                <a:cs typeface="Arial" panose="020B0604020202020204" pitchFamily="34" charset="0"/>
              </a:rPr>
              <a:t> </a:t>
            </a:r>
            <a:r>
              <a:rPr lang="en-US" sz="2800" spc="100" dirty="0">
                <a:latin typeface="Arial" panose="020B0604020202020204" pitchFamily="34" charset="0"/>
                <a:cs typeface="Arial" panose="020B0604020202020204" pitchFamily="34" charset="0"/>
              </a:rPr>
              <a:t>light </a:t>
            </a:r>
            <a:r>
              <a:rPr lang="en-US" sz="2800" spc="70" dirty="0">
                <a:latin typeface="Arial" panose="020B0604020202020204" pitchFamily="34" charset="0"/>
                <a:cs typeface="Arial" panose="020B0604020202020204" pitchFamily="34" charset="0"/>
              </a:rPr>
              <a:t>is extensively </a:t>
            </a:r>
            <a:r>
              <a:rPr lang="en-US" sz="2800" spc="50" dirty="0">
                <a:latin typeface="Arial" panose="020B0604020202020204" pitchFamily="34" charset="0"/>
                <a:cs typeface="Arial" panose="020B0604020202020204" pitchFamily="34" charset="0"/>
              </a:rPr>
              <a:t>re-diffracted </a:t>
            </a:r>
            <a:r>
              <a:rPr lang="en-US" sz="2800" spc="20" dirty="0">
                <a:latin typeface="Arial" panose="020B0604020202020204" pitchFamily="34" charset="0"/>
                <a:cs typeface="Arial" panose="020B0604020202020204" pitchFamily="34" charset="0"/>
              </a:rPr>
              <a:t>before </a:t>
            </a:r>
            <a:r>
              <a:rPr lang="en-US" sz="2800" spc="85" dirty="0">
                <a:latin typeface="Arial" panose="020B0604020202020204" pitchFamily="34" charset="0"/>
                <a:cs typeface="Arial" panose="020B0604020202020204" pitchFamily="34" charset="0"/>
              </a:rPr>
              <a:t>leaving </a:t>
            </a:r>
            <a:r>
              <a:rPr lang="en-US" sz="2800" spc="80" dirty="0">
                <a:latin typeface="Arial" panose="020B0604020202020204" pitchFamily="34" charset="0"/>
                <a:cs typeface="Arial" panose="020B0604020202020204" pitchFamily="34" charset="0"/>
              </a:rPr>
              <a:t>the </a:t>
            </a:r>
            <a:r>
              <a:rPr lang="en-US" sz="2800" spc="55" dirty="0">
                <a:latin typeface="Arial" panose="020B0604020202020204" pitchFamily="34" charset="0"/>
                <a:cs typeface="Arial" panose="020B0604020202020204" pitchFamily="34" charset="0"/>
              </a:rPr>
              <a:t>acoustic </a:t>
            </a:r>
            <a:r>
              <a:rPr lang="en-US" sz="2800" spc="60" dirty="0">
                <a:latin typeface="Arial" panose="020B0604020202020204" pitchFamily="34" charset="0"/>
                <a:cs typeface="Arial" panose="020B0604020202020204" pitchFamily="34" charset="0"/>
              </a:rPr>
              <a:t> </a:t>
            </a:r>
            <a:r>
              <a:rPr lang="en-US" sz="2800" spc="75" dirty="0">
                <a:latin typeface="Arial" panose="020B0604020202020204" pitchFamily="34" charset="0"/>
                <a:cs typeface="Arial" panose="020B0604020202020204" pitchFamily="34" charset="0"/>
              </a:rPr>
              <a:t>field.</a:t>
            </a:r>
          </a:p>
          <a:p>
            <a:endParaRPr lang="en-IN" sz="2800" dirty="0">
              <a:latin typeface="Arial" panose="020B0604020202020204" pitchFamily="34" charset="0"/>
              <a:cs typeface="Arial" panose="020B0604020202020204" pitchFamily="34" charset="0"/>
            </a:endParaRPr>
          </a:p>
        </p:txBody>
      </p:sp>
      <p:sp>
        <p:nvSpPr>
          <p:cNvPr id="2" name="object 2">
            <a:extLst>
              <a:ext uri="{FF2B5EF4-FFF2-40B4-BE49-F238E27FC236}">
                <a16:creationId xmlns:a16="http://schemas.microsoft.com/office/drawing/2014/main" id="{8409F4D5-EA98-5B90-4F59-86A64CCA02A3}"/>
              </a:ext>
            </a:extLst>
          </p:cNvPr>
          <p:cNvSpPr txBox="1">
            <a:spLocks noGrp="1"/>
          </p:cNvSpPr>
          <p:nvPr>
            <p:ph type="title"/>
          </p:nvPr>
        </p:nvSpPr>
        <p:spPr>
          <a:xfrm>
            <a:off x="2514600" y="0"/>
            <a:ext cx="5946775"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000099"/>
                </a:solidFill>
                <a:latin typeface="Arial" panose="020B0604020202020204" pitchFamily="34" charset="0"/>
                <a:cs typeface="Arial" panose="020B0604020202020204" pitchFamily="34" charset="0"/>
              </a:rPr>
              <a:t>Acousto-Optic</a:t>
            </a:r>
            <a:r>
              <a:rPr spc="-90" dirty="0">
                <a:solidFill>
                  <a:srgbClr val="000099"/>
                </a:solidFill>
                <a:latin typeface="Arial" panose="020B0604020202020204" pitchFamily="34" charset="0"/>
                <a:cs typeface="Arial" panose="020B0604020202020204" pitchFamily="34" charset="0"/>
              </a:rPr>
              <a:t> </a:t>
            </a:r>
            <a:r>
              <a:rPr spc="-5" dirty="0">
                <a:solidFill>
                  <a:srgbClr val="000099"/>
                </a:solidFill>
                <a:latin typeface="Arial" panose="020B0604020202020204" pitchFamily="34" charset="0"/>
                <a:cs typeface="Arial" panose="020B0604020202020204" pitchFamily="34" charset="0"/>
              </a:rPr>
              <a:t>Effect</a:t>
            </a:r>
          </a:p>
        </p:txBody>
      </p:sp>
    </p:spTree>
    <p:extLst>
      <p:ext uri="{BB962C8B-B14F-4D97-AF65-F5344CB8AC3E}">
        <p14:creationId xmlns:p14="http://schemas.microsoft.com/office/powerpoint/2010/main" val="2606710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667000" y="-6412"/>
            <a:ext cx="5715000" cy="689932"/>
          </a:xfrm>
          <a:prstGeom prst="rect">
            <a:avLst/>
          </a:prstGeom>
        </p:spPr>
        <p:txBody>
          <a:bodyPr vert="horz" wrap="square" lIns="0" tIns="12700" rIns="0" bIns="0" rtlCol="0">
            <a:spAutoFit/>
          </a:bodyPr>
          <a:lstStyle/>
          <a:p>
            <a:pPr marL="12700">
              <a:lnSpc>
                <a:spcPct val="100000"/>
              </a:lnSpc>
              <a:spcBef>
                <a:spcPts val="100"/>
              </a:spcBef>
            </a:pPr>
            <a:r>
              <a:rPr sz="4400" b="1" spc="-5" dirty="0">
                <a:solidFill>
                  <a:srgbClr val="000099"/>
                </a:solidFill>
                <a:latin typeface="Arial" panose="020B0604020202020204" pitchFamily="34" charset="0"/>
                <a:cs typeface="Arial" panose="020B0604020202020204" pitchFamily="34" charset="0"/>
              </a:rPr>
              <a:t>Raman-Nath</a:t>
            </a:r>
            <a:r>
              <a:rPr sz="4400" b="1" spc="-90"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Regime</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223476" y="935208"/>
            <a:ext cx="6024924" cy="5427342"/>
          </a:xfrm>
          <a:prstGeom prst="rect">
            <a:avLst/>
          </a:prstGeom>
        </p:spPr>
      </p:pic>
      <p:sp>
        <p:nvSpPr>
          <p:cNvPr id="4" name="object 4"/>
          <p:cNvSpPr txBox="1"/>
          <p:nvPr/>
        </p:nvSpPr>
        <p:spPr>
          <a:xfrm>
            <a:off x="964547" y="1802662"/>
            <a:ext cx="15049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Arial MT"/>
                <a:cs typeface="Arial MT"/>
              </a:rPr>
              <a:t>•</a:t>
            </a:r>
            <a:endParaRPr sz="2800">
              <a:latin typeface="Arial MT"/>
              <a:cs typeface="Arial MT"/>
            </a:endParaRPr>
          </a:p>
        </p:txBody>
      </p:sp>
      <p:pic>
        <p:nvPicPr>
          <p:cNvPr id="5" name="object 5"/>
          <p:cNvPicPr/>
          <p:nvPr/>
        </p:nvPicPr>
        <p:blipFill>
          <a:blip r:embed="rId3" cstate="print"/>
          <a:stretch>
            <a:fillRect/>
          </a:stretch>
        </p:blipFill>
        <p:spPr>
          <a:xfrm>
            <a:off x="6781800" y="683520"/>
            <a:ext cx="4995805" cy="542734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0010" y="623462"/>
            <a:ext cx="5605990" cy="6038194"/>
          </a:xfrm>
          <a:prstGeom prst="rect">
            <a:avLst/>
          </a:prstGeom>
        </p:spPr>
      </p:pic>
      <p:sp>
        <p:nvSpPr>
          <p:cNvPr id="4" name="object 5"/>
          <p:cNvSpPr txBox="1"/>
          <p:nvPr/>
        </p:nvSpPr>
        <p:spPr>
          <a:xfrm>
            <a:off x="6629400" y="1715131"/>
            <a:ext cx="5162682" cy="1741502"/>
          </a:xfrm>
          <a:prstGeom prst="rect">
            <a:avLst/>
          </a:prstGeom>
        </p:spPr>
        <p:txBody>
          <a:bodyPr vert="horz" wrap="square" lIns="0" tIns="40640" rIns="0" bIns="0" rtlCol="0">
            <a:spAutoFit/>
          </a:bodyPr>
          <a:lstStyle/>
          <a:p>
            <a:pPr marL="12700" marR="69850">
              <a:lnSpc>
                <a:spcPts val="2230"/>
              </a:lnSpc>
              <a:spcBef>
                <a:spcPts val="320"/>
              </a:spcBef>
              <a:buClr>
                <a:srgbClr val="000000"/>
              </a:buClr>
              <a:buSzPct val="95000"/>
              <a:buFont typeface="Wingdings"/>
              <a:buChar char=""/>
              <a:tabLst>
                <a:tab pos="215900" algn="l"/>
              </a:tabLst>
            </a:pPr>
            <a:r>
              <a:rPr b="1" dirty="0">
                <a:latin typeface="Arial"/>
                <a:cs typeface="Arial"/>
              </a:rPr>
              <a:t>The</a:t>
            </a:r>
            <a:r>
              <a:rPr b="1" spc="-15" dirty="0">
                <a:latin typeface="Arial"/>
                <a:cs typeface="Arial"/>
              </a:rPr>
              <a:t> </a:t>
            </a:r>
            <a:r>
              <a:rPr b="1" dirty="0">
                <a:latin typeface="Arial"/>
                <a:cs typeface="Arial"/>
              </a:rPr>
              <a:t>amount</a:t>
            </a:r>
            <a:r>
              <a:rPr b="1" spc="-25" dirty="0">
                <a:latin typeface="Arial"/>
                <a:cs typeface="Arial"/>
              </a:rPr>
              <a:t> </a:t>
            </a:r>
            <a:r>
              <a:rPr b="1" dirty="0">
                <a:latin typeface="Arial"/>
                <a:cs typeface="Arial"/>
              </a:rPr>
              <a:t>of</a:t>
            </a:r>
            <a:r>
              <a:rPr b="1" spc="-30" dirty="0">
                <a:latin typeface="Arial"/>
                <a:cs typeface="Arial"/>
              </a:rPr>
              <a:t> </a:t>
            </a:r>
            <a:r>
              <a:rPr b="1" spc="-5" dirty="0">
                <a:latin typeface="Arial"/>
                <a:cs typeface="Arial"/>
              </a:rPr>
              <a:t>light</a:t>
            </a:r>
            <a:r>
              <a:rPr b="1" spc="-25" dirty="0">
                <a:latin typeface="Arial"/>
                <a:cs typeface="Arial"/>
              </a:rPr>
              <a:t> </a:t>
            </a:r>
            <a:r>
              <a:rPr b="1" dirty="0">
                <a:latin typeface="Arial"/>
                <a:cs typeface="Arial"/>
              </a:rPr>
              <a:t>diffracted </a:t>
            </a:r>
            <a:r>
              <a:rPr b="1" spc="-545" dirty="0">
                <a:latin typeface="Arial"/>
                <a:cs typeface="Arial"/>
              </a:rPr>
              <a:t> </a:t>
            </a:r>
            <a:r>
              <a:rPr b="1" dirty="0">
                <a:latin typeface="Arial"/>
                <a:cs typeface="Arial"/>
              </a:rPr>
              <a:t>into the orders m&gt;=1 from the </a:t>
            </a:r>
            <a:r>
              <a:rPr b="1" spc="5" dirty="0">
                <a:latin typeface="Arial"/>
                <a:cs typeface="Arial"/>
              </a:rPr>
              <a:t> </a:t>
            </a:r>
            <a:r>
              <a:rPr b="1" dirty="0">
                <a:latin typeface="Arial"/>
                <a:cs typeface="Arial"/>
              </a:rPr>
              <a:t>incident</a:t>
            </a:r>
            <a:r>
              <a:rPr b="1" spc="-30" dirty="0">
                <a:latin typeface="Arial"/>
                <a:cs typeface="Arial"/>
              </a:rPr>
              <a:t> </a:t>
            </a:r>
            <a:r>
              <a:rPr b="1" dirty="0">
                <a:latin typeface="Arial"/>
                <a:cs typeface="Arial"/>
              </a:rPr>
              <a:t>beam</a:t>
            </a:r>
            <a:endParaRPr dirty="0">
              <a:latin typeface="Arial"/>
              <a:cs typeface="Arial"/>
            </a:endParaRPr>
          </a:p>
          <a:p>
            <a:pPr>
              <a:lnSpc>
                <a:spcPct val="100000"/>
              </a:lnSpc>
              <a:spcBef>
                <a:spcPts val="55"/>
              </a:spcBef>
              <a:buFont typeface="Wingdings"/>
              <a:buChar char=""/>
            </a:pPr>
            <a:endParaRPr dirty="0">
              <a:latin typeface="Arial"/>
              <a:cs typeface="Arial"/>
            </a:endParaRPr>
          </a:p>
          <a:p>
            <a:pPr marL="12700" marR="5080">
              <a:lnSpc>
                <a:spcPts val="2230"/>
              </a:lnSpc>
              <a:buClr>
                <a:srgbClr val="000000"/>
              </a:buClr>
              <a:buSzPct val="95000"/>
              <a:buFont typeface="Wingdings"/>
              <a:buChar char=""/>
              <a:tabLst>
                <a:tab pos="215900" algn="l"/>
              </a:tabLst>
            </a:pPr>
            <a:r>
              <a:rPr b="1" dirty="0">
                <a:latin typeface="Arial"/>
                <a:cs typeface="Arial"/>
              </a:rPr>
              <a:t>Hence the modulation of the </a:t>
            </a:r>
            <a:r>
              <a:rPr b="1" spc="5" dirty="0">
                <a:latin typeface="Arial"/>
                <a:cs typeface="Arial"/>
              </a:rPr>
              <a:t> </a:t>
            </a:r>
            <a:r>
              <a:rPr b="1" dirty="0">
                <a:latin typeface="Arial"/>
                <a:cs typeface="Arial"/>
              </a:rPr>
              <a:t>transmitted beam depends on </a:t>
            </a:r>
            <a:r>
              <a:rPr b="1" spc="5" dirty="0">
                <a:latin typeface="Arial"/>
                <a:cs typeface="Arial"/>
              </a:rPr>
              <a:t> </a:t>
            </a:r>
            <a:r>
              <a:rPr b="1" dirty="0">
                <a:latin typeface="Arial"/>
                <a:cs typeface="Arial"/>
              </a:rPr>
              <a:t>the</a:t>
            </a:r>
            <a:r>
              <a:rPr b="1" spc="-35" dirty="0">
                <a:latin typeface="Arial"/>
                <a:cs typeface="Arial"/>
              </a:rPr>
              <a:t> </a:t>
            </a:r>
            <a:r>
              <a:rPr b="1" dirty="0">
                <a:latin typeface="Arial"/>
                <a:cs typeface="Arial"/>
              </a:rPr>
              <a:t>amplitude</a:t>
            </a:r>
            <a:r>
              <a:rPr b="1" spc="-45" dirty="0">
                <a:latin typeface="Arial"/>
                <a:cs typeface="Arial"/>
              </a:rPr>
              <a:t> </a:t>
            </a:r>
            <a:r>
              <a:rPr b="1" dirty="0">
                <a:latin typeface="Arial"/>
                <a:cs typeface="Arial"/>
              </a:rPr>
              <a:t>of</a:t>
            </a:r>
            <a:r>
              <a:rPr b="1" spc="-30" dirty="0">
                <a:latin typeface="Arial"/>
                <a:cs typeface="Arial"/>
              </a:rPr>
              <a:t> </a:t>
            </a:r>
            <a:r>
              <a:rPr b="1" dirty="0">
                <a:latin typeface="Arial"/>
                <a:cs typeface="Arial"/>
              </a:rPr>
              <a:t>the</a:t>
            </a:r>
            <a:r>
              <a:rPr b="1" spc="-35" dirty="0">
                <a:latin typeface="Arial"/>
                <a:cs typeface="Arial"/>
              </a:rPr>
              <a:t> </a:t>
            </a:r>
            <a:r>
              <a:rPr b="1" dirty="0">
                <a:latin typeface="Arial"/>
                <a:cs typeface="Arial"/>
              </a:rPr>
              <a:t>modulating </a:t>
            </a:r>
            <a:r>
              <a:rPr b="1" spc="-540" dirty="0">
                <a:latin typeface="Arial"/>
                <a:cs typeface="Arial"/>
              </a:rPr>
              <a:t> </a:t>
            </a:r>
            <a:r>
              <a:rPr b="1" dirty="0">
                <a:latin typeface="Arial"/>
                <a:cs typeface="Arial"/>
              </a:rPr>
              <a:t>signal.</a:t>
            </a:r>
            <a:endParaRPr dirty="0">
              <a:latin typeface="Arial"/>
              <a:cs typeface="Arial"/>
            </a:endParaRPr>
          </a:p>
        </p:txBody>
      </p:sp>
      <p:sp>
        <p:nvSpPr>
          <p:cNvPr id="3" name="object 2">
            <a:extLst>
              <a:ext uri="{FF2B5EF4-FFF2-40B4-BE49-F238E27FC236}">
                <a16:creationId xmlns:a16="http://schemas.microsoft.com/office/drawing/2014/main" id="{804AF2BD-6344-65FF-0BA9-2AA10BA482DF}"/>
              </a:ext>
            </a:extLst>
          </p:cNvPr>
          <p:cNvSpPr txBox="1"/>
          <p:nvPr/>
        </p:nvSpPr>
        <p:spPr>
          <a:xfrm>
            <a:off x="2895600" y="0"/>
            <a:ext cx="5715000" cy="689932"/>
          </a:xfrm>
          <a:prstGeom prst="rect">
            <a:avLst/>
          </a:prstGeom>
        </p:spPr>
        <p:txBody>
          <a:bodyPr vert="horz" wrap="square" lIns="0" tIns="12700" rIns="0" bIns="0" rtlCol="0">
            <a:spAutoFit/>
          </a:bodyPr>
          <a:lstStyle/>
          <a:p>
            <a:pPr marL="12700">
              <a:lnSpc>
                <a:spcPct val="100000"/>
              </a:lnSpc>
              <a:spcBef>
                <a:spcPts val="100"/>
              </a:spcBef>
            </a:pPr>
            <a:r>
              <a:rPr sz="4400" b="1" spc="-5" dirty="0">
                <a:solidFill>
                  <a:srgbClr val="000099"/>
                </a:solidFill>
                <a:latin typeface="Arial" panose="020B0604020202020204" pitchFamily="34" charset="0"/>
                <a:cs typeface="Arial" panose="020B0604020202020204" pitchFamily="34" charset="0"/>
              </a:rPr>
              <a:t>Raman-Nath</a:t>
            </a:r>
            <a:r>
              <a:rPr sz="4400" b="1" spc="-90"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Regime</a:t>
            </a:r>
            <a:endParaRPr sz="4400" dirty="0">
              <a:solidFill>
                <a:srgbClr val="000099"/>
              </a:solidFill>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p:cNvPicPr/>
          <p:nvPr/>
        </p:nvPicPr>
        <p:blipFill>
          <a:blip r:embed="rId2" cstate="print"/>
          <a:stretch>
            <a:fillRect/>
          </a:stretch>
        </p:blipFill>
        <p:spPr>
          <a:xfrm>
            <a:off x="7086600" y="290852"/>
            <a:ext cx="4873345" cy="6070254"/>
          </a:xfrm>
          <a:prstGeom prst="rect">
            <a:avLst/>
          </a:prstGeom>
        </p:spPr>
      </p:pic>
      <p:sp>
        <p:nvSpPr>
          <p:cNvPr id="3" name="object 5"/>
          <p:cNvSpPr txBox="1"/>
          <p:nvPr/>
        </p:nvSpPr>
        <p:spPr>
          <a:xfrm>
            <a:off x="381000" y="1905000"/>
            <a:ext cx="6245860" cy="1337033"/>
          </a:xfrm>
          <a:prstGeom prst="rect">
            <a:avLst/>
          </a:prstGeom>
        </p:spPr>
        <p:txBody>
          <a:bodyPr vert="horz" wrap="square" lIns="0" tIns="31750" rIns="0" bIns="0" rtlCol="0">
            <a:spAutoFit/>
          </a:bodyPr>
          <a:lstStyle/>
          <a:p>
            <a:pPr marL="469900" marR="5715" indent="-457834" algn="just">
              <a:lnSpc>
                <a:spcPct val="93100"/>
              </a:lnSpc>
              <a:spcBef>
                <a:spcPts val="250"/>
              </a:spcBef>
            </a:pPr>
            <a:r>
              <a:rPr sz="1800" spc="-5" dirty="0">
                <a:latin typeface="Arial MT"/>
                <a:cs typeface="Arial MT"/>
              </a:rPr>
              <a:t>(a)</a:t>
            </a:r>
            <a:r>
              <a:rPr sz="1800" dirty="0">
                <a:latin typeface="Arial MT"/>
                <a:cs typeface="Arial MT"/>
              </a:rPr>
              <a:t> </a:t>
            </a:r>
            <a:r>
              <a:rPr sz="1800" spc="-5" dirty="0">
                <a:latin typeface="Arial MT"/>
                <a:cs typeface="Arial MT"/>
              </a:rPr>
              <a:t>Incident rays being </a:t>
            </a:r>
            <a:r>
              <a:rPr sz="1800" dirty="0">
                <a:latin typeface="Arial MT"/>
                <a:cs typeface="Arial MT"/>
              </a:rPr>
              <a:t> </a:t>
            </a:r>
            <a:r>
              <a:rPr sz="1800" spc="-5" dirty="0">
                <a:latin typeface="Arial MT"/>
                <a:cs typeface="Arial MT"/>
              </a:rPr>
              <a:t>scattered</a:t>
            </a:r>
            <a:r>
              <a:rPr sz="1800" dirty="0">
                <a:latin typeface="Arial MT"/>
                <a:cs typeface="Arial MT"/>
              </a:rPr>
              <a:t> from </a:t>
            </a:r>
            <a:r>
              <a:rPr sz="1800" spc="-490" dirty="0">
                <a:latin typeface="Arial MT"/>
                <a:cs typeface="Arial MT"/>
              </a:rPr>
              <a:t> </a:t>
            </a:r>
            <a:r>
              <a:rPr sz="1800" spc="-5" dirty="0">
                <a:latin typeface="Arial MT"/>
                <a:cs typeface="Arial MT"/>
              </a:rPr>
              <a:t>successive </a:t>
            </a:r>
            <a:r>
              <a:rPr sz="1800" spc="-10" dirty="0">
                <a:latin typeface="Arial MT"/>
                <a:cs typeface="Arial MT"/>
              </a:rPr>
              <a:t>layers</a:t>
            </a:r>
            <a:endParaRPr sz="1800" dirty="0">
              <a:latin typeface="Arial MT"/>
              <a:cs typeface="Arial MT"/>
            </a:endParaRPr>
          </a:p>
          <a:p>
            <a:pPr algn="just">
              <a:lnSpc>
                <a:spcPct val="100000"/>
              </a:lnSpc>
              <a:spcBef>
                <a:spcPts val="55"/>
              </a:spcBef>
            </a:pPr>
            <a:endParaRPr sz="1700" dirty="0">
              <a:latin typeface="Arial MT"/>
              <a:cs typeface="Arial MT"/>
            </a:endParaRPr>
          </a:p>
          <a:p>
            <a:pPr marL="469900" marR="5080" indent="-11430" algn="just">
              <a:lnSpc>
                <a:spcPct val="93000"/>
              </a:lnSpc>
              <a:tabLst>
                <a:tab pos="2280920" algn="l"/>
              </a:tabLst>
            </a:pPr>
            <a:r>
              <a:rPr sz="1800" b="1" spc="-5" dirty="0">
                <a:latin typeface="Arial"/>
                <a:cs typeface="Arial"/>
              </a:rPr>
              <a:t>(For</a:t>
            </a:r>
            <a:r>
              <a:rPr sz="1800" b="1" dirty="0">
                <a:latin typeface="Arial"/>
                <a:cs typeface="Arial"/>
              </a:rPr>
              <a:t> </a:t>
            </a:r>
            <a:r>
              <a:rPr sz="1800" b="1" spc="-5" dirty="0">
                <a:latin typeface="Arial"/>
                <a:cs typeface="Arial"/>
              </a:rPr>
              <a:t>consecutive </a:t>
            </a:r>
            <a:r>
              <a:rPr sz="1800" b="1" spc="-490" dirty="0">
                <a:latin typeface="Arial"/>
                <a:cs typeface="Arial"/>
              </a:rPr>
              <a:t> </a:t>
            </a:r>
            <a:r>
              <a:rPr sz="1800" b="1" spc="-5" dirty="0">
                <a:latin typeface="Arial"/>
                <a:cs typeface="Arial"/>
              </a:rPr>
              <a:t>interference</a:t>
            </a:r>
            <a:r>
              <a:rPr sz="1800" b="1" dirty="0">
                <a:latin typeface="Arial"/>
                <a:cs typeface="Arial"/>
              </a:rPr>
              <a:t> </a:t>
            </a:r>
            <a:r>
              <a:rPr sz="1800" b="1" spc="-5" dirty="0">
                <a:latin typeface="Arial"/>
                <a:cs typeface="Arial"/>
              </a:rPr>
              <a:t>the </a:t>
            </a:r>
            <a:r>
              <a:rPr sz="1800" b="1" spc="-490" dirty="0">
                <a:latin typeface="Arial"/>
                <a:cs typeface="Arial"/>
              </a:rPr>
              <a:t> </a:t>
            </a:r>
            <a:r>
              <a:rPr sz="1800" b="1" spc="-5" dirty="0">
                <a:latin typeface="Arial"/>
                <a:cs typeface="Arial"/>
              </a:rPr>
              <a:t>path</a:t>
            </a:r>
            <a:r>
              <a:rPr sz="1800" b="1" spc="990" dirty="0">
                <a:latin typeface="Arial"/>
                <a:cs typeface="Arial"/>
              </a:rPr>
              <a:t> </a:t>
            </a:r>
            <a:r>
              <a:rPr sz="1800" b="1" spc="-5" dirty="0">
                <a:latin typeface="Arial"/>
                <a:cs typeface="Arial"/>
              </a:rPr>
              <a:t>difference </a:t>
            </a:r>
            <a:r>
              <a:rPr sz="1800" b="1" spc="-490" dirty="0">
                <a:latin typeface="Arial"/>
                <a:cs typeface="Arial"/>
              </a:rPr>
              <a:t> </a:t>
            </a:r>
            <a:r>
              <a:rPr sz="1800" b="1" spc="-20" dirty="0">
                <a:latin typeface="Arial"/>
                <a:cs typeface="Arial"/>
              </a:rPr>
              <a:t>AB</a:t>
            </a:r>
            <a:r>
              <a:rPr sz="1800" b="1" spc="-15" dirty="0">
                <a:latin typeface="Arial"/>
                <a:cs typeface="Arial"/>
              </a:rPr>
              <a:t> </a:t>
            </a:r>
            <a:r>
              <a:rPr sz="1800" b="1" dirty="0">
                <a:latin typeface="Arial"/>
                <a:cs typeface="Arial"/>
              </a:rPr>
              <a:t>+</a:t>
            </a:r>
            <a:r>
              <a:rPr sz="1800" b="1" spc="5" dirty="0">
                <a:latin typeface="Arial"/>
                <a:cs typeface="Arial"/>
              </a:rPr>
              <a:t> </a:t>
            </a:r>
            <a:r>
              <a:rPr sz="1800" b="1" dirty="0">
                <a:latin typeface="Arial"/>
                <a:cs typeface="Arial"/>
              </a:rPr>
              <a:t>BC</a:t>
            </a:r>
            <a:r>
              <a:rPr sz="1800" b="1" spc="5" dirty="0">
                <a:latin typeface="Arial"/>
                <a:cs typeface="Arial"/>
              </a:rPr>
              <a:t> </a:t>
            </a:r>
            <a:r>
              <a:rPr sz="1800" b="1" spc="-5" dirty="0">
                <a:latin typeface="Arial"/>
                <a:cs typeface="Arial"/>
              </a:rPr>
              <a:t>must </a:t>
            </a:r>
            <a:r>
              <a:rPr sz="1800" b="1" dirty="0">
                <a:latin typeface="Arial"/>
                <a:cs typeface="Arial"/>
              </a:rPr>
              <a:t> </a:t>
            </a:r>
            <a:r>
              <a:rPr sz="1800" b="1" spc="-5" dirty="0">
                <a:latin typeface="Arial"/>
                <a:cs typeface="Arial"/>
              </a:rPr>
              <a:t>equal</a:t>
            </a:r>
            <a:r>
              <a:rPr sz="1800" b="1" dirty="0">
                <a:latin typeface="Arial"/>
                <a:cs typeface="Arial"/>
              </a:rPr>
              <a:t> </a:t>
            </a:r>
            <a:r>
              <a:rPr sz="1800" b="1" spc="-5" dirty="0">
                <a:latin typeface="Arial"/>
                <a:cs typeface="Arial"/>
              </a:rPr>
              <a:t>an</a:t>
            </a:r>
            <a:r>
              <a:rPr sz="1800" b="1" dirty="0">
                <a:latin typeface="Arial"/>
                <a:cs typeface="Arial"/>
              </a:rPr>
              <a:t> </a:t>
            </a:r>
            <a:r>
              <a:rPr sz="1800" b="1" spc="-5" dirty="0">
                <a:latin typeface="Arial"/>
                <a:cs typeface="Arial"/>
              </a:rPr>
              <a:t>integral </a:t>
            </a:r>
            <a:r>
              <a:rPr sz="1800" b="1" dirty="0">
                <a:latin typeface="Arial"/>
                <a:cs typeface="Arial"/>
              </a:rPr>
              <a:t> n</a:t>
            </a:r>
            <a:r>
              <a:rPr sz="1800" b="1" spc="5" dirty="0">
                <a:latin typeface="Arial"/>
                <a:cs typeface="Arial"/>
              </a:rPr>
              <a:t>u</a:t>
            </a:r>
            <a:r>
              <a:rPr sz="1800" b="1" spc="-5" dirty="0">
                <a:latin typeface="Arial"/>
                <a:cs typeface="Arial"/>
              </a:rPr>
              <a:t>mber</a:t>
            </a:r>
            <a:r>
              <a:rPr lang="en-US" b="1" dirty="0">
                <a:latin typeface="Arial"/>
                <a:cs typeface="Arial"/>
              </a:rPr>
              <a:t> </a:t>
            </a:r>
            <a:r>
              <a:rPr sz="1800" b="1" dirty="0">
                <a:latin typeface="Arial"/>
                <a:cs typeface="Arial"/>
              </a:rPr>
              <a:t>of  </a:t>
            </a:r>
            <a:r>
              <a:rPr sz="1800" b="1" spc="-5" dirty="0">
                <a:latin typeface="Arial"/>
                <a:cs typeface="Arial"/>
              </a:rPr>
              <a:t>wavelengths</a:t>
            </a:r>
            <a:r>
              <a:rPr sz="1800" b="1" spc="-10" dirty="0">
                <a:latin typeface="Arial"/>
                <a:cs typeface="Arial"/>
              </a:rPr>
              <a:t> </a:t>
            </a:r>
            <a:r>
              <a:rPr sz="1800" b="1" spc="-5" dirty="0">
                <a:latin typeface="Arial"/>
                <a:cs typeface="Arial"/>
              </a:rPr>
              <a:t>mλ</a:t>
            </a:r>
            <a:endParaRPr sz="1800" dirty="0">
              <a:latin typeface="Arial"/>
              <a:cs typeface="Arial"/>
            </a:endParaRPr>
          </a:p>
        </p:txBody>
      </p:sp>
      <p:sp>
        <p:nvSpPr>
          <p:cNvPr id="4" name="object 2"/>
          <p:cNvSpPr txBox="1"/>
          <p:nvPr/>
        </p:nvSpPr>
        <p:spPr>
          <a:xfrm>
            <a:off x="3276600" y="0"/>
            <a:ext cx="4486275" cy="689932"/>
          </a:xfrm>
          <a:prstGeom prst="rect">
            <a:avLst/>
          </a:prstGeom>
        </p:spPr>
        <p:txBody>
          <a:bodyPr vert="horz" wrap="square" lIns="0" tIns="12700" rIns="0" bIns="0" rtlCol="0">
            <a:spAutoFit/>
          </a:bodyPr>
          <a:lstStyle/>
          <a:p>
            <a:pPr>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Bragg</a:t>
            </a:r>
            <a:r>
              <a:rPr sz="4400" b="1" spc="-6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Regime</a:t>
            </a:r>
            <a:endParaRPr sz="4400" dirty="0">
              <a:solidFill>
                <a:srgbClr val="0000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9586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43200" y="0"/>
            <a:ext cx="5257800"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Electro-optic</a:t>
            </a:r>
            <a:r>
              <a:rPr sz="4400" b="1" spc="-9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Effect</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rotWithShape="1">
          <a:blip r:embed="rId2" cstate="print"/>
          <a:srcRect r="4500" b="14325"/>
          <a:stretch/>
        </p:blipFill>
        <p:spPr>
          <a:xfrm>
            <a:off x="381000" y="1066800"/>
            <a:ext cx="11430000" cy="4495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62400" y="0"/>
            <a:ext cx="4343400" cy="689932"/>
          </a:xfrm>
          <a:prstGeom prst="rect">
            <a:avLst/>
          </a:prstGeom>
        </p:spPr>
        <p:txBody>
          <a:bodyPr vert="horz" wrap="square" lIns="0" tIns="12700" rIns="0" bIns="0" rtlCol="0">
            <a:spAutoFit/>
          </a:bodyPr>
          <a:lstStyle/>
          <a:p>
            <a:pPr>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Bragg</a:t>
            </a:r>
            <a:r>
              <a:rPr sz="4400" b="1" spc="-6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Regime</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533400" y="838200"/>
            <a:ext cx="10515599" cy="53072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86200" y="32657"/>
            <a:ext cx="4223703"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Bragg</a:t>
            </a:r>
            <a:r>
              <a:rPr sz="4400" b="1" spc="-90"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Regime</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rotWithShape="1">
          <a:blip r:embed="rId2" cstate="print"/>
          <a:srcRect b="21123"/>
          <a:stretch/>
        </p:blipFill>
        <p:spPr>
          <a:xfrm>
            <a:off x="740251" y="1143000"/>
            <a:ext cx="10515599" cy="3432175"/>
          </a:xfrm>
          <a:prstGeom prst="rect">
            <a:avLst/>
          </a:prstGeom>
        </p:spPr>
      </p:pic>
      <p:sp>
        <p:nvSpPr>
          <p:cNvPr id="4" name="object 4"/>
          <p:cNvSpPr txBox="1"/>
          <p:nvPr/>
        </p:nvSpPr>
        <p:spPr>
          <a:xfrm>
            <a:off x="964547" y="1802663"/>
            <a:ext cx="15049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Arial MT"/>
                <a:cs typeface="Arial MT"/>
              </a:rPr>
              <a:t>•</a:t>
            </a:r>
            <a:endParaRPr sz="2800">
              <a:latin typeface="Arial MT"/>
              <a:cs typeface="Arial M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76200"/>
            <a:ext cx="9093623" cy="566822"/>
          </a:xfrm>
          <a:prstGeom prst="rect">
            <a:avLst/>
          </a:prstGeom>
        </p:spPr>
        <p:txBody>
          <a:bodyPr vert="horz" wrap="square" lIns="0" tIns="12700" rIns="0" bIns="0" rtlCol="0">
            <a:spAutoFit/>
          </a:bodyPr>
          <a:lstStyle/>
          <a:p>
            <a:pPr algn="ctr">
              <a:lnSpc>
                <a:spcPct val="100000"/>
              </a:lnSpc>
              <a:spcBef>
                <a:spcPts val="100"/>
              </a:spcBef>
            </a:pPr>
            <a:r>
              <a:rPr sz="3600" b="1" spc="345" dirty="0">
                <a:solidFill>
                  <a:srgbClr val="000099"/>
                </a:solidFill>
                <a:latin typeface="Arial" panose="020B0604020202020204" pitchFamily="34" charset="0"/>
                <a:cs typeface="Arial" panose="020B0604020202020204" pitchFamily="34" charset="0"/>
              </a:rPr>
              <a:t>INTERFEROMETRIC</a:t>
            </a:r>
            <a:r>
              <a:rPr sz="3600" b="1" spc="305" dirty="0">
                <a:solidFill>
                  <a:srgbClr val="000099"/>
                </a:solidFill>
                <a:latin typeface="Arial" panose="020B0604020202020204" pitchFamily="34" charset="0"/>
                <a:cs typeface="Arial" panose="020B0604020202020204" pitchFamily="34" charset="0"/>
              </a:rPr>
              <a:t> </a:t>
            </a:r>
            <a:r>
              <a:rPr sz="3600" b="1" spc="335" dirty="0">
                <a:solidFill>
                  <a:srgbClr val="000099"/>
                </a:solidFill>
                <a:latin typeface="Arial" panose="020B0604020202020204" pitchFamily="34" charset="0"/>
                <a:cs typeface="Arial" panose="020B0604020202020204" pitchFamily="34" charset="0"/>
              </a:rPr>
              <a:t>MODULATORS</a:t>
            </a:r>
            <a:endParaRPr sz="3600" dirty="0">
              <a:solidFill>
                <a:srgbClr val="000099"/>
              </a:solidFill>
              <a:latin typeface="Arial" panose="020B0604020202020204" pitchFamily="34" charset="0"/>
              <a:cs typeface="Arial" panose="020B0604020202020204" pitchFamily="34" charset="0"/>
            </a:endParaRPr>
          </a:p>
        </p:txBody>
      </p:sp>
      <p:sp>
        <p:nvSpPr>
          <p:cNvPr id="3" name="object 2"/>
          <p:cNvSpPr txBox="1"/>
          <p:nvPr/>
        </p:nvSpPr>
        <p:spPr>
          <a:xfrm>
            <a:off x="228600" y="646609"/>
            <a:ext cx="11811000" cy="3470181"/>
          </a:xfrm>
          <a:prstGeom prst="rect">
            <a:avLst/>
          </a:prstGeom>
        </p:spPr>
        <p:txBody>
          <a:bodyPr vert="horz" wrap="square" lIns="0" tIns="12700" rIns="0" bIns="0" rtlCol="0">
            <a:spAutoFit/>
          </a:bodyPr>
          <a:lstStyle/>
          <a:p>
            <a:pPr marL="285750" indent="-273685" algn="just">
              <a:lnSpc>
                <a:spcPct val="100000"/>
              </a:lnSpc>
              <a:spcBef>
                <a:spcPts val="100"/>
              </a:spcBef>
              <a:buClr>
                <a:srgbClr val="FD8537"/>
              </a:buClr>
              <a:buSzPct val="70000"/>
              <a:buFont typeface="Wingdings"/>
              <a:buChar char=""/>
              <a:tabLst>
                <a:tab pos="286385" algn="l"/>
              </a:tabLst>
            </a:pPr>
            <a:r>
              <a:rPr sz="2600" spc="95" dirty="0">
                <a:latin typeface="Arial]"/>
                <a:cs typeface="Cambria"/>
              </a:rPr>
              <a:t>The</a:t>
            </a:r>
            <a:r>
              <a:rPr sz="2600" spc="375" dirty="0">
                <a:latin typeface="Arial]"/>
                <a:cs typeface="Cambria"/>
              </a:rPr>
              <a:t> </a:t>
            </a:r>
            <a:r>
              <a:rPr sz="2600" spc="70" dirty="0">
                <a:latin typeface="Arial]"/>
                <a:cs typeface="Cambria"/>
              </a:rPr>
              <a:t>phase</a:t>
            </a:r>
            <a:r>
              <a:rPr sz="2600" spc="370" dirty="0">
                <a:latin typeface="Arial]"/>
                <a:cs typeface="Cambria"/>
              </a:rPr>
              <a:t> </a:t>
            </a:r>
            <a:r>
              <a:rPr sz="2600" spc="75" dirty="0">
                <a:latin typeface="Arial]"/>
                <a:cs typeface="Cambria"/>
              </a:rPr>
              <a:t>changes</a:t>
            </a:r>
            <a:r>
              <a:rPr sz="2600" spc="380" dirty="0">
                <a:latin typeface="Arial]"/>
                <a:cs typeface="Cambria"/>
              </a:rPr>
              <a:t> </a:t>
            </a:r>
            <a:r>
              <a:rPr sz="2600" spc="30" dirty="0">
                <a:latin typeface="Arial]"/>
                <a:cs typeface="Cambria"/>
              </a:rPr>
              <a:t>produced</a:t>
            </a:r>
            <a:r>
              <a:rPr sz="2600" spc="385" dirty="0">
                <a:latin typeface="Arial]"/>
                <a:cs typeface="Cambria"/>
              </a:rPr>
              <a:t> </a:t>
            </a:r>
            <a:r>
              <a:rPr sz="2600" spc="35" dirty="0">
                <a:latin typeface="Arial]"/>
                <a:cs typeface="Cambria"/>
              </a:rPr>
              <a:t>by</a:t>
            </a:r>
            <a:r>
              <a:rPr sz="2600" spc="380" dirty="0">
                <a:latin typeface="Arial]"/>
                <a:cs typeface="Cambria"/>
              </a:rPr>
              <a:t> </a:t>
            </a:r>
            <a:r>
              <a:rPr sz="2600" spc="75" dirty="0">
                <a:latin typeface="Arial]"/>
                <a:cs typeface="Cambria"/>
              </a:rPr>
              <a:t>the</a:t>
            </a:r>
            <a:r>
              <a:rPr sz="2600" spc="370" dirty="0">
                <a:latin typeface="Arial]"/>
                <a:cs typeface="Cambria"/>
              </a:rPr>
              <a:t> </a:t>
            </a:r>
            <a:r>
              <a:rPr sz="2600" spc="25" dirty="0">
                <a:latin typeface="Arial]"/>
                <a:cs typeface="Cambria"/>
              </a:rPr>
              <a:t>electro-optic</a:t>
            </a:r>
            <a:r>
              <a:rPr sz="2600" spc="360" dirty="0">
                <a:latin typeface="Arial]"/>
                <a:cs typeface="Cambria"/>
              </a:rPr>
              <a:t> </a:t>
            </a:r>
            <a:r>
              <a:rPr sz="2600" spc="45" dirty="0">
                <a:latin typeface="Arial]"/>
                <a:cs typeface="Cambria"/>
              </a:rPr>
              <a:t>effect  </a:t>
            </a:r>
            <a:r>
              <a:rPr sz="2600" spc="204" dirty="0">
                <a:latin typeface="Arial]"/>
                <a:cs typeface="Cambria"/>
              </a:rPr>
              <a:t> </a:t>
            </a:r>
            <a:r>
              <a:rPr sz="2600" spc="70" dirty="0">
                <a:latin typeface="Arial]"/>
                <a:cs typeface="Cambria"/>
              </a:rPr>
              <a:t>is</a:t>
            </a:r>
            <a:r>
              <a:rPr lang="en-IN" sz="2600" dirty="0">
                <a:latin typeface="Arial]"/>
                <a:cs typeface="Cambria"/>
              </a:rPr>
              <a:t> </a:t>
            </a:r>
            <a:r>
              <a:rPr sz="2600" spc="60" dirty="0">
                <a:latin typeface="Arial]"/>
                <a:cs typeface="Cambria"/>
              </a:rPr>
              <a:t>used</a:t>
            </a:r>
            <a:r>
              <a:rPr sz="2600" spc="90" dirty="0">
                <a:latin typeface="Arial]"/>
                <a:cs typeface="Cambria"/>
              </a:rPr>
              <a:t> </a:t>
            </a:r>
            <a:r>
              <a:rPr sz="2600" spc="20" dirty="0">
                <a:latin typeface="Arial]"/>
                <a:cs typeface="Cambria"/>
              </a:rPr>
              <a:t>to</a:t>
            </a:r>
            <a:r>
              <a:rPr sz="2600" spc="95" dirty="0">
                <a:latin typeface="Arial]"/>
                <a:cs typeface="Cambria"/>
              </a:rPr>
              <a:t> </a:t>
            </a:r>
            <a:r>
              <a:rPr sz="2600" spc="65" dirty="0">
                <a:latin typeface="Arial]"/>
                <a:cs typeface="Cambria"/>
              </a:rPr>
              <a:t>modulate</a:t>
            </a:r>
            <a:r>
              <a:rPr sz="2600" spc="75" dirty="0">
                <a:latin typeface="Arial]"/>
                <a:cs typeface="Cambria"/>
              </a:rPr>
              <a:t> </a:t>
            </a:r>
            <a:r>
              <a:rPr sz="2600" spc="135" dirty="0">
                <a:latin typeface="Arial]"/>
                <a:cs typeface="Cambria"/>
              </a:rPr>
              <a:t>a</a:t>
            </a:r>
            <a:r>
              <a:rPr sz="2600" spc="85" dirty="0">
                <a:latin typeface="Arial]"/>
                <a:cs typeface="Cambria"/>
              </a:rPr>
              <a:t> </a:t>
            </a:r>
            <a:r>
              <a:rPr sz="2600" spc="100" dirty="0">
                <a:latin typeface="Arial]"/>
                <a:cs typeface="Cambria"/>
              </a:rPr>
              <a:t>signal.</a:t>
            </a:r>
            <a:endParaRPr sz="2600" dirty="0">
              <a:latin typeface="Arial]"/>
              <a:cs typeface="Cambria"/>
            </a:endParaRPr>
          </a:p>
          <a:p>
            <a:pPr marL="285750" marR="6350" indent="-273685" algn="just">
              <a:lnSpc>
                <a:spcPct val="100000"/>
              </a:lnSpc>
              <a:spcBef>
                <a:spcPts val="600"/>
              </a:spcBef>
              <a:buClr>
                <a:srgbClr val="FD8537"/>
              </a:buClr>
              <a:buSzPct val="70000"/>
              <a:buFont typeface="Wingdings"/>
              <a:buChar char=""/>
              <a:tabLst>
                <a:tab pos="356235" algn="l"/>
              </a:tabLst>
            </a:pPr>
            <a:r>
              <a:rPr sz="2600" dirty="0">
                <a:latin typeface="Arial]"/>
              </a:rPr>
              <a:t>	</a:t>
            </a:r>
            <a:r>
              <a:rPr sz="2600" spc="75" dirty="0">
                <a:latin typeface="Arial]"/>
                <a:cs typeface="Cambria"/>
              </a:rPr>
              <a:t>There</a:t>
            </a:r>
            <a:r>
              <a:rPr sz="2600" spc="80" dirty="0">
                <a:latin typeface="Arial]"/>
                <a:cs typeface="Cambria"/>
              </a:rPr>
              <a:t> </a:t>
            </a:r>
            <a:r>
              <a:rPr sz="2600" spc="65" dirty="0">
                <a:latin typeface="Arial]"/>
                <a:cs typeface="Cambria"/>
              </a:rPr>
              <a:t>are</a:t>
            </a:r>
            <a:r>
              <a:rPr sz="2600" spc="70" dirty="0">
                <a:latin typeface="Arial]"/>
                <a:cs typeface="Cambria"/>
              </a:rPr>
              <a:t> </a:t>
            </a:r>
            <a:r>
              <a:rPr sz="2600" spc="100" dirty="0">
                <a:latin typeface="Arial]"/>
                <a:cs typeface="Cambria"/>
              </a:rPr>
              <a:t>many</a:t>
            </a:r>
            <a:r>
              <a:rPr sz="2600" spc="105" dirty="0">
                <a:latin typeface="Arial]"/>
                <a:cs typeface="Cambria"/>
              </a:rPr>
              <a:t> </a:t>
            </a:r>
            <a:r>
              <a:rPr sz="2600" spc="60" dirty="0">
                <a:latin typeface="Arial]"/>
                <a:cs typeface="Cambria"/>
              </a:rPr>
              <a:t>configurations</a:t>
            </a:r>
            <a:r>
              <a:rPr sz="2600" spc="65" dirty="0">
                <a:latin typeface="Arial]"/>
                <a:cs typeface="Cambria"/>
              </a:rPr>
              <a:t> </a:t>
            </a:r>
            <a:r>
              <a:rPr sz="2600" spc="110" dirty="0">
                <a:latin typeface="Arial]"/>
                <a:cs typeface="Cambria"/>
              </a:rPr>
              <a:t>that</a:t>
            </a:r>
            <a:r>
              <a:rPr sz="2600" spc="665" dirty="0">
                <a:latin typeface="Arial]"/>
                <a:cs typeface="Cambria"/>
              </a:rPr>
              <a:t> </a:t>
            </a:r>
            <a:r>
              <a:rPr sz="2600" spc="20" dirty="0">
                <a:latin typeface="Arial]"/>
                <a:cs typeface="Cambria"/>
              </a:rPr>
              <a:t>donot</a:t>
            </a:r>
            <a:r>
              <a:rPr sz="2600" spc="25" dirty="0">
                <a:latin typeface="Arial]"/>
                <a:cs typeface="Cambria"/>
              </a:rPr>
              <a:t> </a:t>
            </a:r>
            <a:r>
              <a:rPr sz="2600" spc="50" dirty="0">
                <a:latin typeface="Arial]"/>
                <a:cs typeface="Cambria"/>
              </a:rPr>
              <a:t>require </a:t>
            </a:r>
            <a:r>
              <a:rPr sz="2600" spc="55" dirty="0">
                <a:latin typeface="Arial]"/>
                <a:cs typeface="Cambria"/>
              </a:rPr>
              <a:t> polarizers, </a:t>
            </a:r>
            <a:r>
              <a:rPr sz="2600" spc="75" dirty="0">
                <a:latin typeface="Arial]"/>
                <a:cs typeface="Cambria"/>
              </a:rPr>
              <a:t>but </a:t>
            </a:r>
            <a:r>
              <a:rPr sz="2600" spc="65" dirty="0">
                <a:latin typeface="Arial]"/>
                <a:cs typeface="Cambria"/>
              </a:rPr>
              <a:t>modulate </a:t>
            </a:r>
            <a:r>
              <a:rPr sz="2600" spc="135" dirty="0">
                <a:latin typeface="Arial]"/>
                <a:cs typeface="Cambria"/>
              </a:rPr>
              <a:t>a </a:t>
            </a:r>
            <a:r>
              <a:rPr sz="2600" spc="85" dirty="0">
                <a:latin typeface="Arial]"/>
                <a:cs typeface="Cambria"/>
              </a:rPr>
              <a:t>signal </a:t>
            </a:r>
            <a:r>
              <a:rPr sz="2600" spc="75" dirty="0">
                <a:latin typeface="Arial]"/>
                <a:cs typeface="Cambria"/>
              </a:rPr>
              <a:t>through </a:t>
            </a:r>
            <a:r>
              <a:rPr sz="2600" spc="50" dirty="0">
                <a:latin typeface="Arial]"/>
                <a:cs typeface="Cambria"/>
              </a:rPr>
              <a:t>interferometric </a:t>
            </a:r>
            <a:r>
              <a:rPr sz="2600" spc="55" dirty="0">
                <a:latin typeface="Arial]"/>
                <a:cs typeface="Cambria"/>
              </a:rPr>
              <a:t> </a:t>
            </a:r>
            <a:r>
              <a:rPr sz="2600" spc="60" dirty="0">
                <a:latin typeface="Arial]"/>
                <a:cs typeface="Cambria"/>
              </a:rPr>
              <a:t>effects.</a:t>
            </a:r>
            <a:endParaRPr sz="2600" dirty="0">
              <a:latin typeface="Arial]"/>
              <a:cs typeface="Cambria"/>
            </a:endParaRPr>
          </a:p>
          <a:p>
            <a:pPr marL="1475740" lvl="1" indent="-183515" algn="just">
              <a:lnSpc>
                <a:spcPct val="100000"/>
              </a:lnSpc>
              <a:spcBef>
                <a:spcPts val="445"/>
              </a:spcBef>
              <a:buClr>
                <a:srgbClr val="BCC9E9"/>
              </a:buClr>
              <a:buSzPct val="66666"/>
              <a:buFont typeface="Wingdings"/>
              <a:buChar char=""/>
              <a:tabLst>
                <a:tab pos="1476375" algn="l"/>
              </a:tabLst>
            </a:pPr>
            <a:r>
              <a:rPr sz="2600" spc="90" dirty="0">
                <a:solidFill>
                  <a:srgbClr val="FF0066"/>
                </a:solidFill>
                <a:latin typeface="Arial]"/>
                <a:cs typeface="Cambria"/>
              </a:rPr>
              <a:t>Fabry</a:t>
            </a:r>
            <a:r>
              <a:rPr sz="2600" spc="100" dirty="0">
                <a:solidFill>
                  <a:srgbClr val="FF0066"/>
                </a:solidFill>
                <a:latin typeface="Arial]"/>
                <a:cs typeface="Cambria"/>
              </a:rPr>
              <a:t> </a:t>
            </a:r>
            <a:r>
              <a:rPr sz="2600" spc="55" dirty="0">
                <a:solidFill>
                  <a:srgbClr val="FF0066"/>
                </a:solidFill>
                <a:latin typeface="Arial]"/>
                <a:cs typeface="Cambria"/>
              </a:rPr>
              <a:t>Perot</a:t>
            </a:r>
            <a:r>
              <a:rPr sz="2600" spc="110" dirty="0">
                <a:solidFill>
                  <a:srgbClr val="FF0066"/>
                </a:solidFill>
                <a:latin typeface="Arial]"/>
                <a:cs typeface="Cambria"/>
              </a:rPr>
              <a:t> </a:t>
            </a:r>
            <a:r>
              <a:rPr sz="2600" spc="60" dirty="0">
                <a:solidFill>
                  <a:srgbClr val="FF0066"/>
                </a:solidFill>
                <a:latin typeface="Arial]"/>
                <a:cs typeface="Cambria"/>
              </a:rPr>
              <a:t>Modulators</a:t>
            </a:r>
            <a:r>
              <a:rPr sz="2600" spc="105" dirty="0">
                <a:solidFill>
                  <a:srgbClr val="FF0066"/>
                </a:solidFill>
                <a:latin typeface="Arial]"/>
                <a:cs typeface="Cambria"/>
              </a:rPr>
              <a:t> </a:t>
            </a:r>
            <a:r>
              <a:rPr sz="2600" spc="-5" dirty="0">
                <a:solidFill>
                  <a:srgbClr val="FF0066"/>
                </a:solidFill>
                <a:latin typeface="Arial]"/>
                <a:cs typeface="Cambria"/>
              </a:rPr>
              <a:t>or</a:t>
            </a:r>
            <a:r>
              <a:rPr sz="2600" spc="114" dirty="0">
                <a:solidFill>
                  <a:srgbClr val="FF0066"/>
                </a:solidFill>
                <a:latin typeface="Arial]"/>
                <a:cs typeface="Cambria"/>
              </a:rPr>
              <a:t> </a:t>
            </a:r>
            <a:r>
              <a:rPr sz="2600" spc="90" dirty="0">
                <a:solidFill>
                  <a:srgbClr val="FF0066"/>
                </a:solidFill>
                <a:latin typeface="Arial]"/>
                <a:cs typeface="Cambria"/>
              </a:rPr>
              <a:t>Etalon</a:t>
            </a:r>
            <a:endParaRPr sz="2600" dirty="0">
              <a:latin typeface="Arial]"/>
              <a:cs typeface="Cambria"/>
            </a:endParaRPr>
          </a:p>
          <a:p>
            <a:pPr marL="1475740" lvl="1" indent="-183515" algn="just">
              <a:lnSpc>
                <a:spcPct val="100000"/>
              </a:lnSpc>
              <a:spcBef>
                <a:spcPts val="430"/>
              </a:spcBef>
              <a:buClr>
                <a:srgbClr val="BCC9E9"/>
              </a:buClr>
              <a:buSzPct val="66666"/>
              <a:buFont typeface="Wingdings"/>
              <a:buChar char=""/>
              <a:tabLst>
                <a:tab pos="1476375" algn="l"/>
              </a:tabLst>
            </a:pPr>
            <a:r>
              <a:rPr sz="2600" spc="114" dirty="0">
                <a:solidFill>
                  <a:srgbClr val="FF0066"/>
                </a:solidFill>
                <a:latin typeface="Arial]"/>
                <a:cs typeface="Cambria"/>
              </a:rPr>
              <a:t>Mach</a:t>
            </a:r>
            <a:r>
              <a:rPr sz="2600" spc="95" dirty="0">
                <a:solidFill>
                  <a:srgbClr val="FF0066"/>
                </a:solidFill>
                <a:latin typeface="Arial]"/>
                <a:cs typeface="Cambria"/>
              </a:rPr>
              <a:t> </a:t>
            </a:r>
            <a:r>
              <a:rPr sz="2600" spc="15" dirty="0">
                <a:solidFill>
                  <a:srgbClr val="FF0066"/>
                </a:solidFill>
                <a:latin typeface="Arial]"/>
                <a:cs typeface="Tahoma"/>
              </a:rPr>
              <a:t>–</a:t>
            </a:r>
            <a:r>
              <a:rPr sz="2600" spc="-70" dirty="0">
                <a:solidFill>
                  <a:srgbClr val="FF0066"/>
                </a:solidFill>
                <a:latin typeface="Arial]"/>
                <a:cs typeface="Tahoma"/>
              </a:rPr>
              <a:t> </a:t>
            </a:r>
            <a:r>
              <a:rPr sz="2600" spc="55" dirty="0">
                <a:solidFill>
                  <a:srgbClr val="FF0066"/>
                </a:solidFill>
                <a:latin typeface="Arial]"/>
                <a:cs typeface="Cambria"/>
              </a:rPr>
              <a:t>Zender</a:t>
            </a:r>
            <a:r>
              <a:rPr sz="2600" spc="95" dirty="0">
                <a:solidFill>
                  <a:srgbClr val="FF0066"/>
                </a:solidFill>
                <a:latin typeface="Arial]"/>
                <a:cs typeface="Cambria"/>
              </a:rPr>
              <a:t> </a:t>
            </a:r>
            <a:r>
              <a:rPr sz="2600" spc="60" dirty="0">
                <a:solidFill>
                  <a:srgbClr val="FF0066"/>
                </a:solidFill>
                <a:latin typeface="Arial]"/>
                <a:cs typeface="Cambria"/>
              </a:rPr>
              <a:t>Modulators</a:t>
            </a:r>
            <a:endParaRPr sz="2600" dirty="0">
              <a:latin typeface="Arial]"/>
              <a:cs typeface="Cambria"/>
            </a:endParaRPr>
          </a:p>
          <a:p>
            <a:pPr marL="355600" indent="-343535" algn="just">
              <a:lnSpc>
                <a:spcPct val="100000"/>
              </a:lnSpc>
              <a:spcBef>
                <a:spcPts val="590"/>
              </a:spcBef>
              <a:buClr>
                <a:srgbClr val="FD8537"/>
              </a:buClr>
              <a:buSzPct val="70000"/>
              <a:buFont typeface="Wingdings"/>
              <a:buChar char=""/>
              <a:tabLst>
                <a:tab pos="356235" algn="l"/>
              </a:tabLst>
            </a:pPr>
            <a:r>
              <a:rPr sz="2600" spc="235" dirty="0">
                <a:solidFill>
                  <a:srgbClr val="FF0066"/>
                </a:solidFill>
                <a:latin typeface="Arial]"/>
                <a:cs typeface="Cambria"/>
              </a:rPr>
              <a:t>FPM </a:t>
            </a:r>
            <a:r>
              <a:rPr sz="2600" spc="720" dirty="0">
                <a:solidFill>
                  <a:srgbClr val="FF0066"/>
                </a:solidFill>
                <a:latin typeface="Arial]"/>
                <a:cs typeface="Cambria"/>
              </a:rPr>
              <a:t> </a:t>
            </a:r>
            <a:r>
              <a:rPr sz="2600" spc="50" dirty="0">
                <a:latin typeface="Arial]"/>
                <a:cs typeface="Cambria"/>
              </a:rPr>
              <a:t>consists  </a:t>
            </a:r>
            <a:r>
              <a:rPr sz="2600" spc="405" dirty="0">
                <a:latin typeface="Arial]"/>
                <a:cs typeface="Cambria"/>
              </a:rPr>
              <a:t> </a:t>
            </a:r>
            <a:r>
              <a:rPr sz="2600" dirty="0">
                <a:latin typeface="Arial]"/>
                <a:cs typeface="Cambria"/>
              </a:rPr>
              <a:t>of   </a:t>
            </a:r>
            <a:r>
              <a:rPr sz="2600" spc="65" dirty="0">
                <a:latin typeface="Arial]"/>
                <a:cs typeface="Cambria"/>
              </a:rPr>
              <a:t> </a:t>
            </a:r>
            <a:r>
              <a:rPr sz="2600" spc="10" dirty="0">
                <a:latin typeface="Arial]"/>
                <a:cs typeface="Cambria"/>
              </a:rPr>
              <a:t>two   </a:t>
            </a:r>
            <a:r>
              <a:rPr sz="2600" spc="35" dirty="0">
                <a:latin typeface="Arial]"/>
                <a:cs typeface="Cambria"/>
              </a:rPr>
              <a:t> </a:t>
            </a:r>
            <a:r>
              <a:rPr sz="2600" spc="80" dirty="0">
                <a:latin typeface="Arial]"/>
                <a:cs typeface="Cambria"/>
              </a:rPr>
              <a:t>partially  </a:t>
            </a:r>
            <a:r>
              <a:rPr sz="2600" spc="350" dirty="0">
                <a:latin typeface="Arial]"/>
                <a:cs typeface="Cambria"/>
              </a:rPr>
              <a:t> </a:t>
            </a:r>
            <a:r>
              <a:rPr sz="2600" spc="90" dirty="0">
                <a:latin typeface="Arial]"/>
                <a:cs typeface="Cambria"/>
              </a:rPr>
              <a:t>transmitting  </a:t>
            </a:r>
            <a:r>
              <a:rPr sz="2600" spc="325" dirty="0">
                <a:latin typeface="Arial]"/>
                <a:cs typeface="Cambria"/>
              </a:rPr>
              <a:t> </a:t>
            </a:r>
            <a:r>
              <a:rPr sz="2600" spc="50" dirty="0">
                <a:latin typeface="Arial]"/>
                <a:cs typeface="Cambria"/>
              </a:rPr>
              <a:t>mirrors</a:t>
            </a:r>
            <a:endParaRPr sz="2600" dirty="0">
              <a:latin typeface="Arial]"/>
              <a:cs typeface="Cambria"/>
            </a:endParaRPr>
          </a:p>
          <a:p>
            <a:pPr marL="285750" algn="just">
              <a:lnSpc>
                <a:spcPct val="100000"/>
              </a:lnSpc>
              <a:spcBef>
                <a:spcPts val="5"/>
              </a:spcBef>
            </a:pPr>
            <a:r>
              <a:rPr sz="2600" spc="55" dirty="0">
                <a:latin typeface="Arial]"/>
                <a:cs typeface="Cambria"/>
              </a:rPr>
              <a:t>enclosing </a:t>
            </a:r>
            <a:r>
              <a:rPr sz="2600" spc="120" dirty="0">
                <a:latin typeface="Arial]"/>
                <a:cs typeface="Cambria"/>
              </a:rPr>
              <a:t>an</a:t>
            </a:r>
            <a:r>
              <a:rPr sz="2600" spc="100" dirty="0">
                <a:latin typeface="Arial]"/>
                <a:cs typeface="Cambria"/>
              </a:rPr>
              <a:t> </a:t>
            </a:r>
            <a:r>
              <a:rPr sz="2600" spc="30" dirty="0">
                <a:latin typeface="Arial]"/>
                <a:cs typeface="Cambria"/>
              </a:rPr>
              <a:t>electro-optic</a:t>
            </a:r>
            <a:r>
              <a:rPr sz="2600" spc="60" dirty="0">
                <a:latin typeface="Arial]"/>
                <a:cs typeface="Cambria"/>
              </a:rPr>
              <a:t> </a:t>
            </a:r>
            <a:r>
              <a:rPr sz="2600" spc="95" dirty="0">
                <a:latin typeface="Arial]"/>
                <a:cs typeface="Cambria"/>
              </a:rPr>
              <a:t>material.</a:t>
            </a:r>
            <a:endParaRPr sz="2600" dirty="0">
              <a:latin typeface="Arial]"/>
              <a:cs typeface="Cambria"/>
            </a:endParaRPr>
          </a:p>
        </p:txBody>
      </p:sp>
      <p:pic>
        <p:nvPicPr>
          <p:cNvPr id="4" name="object 4"/>
          <p:cNvPicPr/>
          <p:nvPr/>
        </p:nvPicPr>
        <p:blipFill>
          <a:blip r:embed="rId2" cstate="print"/>
          <a:stretch>
            <a:fillRect/>
          </a:stretch>
        </p:blipFill>
        <p:spPr>
          <a:xfrm>
            <a:off x="1384511" y="4187201"/>
            <a:ext cx="8458200" cy="2669962"/>
          </a:xfrm>
          <a:prstGeom prst="rect">
            <a:avLst/>
          </a:prstGeom>
        </p:spPr>
      </p:pic>
    </p:spTree>
    <p:extLst>
      <p:ext uri="{BB962C8B-B14F-4D97-AF65-F5344CB8AC3E}">
        <p14:creationId xmlns:p14="http://schemas.microsoft.com/office/powerpoint/2010/main" val="1781368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64825" y="5864149"/>
            <a:ext cx="166793" cy="228268"/>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FFFF"/>
                </a:solidFill>
                <a:latin typeface="Arial]"/>
                <a:cs typeface="Arial"/>
              </a:rPr>
              <a:t>9</a:t>
            </a:r>
            <a:endParaRPr sz="1400">
              <a:latin typeface="Arial]"/>
              <a:cs typeface="Arial"/>
            </a:endParaRPr>
          </a:p>
        </p:txBody>
      </p:sp>
      <p:pic>
        <p:nvPicPr>
          <p:cNvPr id="3" name="object 3"/>
          <p:cNvPicPr/>
          <p:nvPr/>
        </p:nvPicPr>
        <p:blipFill>
          <a:blip r:embed="rId2" cstate="print"/>
          <a:stretch>
            <a:fillRect/>
          </a:stretch>
        </p:blipFill>
        <p:spPr>
          <a:xfrm>
            <a:off x="4349750" y="381000"/>
            <a:ext cx="1155700" cy="657225"/>
          </a:xfrm>
          <a:prstGeom prst="rect">
            <a:avLst/>
          </a:prstGeom>
        </p:spPr>
      </p:pic>
      <p:pic>
        <p:nvPicPr>
          <p:cNvPr id="4" name="object 4"/>
          <p:cNvPicPr/>
          <p:nvPr/>
        </p:nvPicPr>
        <p:blipFill>
          <a:blip r:embed="rId3" cstate="print"/>
          <a:stretch>
            <a:fillRect/>
          </a:stretch>
        </p:blipFill>
        <p:spPr>
          <a:xfrm rot="172663">
            <a:off x="2138780" y="2514600"/>
            <a:ext cx="5176419" cy="1219200"/>
          </a:xfrm>
          <a:prstGeom prst="rect">
            <a:avLst/>
          </a:prstGeom>
        </p:spPr>
      </p:pic>
      <p:pic>
        <p:nvPicPr>
          <p:cNvPr id="5" name="object 5"/>
          <p:cNvPicPr/>
          <p:nvPr/>
        </p:nvPicPr>
        <p:blipFill>
          <a:blip r:embed="rId4" cstate="print"/>
          <a:stretch>
            <a:fillRect/>
          </a:stretch>
        </p:blipFill>
        <p:spPr>
          <a:xfrm>
            <a:off x="3251200" y="4421011"/>
            <a:ext cx="3352800" cy="760588"/>
          </a:xfrm>
          <a:prstGeom prst="rect">
            <a:avLst/>
          </a:prstGeom>
        </p:spPr>
      </p:pic>
      <p:pic>
        <p:nvPicPr>
          <p:cNvPr id="6" name="object 6"/>
          <p:cNvPicPr/>
          <p:nvPr/>
        </p:nvPicPr>
        <p:blipFill>
          <a:blip r:embed="rId5" cstate="print"/>
          <a:stretch>
            <a:fillRect/>
          </a:stretch>
        </p:blipFill>
        <p:spPr>
          <a:xfrm>
            <a:off x="2743200" y="5425226"/>
            <a:ext cx="4673600" cy="1039969"/>
          </a:xfrm>
          <a:prstGeom prst="rect">
            <a:avLst/>
          </a:prstGeom>
        </p:spPr>
      </p:pic>
      <p:sp>
        <p:nvSpPr>
          <p:cNvPr id="7" name="object 7"/>
          <p:cNvSpPr txBox="1"/>
          <p:nvPr/>
        </p:nvSpPr>
        <p:spPr>
          <a:xfrm>
            <a:off x="511387" y="464262"/>
            <a:ext cx="10848340" cy="2139688"/>
          </a:xfrm>
          <a:prstGeom prst="rect">
            <a:avLst/>
          </a:prstGeom>
        </p:spPr>
        <p:txBody>
          <a:bodyPr vert="horz" wrap="square" lIns="0" tIns="13335" rIns="0" bIns="0" rtlCol="0">
            <a:spAutoFit/>
          </a:bodyPr>
          <a:lstStyle/>
          <a:p>
            <a:pPr marL="285115" indent="-273050">
              <a:lnSpc>
                <a:spcPct val="100000"/>
              </a:lnSpc>
              <a:spcBef>
                <a:spcPts val="105"/>
              </a:spcBef>
              <a:buClr>
                <a:srgbClr val="FD8537"/>
              </a:buClr>
              <a:buSzPct val="70000"/>
              <a:buFont typeface="Wingdings"/>
              <a:buChar char=""/>
              <a:tabLst>
                <a:tab pos="285115" algn="l"/>
                <a:tab pos="285750" algn="l"/>
              </a:tabLst>
            </a:pPr>
            <a:r>
              <a:rPr sz="2000" spc="95" dirty="0">
                <a:latin typeface="Arial]"/>
                <a:cs typeface="Cambria"/>
              </a:rPr>
              <a:t>The</a:t>
            </a:r>
            <a:r>
              <a:rPr sz="2000" spc="105" dirty="0">
                <a:latin typeface="Arial]"/>
                <a:cs typeface="Cambria"/>
              </a:rPr>
              <a:t> </a:t>
            </a:r>
            <a:r>
              <a:rPr sz="2000" spc="114" dirty="0">
                <a:latin typeface="Arial]"/>
                <a:cs typeface="Cambria"/>
              </a:rPr>
              <a:t>Length</a:t>
            </a:r>
            <a:r>
              <a:rPr sz="2000" spc="90" dirty="0">
                <a:latin typeface="Arial]"/>
                <a:cs typeface="Cambria"/>
              </a:rPr>
              <a:t> </a:t>
            </a:r>
            <a:r>
              <a:rPr sz="2000" dirty="0">
                <a:latin typeface="Arial]"/>
                <a:cs typeface="Cambria"/>
              </a:rPr>
              <a:t>of</a:t>
            </a:r>
            <a:r>
              <a:rPr sz="2000" spc="80" dirty="0">
                <a:latin typeface="Arial]"/>
                <a:cs typeface="Cambria"/>
              </a:rPr>
              <a:t> the</a:t>
            </a:r>
            <a:r>
              <a:rPr sz="2000" spc="95" dirty="0">
                <a:latin typeface="Arial]"/>
                <a:cs typeface="Cambria"/>
              </a:rPr>
              <a:t> </a:t>
            </a:r>
            <a:r>
              <a:rPr sz="2000" spc="90" dirty="0">
                <a:latin typeface="Arial]"/>
                <a:cs typeface="Cambria"/>
              </a:rPr>
              <a:t>material</a:t>
            </a:r>
            <a:r>
              <a:rPr sz="2000" spc="60" dirty="0">
                <a:latin typeface="Arial]"/>
                <a:cs typeface="Cambria"/>
              </a:rPr>
              <a:t> </a:t>
            </a:r>
            <a:r>
              <a:rPr sz="2000" spc="105" dirty="0">
                <a:latin typeface="Arial]"/>
                <a:cs typeface="Cambria"/>
              </a:rPr>
              <a:t>=</a:t>
            </a:r>
            <a:endParaRPr sz="2000" dirty="0">
              <a:latin typeface="Arial]"/>
              <a:cs typeface="Cambria"/>
            </a:endParaRPr>
          </a:p>
          <a:p>
            <a:pPr>
              <a:lnSpc>
                <a:spcPct val="100000"/>
              </a:lnSpc>
              <a:spcBef>
                <a:spcPts val="40"/>
              </a:spcBef>
              <a:buClr>
                <a:srgbClr val="FD8537"/>
              </a:buClr>
              <a:buFont typeface="Wingdings"/>
              <a:buChar char=""/>
            </a:pPr>
            <a:endParaRPr sz="2750" dirty="0">
              <a:latin typeface="Arial]"/>
              <a:cs typeface="Cambria"/>
            </a:endParaRPr>
          </a:p>
          <a:p>
            <a:pPr marL="285115" indent="-273050">
              <a:lnSpc>
                <a:spcPct val="100000"/>
              </a:lnSpc>
              <a:buClr>
                <a:srgbClr val="FD8537"/>
              </a:buClr>
              <a:buSzPct val="70000"/>
              <a:buFont typeface="Wingdings"/>
              <a:buChar char=""/>
              <a:tabLst>
                <a:tab pos="285115" algn="l"/>
                <a:tab pos="285750" algn="l"/>
              </a:tabLst>
            </a:pPr>
            <a:r>
              <a:rPr sz="2000" spc="80" dirty="0">
                <a:latin typeface="Arial]"/>
                <a:cs typeface="Cambria"/>
              </a:rPr>
              <a:t>nr</a:t>
            </a:r>
            <a:r>
              <a:rPr sz="2000" spc="110" dirty="0">
                <a:latin typeface="Arial]"/>
                <a:cs typeface="Cambria"/>
              </a:rPr>
              <a:t> </a:t>
            </a:r>
            <a:r>
              <a:rPr sz="2000" spc="70" dirty="0">
                <a:latin typeface="Arial]"/>
                <a:cs typeface="Cambria"/>
              </a:rPr>
              <a:t>is</a:t>
            </a:r>
            <a:r>
              <a:rPr sz="2000" spc="95" dirty="0">
                <a:latin typeface="Arial]"/>
                <a:cs typeface="Cambria"/>
              </a:rPr>
              <a:t> </a:t>
            </a:r>
            <a:r>
              <a:rPr sz="2000" spc="80" dirty="0">
                <a:latin typeface="Arial]"/>
                <a:cs typeface="Cambria"/>
              </a:rPr>
              <a:t>the</a:t>
            </a:r>
            <a:r>
              <a:rPr sz="2000" spc="105" dirty="0">
                <a:latin typeface="Arial]"/>
                <a:cs typeface="Cambria"/>
              </a:rPr>
              <a:t> </a:t>
            </a:r>
            <a:r>
              <a:rPr sz="2000" spc="60" dirty="0">
                <a:latin typeface="Arial]"/>
                <a:cs typeface="Cambria"/>
              </a:rPr>
              <a:t>refractive</a:t>
            </a:r>
            <a:r>
              <a:rPr sz="2000" spc="70" dirty="0">
                <a:latin typeface="Arial]"/>
                <a:cs typeface="Cambria"/>
              </a:rPr>
              <a:t> index</a:t>
            </a:r>
            <a:r>
              <a:rPr sz="2000" spc="90" dirty="0">
                <a:latin typeface="Arial]"/>
                <a:cs typeface="Cambria"/>
              </a:rPr>
              <a:t> </a:t>
            </a:r>
            <a:r>
              <a:rPr sz="2000" dirty="0">
                <a:latin typeface="Arial]"/>
                <a:cs typeface="Cambria"/>
              </a:rPr>
              <a:t>of</a:t>
            </a:r>
            <a:r>
              <a:rPr sz="2000" spc="90" dirty="0">
                <a:latin typeface="Arial]"/>
                <a:cs typeface="Cambria"/>
              </a:rPr>
              <a:t> </a:t>
            </a:r>
            <a:r>
              <a:rPr sz="2000" spc="35" dirty="0">
                <a:latin typeface="Arial]"/>
                <a:cs typeface="Cambria"/>
              </a:rPr>
              <a:t>electro</a:t>
            </a:r>
            <a:r>
              <a:rPr sz="2000" spc="90" dirty="0">
                <a:latin typeface="Arial]"/>
                <a:cs typeface="Cambria"/>
              </a:rPr>
              <a:t> </a:t>
            </a:r>
            <a:r>
              <a:rPr sz="2000" spc="30" dirty="0">
                <a:latin typeface="Arial]"/>
                <a:cs typeface="Cambria"/>
              </a:rPr>
              <a:t>optic</a:t>
            </a:r>
            <a:r>
              <a:rPr sz="2000" spc="80" dirty="0">
                <a:latin typeface="Arial]"/>
                <a:cs typeface="Cambria"/>
              </a:rPr>
              <a:t> </a:t>
            </a:r>
            <a:r>
              <a:rPr sz="2000" spc="90" dirty="0">
                <a:latin typeface="Arial]"/>
                <a:cs typeface="Cambria"/>
              </a:rPr>
              <a:t>material</a:t>
            </a:r>
            <a:endParaRPr sz="2000" dirty="0">
              <a:latin typeface="Arial]"/>
              <a:cs typeface="Cambria"/>
            </a:endParaRPr>
          </a:p>
          <a:p>
            <a:pPr marL="285115" indent="-273050">
              <a:lnSpc>
                <a:spcPct val="100000"/>
              </a:lnSpc>
              <a:spcBef>
                <a:spcPts val="430"/>
              </a:spcBef>
              <a:buClr>
                <a:srgbClr val="FD8537"/>
              </a:buClr>
              <a:buSzPct val="70000"/>
              <a:buFont typeface="Wingdings"/>
              <a:buChar char=""/>
              <a:tabLst>
                <a:tab pos="285115" algn="l"/>
                <a:tab pos="285750" algn="l"/>
              </a:tabLst>
            </a:pPr>
            <a:r>
              <a:rPr sz="2000" spc="100" dirty="0">
                <a:latin typeface="Arial]"/>
                <a:cs typeface="Tahoma"/>
              </a:rPr>
              <a:t>λ</a:t>
            </a:r>
            <a:r>
              <a:rPr sz="2000" spc="-95" dirty="0">
                <a:latin typeface="Arial]"/>
                <a:cs typeface="Tahoma"/>
              </a:rPr>
              <a:t> </a:t>
            </a:r>
            <a:r>
              <a:rPr sz="2000" spc="70" dirty="0">
                <a:latin typeface="Arial]"/>
                <a:cs typeface="Cambria"/>
              </a:rPr>
              <a:t>is</a:t>
            </a:r>
            <a:r>
              <a:rPr sz="2000" spc="85" dirty="0">
                <a:latin typeface="Arial]"/>
                <a:cs typeface="Cambria"/>
              </a:rPr>
              <a:t> </a:t>
            </a:r>
            <a:r>
              <a:rPr sz="2000" spc="80" dirty="0">
                <a:latin typeface="Arial]"/>
                <a:cs typeface="Cambria"/>
              </a:rPr>
              <a:t>the</a:t>
            </a:r>
            <a:r>
              <a:rPr sz="2000" spc="90" dirty="0">
                <a:latin typeface="Arial]"/>
                <a:cs typeface="Cambria"/>
              </a:rPr>
              <a:t> </a:t>
            </a:r>
            <a:r>
              <a:rPr sz="2000" spc="45" dirty="0">
                <a:latin typeface="Arial]"/>
                <a:cs typeface="Cambria"/>
              </a:rPr>
              <a:t>free</a:t>
            </a:r>
            <a:r>
              <a:rPr sz="2000" spc="80" dirty="0">
                <a:latin typeface="Arial]"/>
                <a:cs typeface="Cambria"/>
              </a:rPr>
              <a:t> </a:t>
            </a:r>
            <a:r>
              <a:rPr sz="2000" spc="55" dirty="0">
                <a:latin typeface="Arial]"/>
                <a:cs typeface="Cambria"/>
              </a:rPr>
              <a:t>space</a:t>
            </a:r>
            <a:r>
              <a:rPr sz="2000" spc="95" dirty="0">
                <a:latin typeface="Arial]"/>
                <a:cs typeface="Cambria"/>
              </a:rPr>
              <a:t> </a:t>
            </a:r>
            <a:r>
              <a:rPr sz="2000" spc="75" dirty="0">
                <a:latin typeface="Arial]"/>
                <a:cs typeface="Cambria"/>
              </a:rPr>
              <a:t>wavelength</a:t>
            </a:r>
            <a:endParaRPr sz="2000" dirty="0">
              <a:latin typeface="Arial]"/>
              <a:cs typeface="Cambria"/>
            </a:endParaRPr>
          </a:p>
          <a:p>
            <a:pPr marL="12700">
              <a:lnSpc>
                <a:spcPct val="100000"/>
              </a:lnSpc>
              <a:spcBef>
                <a:spcPts val="1035"/>
              </a:spcBef>
            </a:pPr>
            <a:r>
              <a:rPr sz="1400" dirty="0">
                <a:solidFill>
                  <a:srgbClr val="FD8537"/>
                </a:solidFill>
                <a:latin typeface="Arial]"/>
                <a:cs typeface="Wingdings"/>
              </a:rPr>
              <a:t></a:t>
            </a:r>
            <a:endParaRPr sz="1400" dirty="0">
              <a:latin typeface="Arial]"/>
              <a:cs typeface="Wingdings"/>
            </a:endParaRPr>
          </a:p>
          <a:p>
            <a:pPr marL="285115" indent="-273050">
              <a:lnSpc>
                <a:spcPts val="2230"/>
              </a:lnSpc>
              <a:spcBef>
                <a:spcPts val="770"/>
              </a:spcBef>
              <a:buClr>
                <a:srgbClr val="FD8537"/>
              </a:buClr>
              <a:buSzPct val="70000"/>
              <a:buFont typeface="Wingdings"/>
              <a:buChar char=""/>
              <a:tabLst>
                <a:tab pos="285115" algn="l"/>
                <a:tab pos="285750" algn="l"/>
              </a:tabLst>
            </a:pPr>
            <a:r>
              <a:rPr sz="2000" spc="95" dirty="0">
                <a:latin typeface="Arial]"/>
                <a:cs typeface="Cambria"/>
              </a:rPr>
              <a:t>The</a:t>
            </a:r>
            <a:r>
              <a:rPr sz="2000" spc="315" dirty="0">
                <a:latin typeface="Arial]"/>
                <a:cs typeface="Cambria"/>
              </a:rPr>
              <a:t> </a:t>
            </a:r>
            <a:r>
              <a:rPr sz="2000" spc="70" dirty="0">
                <a:latin typeface="Arial]"/>
                <a:cs typeface="Cambria"/>
              </a:rPr>
              <a:t>transmission</a:t>
            </a:r>
            <a:r>
              <a:rPr sz="2000" spc="325" dirty="0">
                <a:latin typeface="Arial]"/>
                <a:cs typeface="Cambria"/>
              </a:rPr>
              <a:t> </a:t>
            </a:r>
            <a:r>
              <a:rPr sz="2000" spc="35" dirty="0">
                <a:latin typeface="Arial]"/>
                <a:cs typeface="Cambria"/>
              </a:rPr>
              <a:t>coefficient</a:t>
            </a:r>
            <a:r>
              <a:rPr sz="2000" spc="325" dirty="0">
                <a:latin typeface="Arial]"/>
                <a:cs typeface="Cambria"/>
              </a:rPr>
              <a:t> </a:t>
            </a:r>
            <a:r>
              <a:rPr sz="2000" spc="15" dirty="0">
                <a:latin typeface="Arial]"/>
                <a:cs typeface="Cambria"/>
              </a:rPr>
              <a:t>for</a:t>
            </a:r>
            <a:r>
              <a:rPr sz="2000" spc="325" dirty="0">
                <a:latin typeface="Arial]"/>
                <a:cs typeface="Cambria"/>
              </a:rPr>
              <a:t> </a:t>
            </a:r>
            <a:r>
              <a:rPr sz="2000" spc="120" dirty="0">
                <a:latin typeface="Arial]"/>
                <a:cs typeface="Cambria"/>
              </a:rPr>
              <a:t>an</a:t>
            </a:r>
            <a:r>
              <a:rPr sz="2000" spc="315" dirty="0">
                <a:latin typeface="Arial]"/>
                <a:cs typeface="Cambria"/>
              </a:rPr>
              <a:t> </a:t>
            </a:r>
            <a:r>
              <a:rPr sz="2000" spc="60" dirty="0">
                <a:latin typeface="Arial]"/>
                <a:cs typeface="Cambria"/>
              </a:rPr>
              <a:t>etalon</a:t>
            </a:r>
            <a:r>
              <a:rPr sz="2000" spc="315" dirty="0">
                <a:latin typeface="Arial]"/>
                <a:cs typeface="Cambria"/>
              </a:rPr>
              <a:t> </a:t>
            </a:r>
            <a:r>
              <a:rPr sz="2000" spc="65" dirty="0">
                <a:latin typeface="Arial]"/>
                <a:cs typeface="Cambria"/>
              </a:rPr>
              <a:t>with</a:t>
            </a:r>
            <a:r>
              <a:rPr sz="2000" spc="335" dirty="0">
                <a:latin typeface="Arial]"/>
                <a:cs typeface="Cambria"/>
              </a:rPr>
              <a:t> </a:t>
            </a:r>
            <a:r>
              <a:rPr sz="2000" spc="45" dirty="0">
                <a:latin typeface="Arial]"/>
                <a:cs typeface="Cambria"/>
              </a:rPr>
              <a:t>mirror</a:t>
            </a:r>
            <a:r>
              <a:rPr sz="2000" spc="330" dirty="0">
                <a:latin typeface="Arial]"/>
                <a:cs typeface="Cambria"/>
              </a:rPr>
              <a:t> </a:t>
            </a:r>
            <a:r>
              <a:rPr sz="2000" spc="55" dirty="0">
                <a:latin typeface="Arial]"/>
                <a:cs typeface="Cambria"/>
              </a:rPr>
              <a:t>reflectivity </a:t>
            </a:r>
            <a:r>
              <a:rPr sz="2000" spc="-425" dirty="0">
                <a:latin typeface="Arial]"/>
                <a:cs typeface="Cambria"/>
              </a:rPr>
              <a:t> </a:t>
            </a:r>
            <a:r>
              <a:rPr sz="2000" spc="204" dirty="0">
                <a:latin typeface="Arial]"/>
                <a:cs typeface="Cambria"/>
              </a:rPr>
              <a:t>R</a:t>
            </a:r>
            <a:r>
              <a:rPr sz="2000" spc="110" dirty="0">
                <a:latin typeface="Arial]"/>
                <a:cs typeface="Cambria"/>
              </a:rPr>
              <a:t> </a:t>
            </a:r>
            <a:r>
              <a:rPr sz="2000" spc="70" dirty="0">
                <a:latin typeface="Arial]"/>
                <a:cs typeface="Cambria"/>
              </a:rPr>
              <a:t>is</a:t>
            </a:r>
            <a:endParaRPr sz="2000" dirty="0">
              <a:latin typeface="Arial]"/>
              <a:cs typeface="Cambria"/>
            </a:endParaRPr>
          </a:p>
        </p:txBody>
      </p:sp>
      <p:sp>
        <p:nvSpPr>
          <p:cNvPr id="8" name="object 8"/>
          <p:cNvSpPr txBox="1"/>
          <p:nvPr/>
        </p:nvSpPr>
        <p:spPr>
          <a:xfrm>
            <a:off x="511387" y="3625977"/>
            <a:ext cx="10866120" cy="614680"/>
          </a:xfrm>
          <a:prstGeom prst="rect">
            <a:avLst/>
          </a:prstGeom>
        </p:spPr>
        <p:txBody>
          <a:bodyPr vert="horz" wrap="square" lIns="0" tIns="40640" rIns="0" bIns="0" rtlCol="0">
            <a:spAutoFit/>
          </a:bodyPr>
          <a:lstStyle/>
          <a:p>
            <a:pPr marL="285115" marR="5080" indent="-273050">
              <a:lnSpc>
                <a:spcPts val="2230"/>
              </a:lnSpc>
              <a:spcBef>
                <a:spcPts val="320"/>
              </a:spcBef>
              <a:buClr>
                <a:srgbClr val="FD8537"/>
              </a:buClr>
              <a:buSzPct val="70000"/>
              <a:buFont typeface="Wingdings"/>
              <a:buChar char=""/>
              <a:tabLst>
                <a:tab pos="285115" algn="l"/>
                <a:tab pos="285750" algn="l"/>
                <a:tab pos="984885" algn="l"/>
                <a:tab pos="2124710" algn="l"/>
                <a:tab pos="3030220" algn="l"/>
                <a:tab pos="3332479" algn="l"/>
                <a:tab pos="3946525" algn="l"/>
                <a:tab pos="5260340" algn="l"/>
                <a:tab pos="6579234" algn="l"/>
                <a:tab pos="7713345" algn="l"/>
              </a:tabLst>
            </a:pPr>
            <a:r>
              <a:rPr sz="2000" spc="180" dirty="0">
                <a:latin typeface="Arial]"/>
                <a:cs typeface="Cambria"/>
              </a:rPr>
              <a:t>F</a:t>
            </a:r>
            <a:r>
              <a:rPr sz="2000" spc="130" dirty="0">
                <a:latin typeface="Arial]"/>
                <a:cs typeface="Cambria"/>
              </a:rPr>
              <a:t>r</a:t>
            </a:r>
            <a:r>
              <a:rPr sz="2000" spc="25" dirty="0">
                <a:latin typeface="Arial]"/>
                <a:cs typeface="Cambria"/>
              </a:rPr>
              <a:t>ee</a:t>
            </a:r>
            <a:r>
              <a:rPr sz="2000" dirty="0">
                <a:latin typeface="Arial]"/>
                <a:cs typeface="Cambria"/>
              </a:rPr>
              <a:t>	</a:t>
            </a:r>
            <a:r>
              <a:rPr sz="2000" spc="145" dirty="0">
                <a:latin typeface="Arial]"/>
                <a:cs typeface="Cambria"/>
              </a:rPr>
              <a:t>Sp</a:t>
            </a:r>
            <a:r>
              <a:rPr sz="2000" spc="50" dirty="0">
                <a:latin typeface="Arial]"/>
                <a:cs typeface="Cambria"/>
              </a:rPr>
              <a:t>ect</a:t>
            </a:r>
            <a:r>
              <a:rPr sz="2000" spc="35" dirty="0">
                <a:latin typeface="Arial]"/>
                <a:cs typeface="Cambria"/>
              </a:rPr>
              <a:t>r</a:t>
            </a:r>
            <a:r>
              <a:rPr sz="2000" spc="140" dirty="0">
                <a:latin typeface="Arial]"/>
                <a:cs typeface="Cambria"/>
              </a:rPr>
              <a:t>a</a:t>
            </a:r>
            <a:r>
              <a:rPr sz="2000" spc="80" dirty="0">
                <a:latin typeface="Arial]"/>
                <a:cs typeface="Cambria"/>
              </a:rPr>
              <a:t>l</a:t>
            </a:r>
            <a:r>
              <a:rPr sz="2000" dirty="0">
                <a:latin typeface="Arial]"/>
                <a:cs typeface="Cambria"/>
              </a:rPr>
              <a:t>	</a:t>
            </a:r>
            <a:r>
              <a:rPr sz="2000" spc="195" dirty="0">
                <a:latin typeface="Arial]"/>
                <a:cs typeface="Cambria"/>
              </a:rPr>
              <a:t>R</a:t>
            </a:r>
            <a:r>
              <a:rPr sz="2000" spc="105" dirty="0">
                <a:latin typeface="Arial]"/>
                <a:cs typeface="Cambria"/>
              </a:rPr>
              <a:t>an</a:t>
            </a:r>
            <a:r>
              <a:rPr sz="2000" spc="95" dirty="0">
                <a:latin typeface="Arial]"/>
                <a:cs typeface="Cambria"/>
              </a:rPr>
              <a:t>g</a:t>
            </a:r>
            <a:r>
              <a:rPr sz="2000" spc="25" dirty="0">
                <a:latin typeface="Arial]"/>
                <a:cs typeface="Cambria"/>
              </a:rPr>
              <a:t>e</a:t>
            </a:r>
            <a:r>
              <a:rPr sz="2000" dirty="0">
                <a:latin typeface="Arial]"/>
                <a:cs typeface="Cambria"/>
              </a:rPr>
              <a:t>	</a:t>
            </a:r>
            <a:r>
              <a:rPr sz="2000" spc="20" dirty="0">
                <a:latin typeface="Arial]"/>
                <a:cs typeface="Tahoma"/>
              </a:rPr>
              <a:t>–</a:t>
            </a:r>
            <a:r>
              <a:rPr sz="2000" dirty="0">
                <a:latin typeface="Arial]"/>
                <a:cs typeface="Tahoma"/>
              </a:rPr>
              <a:t>	</a:t>
            </a:r>
            <a:r>
              <a:rPr sz="2000" spc="95" dirty="0">
                <a:latin typeface="Arial]"/>
                <a:cs typeface="Cambria"/>
              </a:rPr>
              <a:t>The</a:t>
            </a:r>
            <a:r>
              <a:rPr sz="2000" dirty="0">
                <a:latin typeface="Arial]"/>
                <a:cs typeface="Cambria"/>
              </a:rPr>
              <a:t>	</a:t>
            </a:r>
            <a:r>
              <a:rPr sz="2000" spc="50" dirty="0">
                <a:latin typeface="Arial]"/>
                <a:cs typeface="Cambria"/>
              </a:rPr>
              <a:t>f</a:t>
            </a:r>
            <a:r>
              <a:rPr sz="2000" spc="60" dirty="0">
                <a:latin typeface="Arial]"/>
                <a:cs typeface="Cambria"/>
              </a:rPr>
              <a:t>r</a:t>
            </a:r>
            <a:r>
              <a:rPr sz="2000" spc="20" dirty="0">
                <a:latin typeface="Arial]"/>
                <a:cs typeface="Cambria"/>
              </a:rPr>
              <a:t>e</a:t>
            </a:r>
            <a:r>
              <a:rPr sz="2000" spc="25" dirty="0">
                <a:latin typeface="Arial]"/>
                <a:cs typeface="Cambria"/>
              </a:rPr>
              <a:t>q</a:t>
            </a:r>
            <a:r>
              <a:rPr sz="2000" spc="100" dirty="0">
                <a:latin typeface="Arial]"/>
                <a:cs typeface="Cambria"/>
              </a:rPr>
              <a:t>u</a:t>
            </a:r>
            <a:r>
              <a:rPr sz="2000" spc="60" dirty="0">
                <a:latin typeface="Arial]"/>
                <a:cs typeface="Cambria"/>
              </a:rPr>
              <a:t>en</a:t>
            </a:r>
            <a:r>
              <a:rPr sz="2000" spc="35" dirty="0">
                <a:latin typeface="Arial]"/>
                <a:cs typeface="Cambria"/>
              </a:rPr>
              <a:t>cy</a:t>
            </a:r>
            <a:r>
              <a:rPr sz="2000" dirty="0">
                <a:latin typeface="Arial]"/>
                <a:cs typeface="Cambria"/>
              </a:rPr>
              <a:t>	</a:t>
            </a:r>
            <a:r>
              <a:rPr sz="2000" spc="60" dirty="0">
                <a:latin typeface="Arial]"/>
                <a:cs typeface="Cambria"/>
              </a:rPr>
              <a:t>di</a:t>
            </a:r>
            <a:r>
              <a:rPr sz="2000" spc="30" dirty="0">
                <a:latin typeface="Arial]"/>
                <a:cs typeface="Cambria"/>
              </a:rPr>
              <a:t>f</a:t>
            </a:r>
            <a:r>
              <a:rPr sz="2000" spc="50" dirty="0">
                <a:latin typeface="Arial]"/>
                <a:cs typeface="Cambria"/>
              </a:rPr>
              <a:t>f</a:t>
            </a:r>
            <a:r>
              <a:rPr sz="2000" spc="35" dirty="0">
                <a:latin typeface="Arial]"/>
                <a:cs typeface="Cambria"/>
              </a:rPr>
              <a:t>er</a:t>
            </a:r>
            <a:r>
              <a:rPr sz="2000" spc="45" dirty="0">
                <a:latin typeface="Arial]"/>
                <a:cs typeface="Cambria"/>
              </a:rPr>
              <a:t>e</a:t>
            </a:r>
            <a:r>
              <a:rPr sz="2000" spc="90" dirty="0">
                <a:latin typeface="Arial]"/>
                <a:cs typeface="Cambria"/>
              </a:rPr>
              <a:t>n</a:t>
            </a:r>
            <a:r>
              <a:rPr sz="2000" spc="15" dirty="0">
                <a:latin typeface="Arial]"/>
                <a:cs typeface="Cambria"/>
              </a:rPr>
              <a:t>ce</a:t>
            </a:r>
            <a:r>
              <a:rPr sz="2000" dirty="0">
                <a:latin typeface="Arial]"/>
                <a:cs typeface="Cambria"/>
              </a:rPr>
              <a:t>	b</a:t>
            </a:r>
            <a:r>
              <a:rPr sz="2000" spc="35" dirty="0">
                <a:latin typeface="Arial]"/>
                <a:cs typeface="Cambria"/>
              </a:rPr>
              <a:t>et</a:t>
            </a:r>
            <a:r>
              <a:rPr sz="2000" spc="45" dirty="0">
                <a:latin typeface="Arial]"/>
                <a:cs typeface="Cambria"/>
              </a:rPr>
              <a:t>w</a:t>
            </a:r>
            <a:r>
              <a:rPr sz="2000" spc="25" dirty="0">
                <a:latin typeface="Arial]"/>
                <a:cs typeface="Cambria"/>
              </a:rPr>
              <a:t>e</a:t>
            </a:r>
            <a:r>
              <a:rPr sz="2000" spc="35" dirty="0">
                <a:latin typeface="Arial]"/>
                <a:cs typeface="Cambria"/>
              </a:rPr>
              <a:t>e</a:t>
            </a:r>
            <a:r>
              <a:rPr sz="2000" spc="105" dirty="0">
                <a:latin typeface="Arial]"/>
                <a:cs typeface="Cambria"/>
              </a:rPr>
              <a:t>n</a:t>
            </a:r>
            <a:r>
              <a:rPr sz="2000" dirty="0">
                <a:latin typeface="Arial]"/>
                <a:cs typeface="Cambria"/>
              </a:rPr>
              <a:t>	</a:t>
            </a:r>
            <a:r>
              <a:rPr sz="2000" spc="25" dirty="0">
                <a:latin typeface="Arial]"/>
                <a:cs typeface="Cambria"/>
              </a:rPr>
              <a:t>t</a:t>
            </a:r>
            <a:r>
              <a:rPr sz="2000" spc="60" dirty="0">
                <a:latin typeface="Arial]"/>
                <a:cs typeface="Cambria"/>
              </a:rPr>
              <a:t>w</a:t>
            </a:r>
            <a:r>
              <a:rPr sz="2000" spc="-40" dirty="0">
                <a:latin typeface="Arial]"/>
                <a:cs typeface="Cambria"/>
              </a:rPr>
              <a:t>o  </a:t>
            </a:r>
            <a:r>
              <a:rPr sz="2000" spc="50" dirty="0">
                <a:latin typeface="Arial]"/>
                <a:cs typeface="Cambria"/>
              </a:rPr>
              <a:t>successive</a:t>
            </a:r>
            <a:r>
              <a:rPr sz="2000" spc="85" dirty="0">
                <a:latin typeface="Arial]"/>
                <a:cs typeface="Cambria"/>
              </a:rPr>
              <a:t> </a:t>
            </a:r>
            <a:r>
              <a:rPr sz="2000" spc="105" dirty="0">
                <a:latin typeface="Arial]"/>
                <a:cs typeface="Cambria"/>
              </a:rPr>
              <a:t>maximas</a:t>
            </a:r>
            <a:r>
              <a:rPr sz="2000" spc="85" dirty="0">
                <a:latin typeface="Arial]"/>
                <a:cs typeface="Cambria"/>
              </a:rPr>
              <a:t> </a:t>
            </a:r>
            <a:r>
              <a:rPr sz="2000" spc="90" dirty="0">
                <a:latin typeface="Arial]"/>
                <a:cs typeface="Cambria"/>
              </a:rPr>
              <a:t>in</a:t>
            </a:r>
            <a:r>
              <a:rPr sz="2000" spc="95" dirty="0">
                <a:latin typeface="Arial]"/>
                <a:cs typeface="Cambria"/>
              </a:rPr>
              <a:t> </a:t>
            </a:r>
            <a:r>
              <a:rPr sz="2000" spc="80" dirty="0">
                <a:latin typeface="Arial]"/>
                <a:cs typeface="Cambria"/>
              </a:rPr>
              <a:t>the</a:t>
            </a:r>
            <a:r>
              <a:rPr sz="2000" spc="105" dirty="0">
                <a:latin typeface="Arial]"/>
                <a:cs typeface="Cambria"/>
              </a:rPr>
              <a:t> </a:t>
            </a:r>
            <a:r>
              <a:rPr sz="2000" spc="70" dirty="0">
                <a:latin typeface="Arial]"/>
                <a:cs typeface="Cambria"/>
              </a:rPr>
              <a:t>transmission</a:t>
            </a:r>
            <a:r>
              <a:rPr sz="2000" spc="85" dirty="0">
                <a:latin typeface="Arial]"/>
                <a:cs typeface="Cambria"/>
              </a:rPr>
              <a:t> </a:t>
            </a:r>
            <a:r>
              <a:rPr sz="2000" dirty="0">
                <a:latin typeface="Arial]"/>
                <a:cs typeface="Cambria"/>
              </a:rPr>
              <a:t>of</a:t>
            </a:r>
            <a:r>
              <a:rPr sz="2000" spc="90" dirty="0">
                <a:latin typeface="Arial]"/>
                <a:cs typeface="Cambria"/>
              </a:rPr>
              <a:t> </a:t>
            </a:r>
            <a:r>
              <a:rPr sz="2000" spc="225" dirty="0">
                <a:latin typeface="Arial]"/>
                <a:cs typeface="Cambria"/>
              </a:rPr>
              <a:t>FP</a:t>
            </a:r>
            <a:r>
              <a:rPr sz="2000" spc="114" dirty="0">
                <a:latin typeface="Arial]"/>
                <a:cs typeface="Cambria"/>
              </a:rPr>
              <a:t> </a:t>
            </a:r>
            <a:r>
              <a:rPr sz="2000" spc="70" dirty="0">
                <a:latin typeface="Arial]"/>
                <a:cs typeface="Cambria"/>
              </a:rPr>
              <a:t>structure</a:t>
            </a:r>
            <a:endParaRPr sz="2000" dirty="0">
              <a:latin typeface="Arial]"/>
              <a:cs typeface="Cambria"/>
            </a:endParaRPr>
          </a:p>
        </p:txBody>
      </p:sp>
      <p:sp>
        <p:nvSpPr>
          <p:cNvPr id="9" name="object 9"/>
          <p:cNvSpPr txBox="1"/>
          <p:nvPr/>
        </p:nvSpPr>
        <p:spPr>
          <a:xfrm>
            <a:off x="513928" y="5048592"/>
            <a:ext cx="10863579" cy="323165"/>
          </a:xfrm>
          <a:prstGeom prst="rect">
            <a:avLst/>
          </a:prstGeom>
        </p:spPr>
        <p:txBody>
          <a:bodyPr vert="horz" wrap="square" lIns="0" tIns="40640" rIns="0" bIns="0" rtlCol="0">
            <a:spAutoFit/>
          </a:bodyPr>
          <a:lstStyle/>
          <a:p>
            <a:pPr marL="285115" marR="5080" indent="-273050">
              <a:lnSpc>
                <a:spcPts val="2230"/>
              </a:lnSpc>
              <a:spcBef>
                <a:spcPts val="320"/>
              </a:spcBef>
              <a:buClr>
                <a:srgbClr val="FD8537"/>
              </a:buClr>
              <a:buSzPct val="70000"/>
              <a:buFont typeface="Wingdings"/>
              <a:buChar char=""/>
              <a:tabLst>
                <a:tab pos="285115" algn="l"/>
                <a:tab pos="285750" algn="l"/>
              </a:tabLst>
            </a:pPr>
            <a:r>
              <a:rPr sz="2000" spc="100" dirty="0">
                <a:latin typeface="Arial]"/>
                <a:cs typeface="Cambria"/>
              </a:rPr>
              <a:t>Fitness</a:t>
            </a:r>
            <a:r>
              <a:rPr sz="2000" spc="190" dirty="0">
                <a:latin typeface="Arial]"/>
                <a:cs typeface="Cambria"/>
              </a:rPr>
              <a:t> </a:t>
            </a:r>
            <a:r>
              <a:rPr sz="2000" spc="20" dirty="0">
                <a:latin typeface="Arial]"/>
                <a:cs typeface="Tahoma"/>
              </a:rPr>
              <a:t>–</a:t>
            </a:r>
            <a:r>
              <a:rPr sz="2000" spc="10" dirty="0">
                <a:latin typeface="Arial]"/>
                <a:cs typeface="Tahoma"/>
              </a:rPr>
              <a:t> </a:t>
            </a:r>
            <a:r>
              <a:rPr sz="2000" spc="80" dirty="0">
                <a:latin typeface="Arial]"/>
                <a:cs typeface="Cambria"/>
              </a:rPr>
              <a:t>Ratio</a:t>
            </a:r>
            <a:r>
              <a:rPr sz="2000" spc="200" dirty="0">
                <a:latin typeface="Arial]"/>
                <a:cs typeface="Cambria"/>
              </a:rPr>
              <a:t> </a:t>
            </a:r>
            <a:r>
              <a:rPr sz="2000" spc="-5" dirty="0">
                <a:latin typeface="Arial]"/>
                <a:cs typeface="Cambria"/>
              </a:rPr>
              <a:t>of</a:t>
            </a:r>
            <a:r>
              <a:rPr sz="2000" spc="204" dirty="0">
                <a:latin typeface="Arial]"/>
                <a:cs typeface="Cambria"/>
              </a:rPr>
              <a:t> </a:t>
            </a:r>
            <a:r>
              <a:rPr sz="2000" spc="240" dirty="0">
                <a:latin typeface="Arial]"/>
                <a:cs typeface="Cambria"/>
              </a:rPr>
              <a:t>FSR</a:t>
            </a:r>
            <a:r>
              <a:rPr sz="2000" spc="200" dirty="0">
                <a:latin typeface="Arial]"/>
                <a:cs typeface="Cambria"/>
              </a:rPr>
              <a:t> </a:t>
            </a:r>
            <a:r>
              <a:rPr sz="2000" spc="90" dirty="0">
                <a:latin typeface="Arial]"/>
                <a:cs typeface="Cambria"/>
              </a:rPr>
              <a:t>and</a:t>
            </a:r>
            <a:r>
              <a:rPr sz="2000" spc="195" dirty="0">
                <a:latin typeface="Arial]"/>
                <a:cs typeface="Cambria"/>
              </a:rPr>
              <a:t> </a:t>
            </a:r>
            <a:r>
              <a:rPr sz="2000" spc="80" dirty="0">
                <a:latin typeface="Arial]"/>
                <a:cs typeface="Cambria"/>
              </a:rPr>
              <a:t>the</a:t>
            </a:r>
            <a:r>
              <a:rPr sz="2000" spc="200" dirty="0">
                <a:latin typeface="Arial]"/>
                <a:cs typeface="Cambria"/>
              </a:rPr>
              <a:t> </a:t>
            </a:r>
            <a:r>
              <a:rPr sz="2000" spc="80" dirty="0">
                <a:latin typeface="Arial]"/>
                <a:cs typeface="Cambria"/>
              </a:rPr>
              <a:t>full</a:t>
            </a:r>
            <a:r>
              <a:rPr sz="2000" spc="190" dirty="0">
                <a:latin typeface="Arial]"/>
                <a:cs typeface="Cambria"/>
              </a:rPr>
              <a:t> </a:t>
            </a:r>
            <a:r>
              <a:rPr sz="2000" spc="65" dirty="0">
                <a:latin typeface="Arial]"/>
                <a:cs typeface="Cambria"/>
              </a:rPr>
              <a:t>width</a:t>
            </a:r>
            <a:r>
              <a:rPr sz="2000" spc="190" dirty="0">
                <a:latin typeface="Arial]"/>
                <a:cs typeface="Cambria"/>
              </a:rPr>
              <a:t> </a:t>
            </a:r>
            <a:r>
              <a:rPr sz="2000" spc="120" dirty="0">
                <a:latin typeface="Arial]"/>
                <a:cs typeface="Cambria"/>
              </a:rPr>
              <a:t>at</a:t>
            </a:r>
            <a:r>
              <a:rPr sz="2000" spc="195" dirty="0">
                <a:latin typeface="Arial]"/>
                <a:cs typeface="Cambria"/>
              </a:rPr>
              <a:t> </a:t>
            </a:r>
            <a:r>
              <a:rPr sz="2000" spc="95" dirty="0">
                <a:latin typeface="Arial]"/>
                <a:cs typeface="Cambria"/>
              </a:rPr>
              <a:t>half</a:t>
            </a:r>
            <a:r>
              <a:rPr sz="2000" spc="200" dirty="0">
                <a:latin typeface="Arial]"/>
                <a:cs typeface="Cambria"/>
              </a:rPr>
              <a:t> </a:t>
            </a:r>
            <a:r>
              <a:rPr sz="2000" spc="110" dirty="0">
                <a:latin typeface="Arial]"/>
                <a:cs typeface="Cambria"/>
              </a:rPr>
              <a:t>maximum</a:t>
            </a:r>
            <a:r>
              <a:rPr sz="2000" spc="190" dirty="0">
                <a:latin typeface="Arial]"/>
                <a:cs typeface="Cambria"/>
              </a:rPr>
              <a:t> </a:t>
            </a:r>
            <a:r>
              <a:rPr sz="2000" spc="-5" dirty="0">
                <a:latin typeface="Arial]"/>
                <a:cs typeface="Cambria"/>
              </a:rPr>
              <a:t>of</a:t>
            </a:r>
            <a:r>
              <a:rPr sz="2000" spc="190" dirty="0">
                <a:latin typeface="Arial]"/>
                <a:cs typeface="Cambria"/>
              </a:rPr>
              <a:t> </a:t>
            </a:r>
            <a:r>
              <a:rPr sz="2000" spc="95" dirty="0">
                <a:latin typeface="Arial]"/>
                <a:cs typeface="Cambria"/>
              </a:rPr>
              <a:t>any </a:t>
            </a:r>
            <a:r>
              <a:rPr sz="2000" spc="-425" dirty="0">
                <a:latin typeface="Arial]"/>
                <a:cs typeface="Cambria"/>
              </a:rPr>
              <a:t> </a:t>
            </a:r>
            <a:r>
              <a:rPr sz="2000" spc="70" dirty="0">
                <a:latin typeface="Arial]"/>
                <a:cs typeface="Cambria"/>
              </a:rPr>
              <a:t>transmission</a:t>
            </a:r>
            <a:r>
              <a:rPr sz="2000" spc="75" dirty="0">
                <a:latin typeface="Arial]"/>
                <a:cs typeface="Cambria"/>
              </a:rPr>
              <a:t> </a:t>
            </a:r>
            <a:r>
              <a:rPr sz="2000" spc="80" dirty="0">
                <a:latin typeface="Arial]"/>
                <a:cs typeface="Cambria"/>
              </a:rPr>
              <a:t>peak</a:t>
            </a:r>
            <a:endParaRPr sz="2000">
              <a:latin typeface="Arial]"/>
              <a:cs typeface="Cambria"/>
            </a:endParaRPr>
          </a:p>
        </p:txBody>
      </p:sp>
    </p:spTree>
    <p:extLst>
      <p:ext uri="{BB962C8B-B14F-4D97-AF65-F5344CB8AC3E}">
        <p14:creationId xmlns:p14="http://schemas.microsoft.com/office/powerpoint/2010/main" val="1900758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1272" y="77345"/>
            <a:ext cx="6166273" cy="567463"/>
          </a:xfrm>
          <a:prstGeom prst="rect">
            <a:avLst/>
          </a:prstGeom>
        </p:spPr>
        <p:txBody>
          <a:bodyPr vert="horz" wrap="square" lIns="0" tIns="13335" rIns="0" bIns="0" rtlCol="0">
            <a:spAutoFit/>
          </a:bodyPr>
          <a:lstStyle/>
          <a:p>
            <a:pPr marL="12700">
              <a:lnSpc>
                <a:spcPct val="100000"/>
              </a:lnSpc>
              <a:spcBef>
                <a:spcPts val="105"/>
              </a:spcBef>
            </a:pPr>
            <a:r>
              <a:rPr sz="3600" spc="190" dirty="0">
                <a:solidFill>
                  <a:srgbClr val="000099"/>
                </a:solidFill>
                <a:latin typeface="Arial" panose="020B0604020202020204" pitchFamily="34" charset="0"/>
                <a:cs typeface="Arial" panose="020B0604020202020204" pitchFamily="34" charset="0"/>
              </a:rPr>
              <a:t>Mach</a:t>
            </a:r>
            <a:r>
              <a:rPr sz="3600" spc="125" dirty="0">
                <a:solidFill>
                  <a:srgbClr val="000099"/>
                </a:solidFill>
                <a:latin typeface="Arial" panose="020B0604020202020204" pitchFamily="34" charset="0"/>
                <a:cs typeface="Arial" panose="020B0604020202020204" pitchFamily="34" charset="0"/>
              </a:rPr>
              <a:t> </a:t>
            </a:r>
            <a:r>
              <a:rPr sz="3600" spc="30" dirty="0">
                <a:solidFill>
                  <a:srgbClr val="000099"/>
                </a:solidFill>
                <a:latin typeface="Arial" panose="020B0604020202020204" pitchFamily="34" charset="0"/>
                <a:cs typeface="Arial" panose="020B0604020202020204" pitchFamily="34" charset="0"/>
              </a:rPr>
              <a:t>–</a:t>
            </a:r>
            <a:r>
              <a:rPr sz="3600" spc="-130" dirty="0">
                <a:solidFill>
                  <a:srgbClr val="000099"/>
                </a:solidFill>
                <a:latin typeface="Arial" panose="020B0604020202020204" pitchFamily="34" charset="0"/>
                <a:cs typeface="Arial" panose="020B0604020202020204" pitchFamily="34" charset="0"/>
              </a:rPr>
              <a:t> </a:t>
            </a:r>
            <a:r>
              <a:rPr sz="3600" spc="100" dirty="0">
                <a:solidFill>
                  <a:srgbClr val="000099"/>
                </a:solidFill>
                <a:latin typeface="Arial" panose="020B0604020202020204" pitchFamily="34" charset="0"/>
                <a:cs typeface="Arial" panose="020B0604020202020204" pitchFamily="34" charset="0"/>
              </a:rPr>
              <a:t>Zender</a:t>
            </a:r>
            <a:r>
              <a:rPr sz="3600" spc="130" dirty="0">
                <a:solidFill>
                  <a:srgbClr val="000099"/>
                </a:solidFill>
                <a:latin typeface="Arial" panose="020B0604020202020204" pitchFamily="34" charset="0"/>
                <a:cs typeface="Arial" panose="020B0604020202020204" pitchFamily="34" charset="0"/>
              </a:rPr>
              <a:t> </a:t>
            </a:r>
            <a:r>
              <a:rPr sz="3600" spc="105" dirty="0">
                <a:solidFill>
                  <a:srgbClr val="000099"/>
                </a:solidFill>
                <a:latin typeface="Arial" panose="020B0604020202020204" pitchFamily="34" charset="0"/>
                <a:cs typeface="Arial" panose="020B0604020202020204" pitchFamily="34" charset="0"/>
              </a:rPr>
              <a:t>Modulators</a:t>
            </a:r>
            <a:endParaRPr sz="3600" dirty="0">
              <a:solidFill>
                <a:srgbClr val="000099"/>
              </a:solidFill>
              <a:latin typeface="Arial" panose="020B0604020202020204" pitchFamily="34" charset="0"/>
              <a:cs typeface="Arial" panose="020B0604020202020204" pitchFamily="34" charset="0"/>
            </a:endParaRPr>
          </a:p>
        </p:txBody>
      </p:sp>
      <p:sp>
        <p:nvSpPr>
          <p:cNvPr id="3" name="object 3"/>
          <p:cNvSpPr txBox="1"/>
          <p:nvPr/>
        </p:nvSpPr>
        <p:spPr>
          <a:xfrm>
            <a:off x="0" y="866901"/>
            <a:ext cx="12191999" cy="2568011"/>
          </a:xfrm>
          <a:prstGeom prst="rect">
            <a:avLst/>
          </a:prstGeom>
        </p:spPr>
        <p:txBody>
          <a:bodyPr vert="horz" wrap="square" lIns="0" tIns="13335" rIns="0" bIns="0" rtlCol="0">
            <a:spAutoFit/>
          </a:bodyPr>
          <a:lstStyle/>
          <a:p>
            <a:pPr marL="285115" marR="361315" indent="-273050">
              <a:lnSpc>
                <a:spcPct val="100000"/>
              </a:lnSpc>
              <a:spcBef>
                <a:spcPts val="105"/>
              </a:spcBef>
              <a:buClr>
                <a:srgbClr val="FD8537"/>
              </a:buClr>
              <a:buSzPct val="70000"/>
              <a:buFont typeface="Wingdings"/>
              <a:buChar char=""/>
              <a:tabLst>
                <a:tab pos="285750" algn="l"/>
              </a:tabLst>
            </a:pPr>
            <a:r>
              <a:rPr sz="2600" spc="95" dirty="0">
                <a:latin typeface="Arial]"/>
                <a:cs typeface="Cambria"/>
              </a:rPr>
              <a:t>The</a:t>
            </a:r>
            <a:r>
              <a:rPr sz="2600" spc="120" dirty="0">
                <a:latin typeface="Arial]"/>
                <a:cs typeface="Cambria"/>
              </a:rPr>
              <a:t> </a:t>
            </a:r>
            <a:r>
              <a:rPr sz="2600" spc="70" dirty="0">
                <a:latin typeface="Arial]"/>
                <a:cs typeface="Cambria"/>
              </a:rPr>
              <a:t>phase</a:t>
            </a:r>
            <a:r>
              <a:rPr sz="2600" spc="100" dirty="0">
                <a:latin typeface="Arial]"/>
                <a:cs typeface="Cambria"/>
              </a:rPr>
              <a:t> </a:t>
            </a:r>
            <a:r>
              <a:rPr sz="2600" spc="60" dirty="0">
                <a:latin typeface="Arial]"/>
                <a:cs typeface="Cambria"/>
              </a:rPr>
              <a:t>modulation</a:t>
            </a:r>
            <a:r>
              <a:rPr sz="2600" spc="65" dirty="0">
                <a:latin typeface="Arial]"/>
                <a:cs typeface="Cambria"/>
              </a:rPr>
              <a:t> </a:t>
            </a:r>
            <a:r>
              <a:rPr sz="2600" spc="30" dirty="0">
                <a:latin typeface="Arial]"/>
                <a:cs typeface="Cambria"/>
              </a:rPr>
              <a:t>produced</a:t>
            </a:r>
            <a:r>
              <a:rPr sz="2600" spc="95" dirty="0">
                <a:latin typeface="Arial]"/>
                <a:cs typeface="Cambria"/>
              </a:rPr>
              <a:t> </a:t>
            </a:r>
            <a:r>
              <a:rPr sz="2600" spc="40" dirty="0">
                <a:latin typeface="Arial]"/>
                <a:cs typeface="Cambria"/>
              </a:rPr>
              <a:t>by</a:t>
            </a:r>
            <a:r>
              <a:rPr sz="2600" spc="125" dirty="0">
                <a:latin typeface="Arial]"/>
                <a:cs typeface="Cambria"/>
              </a:rPr>
              <a:t> </a:t>
            </a:r>
            <a:r>
              <a:rPr sz="2600" spc="270" dirty="0">
                <a:latin typeface="Arial]"/>
                <a:cs typeface="Cambria"/>
              </a:rPr>
              <a:t>EO</a:t>
            </a:r>
            <a:r>
              <a:rPr sz="2600" spc="95" dirty="0">
                <a:latin typeface="Arial]"/>
                <a:cs typeface="Cambria"/>
              </a:rPr>
              <a:t> </a:t>
            </a:r>
            <a:r>
              <a:rPr sz="2600" spc="45" dirty="0">
                <a:latin typeface="Arial]"/>
                <a:cs typeface="Cambria"/>
              </a:rPr>
              <a:t>effect</a:t>
            </a:r>
            <a:r>
              <a:rPr sz="2600" spc="80" dirty="0">
                <a:latin typeface="Arial]"/>
                <a:cs typeface="Cambria"/>
              </a:rPr>
              <a:t> can</a:t>
            </a:r>
            <a:r>
              <a:rPr sz="2600" spc="100" dirty="0">
                <a:latin typeface="Arial]"/>
                <a:cs typeface="Cambria"/>
              </a:rPr>
              <a:t> </a:t>
            </a:r>
            <a:r>
              <a:rPr sz="2600" spc="20" dirty="0">
                <a:latin typeface="Arial]"/>
                <a:cs typeface="Cambria"/>
              </a:rPr>
              <a:t>be</a:t>
            </a:r>
            <a:r>
              <a:rPr sz="2600" spc="110" dirty="0">
                <a:latin typeface="Arial]"/>
                <a:cs typeface="Cambria"/>
              </a:rPr>
              <a:t> </a:t>
            </a:r>
            <a:r>
              <a:rPr sz="2600" spc="60" dirty="0">
                <a:latin typeface="Arial]"/>
                <a:cs typeface="Cambria"/>
              </a:rPr>
              <a:t>used</a:t>
            </a:r>
            <a:r>
              <a:rPr sz="2600" spc="120" dirty="0">
                <a:latin typeface="Arial]"/>
                <a:cs typeface="Cambria"/>
              </a:rPr>
              <a:t> </a:t>
            </a:r>
            <a:r>
              <a:rPr sz="2600" spc="15" dirty="0">
                <a:latin typeface="Arial]"/>
                <a:cs typeface="Cambria"/>
              </a:rPr>
              <a:t>to </a:t>
            </a:r>
            <a:r>
              <a:rPr sz="2600" spc="-425" dirty="0">
                <a:latin typeface="Arial]"/>
                <a:cs typeface="Cambria"/>
              </a:rPr>
              <a:t> </a:t>
            </a:r>
            <a:r>
              <a:rPr sz="2600" spc="60" dirty="0">
                <a:latin typeface="Arial]"/>
                <a:cs typeface="Cambria"/>
              </a:rPr>
              <a:t>create</a:t>
            </a:r>
            <a:r>
              <a:rPr sz="2600" spc="85" dirty="0">
                <a:latin typeface="Arial]"/>
                <a:cs typeface="Cambria"/>
              </a:rPr>
              <a:t> </a:t>
            </a:r>
            <a:r>
              <a:rPr sz="2600" spc="80" dirty="0">
                <a:latin typeface="Arial]"/>
                <a:cs typeface="Cambria"/>
              </a:rPr>
              <a:t>intensity</a:t>
            </a:r>
            <a:r>
              <a:rPr sz="2600" spc="65" dirty="0">
                <a:latin typeface="Arial]"/>
                <a:cs typeface="Cambria"/>
              </a:rPr>
              <a:t> </a:t>
            </a:r>
            <a:r>
              <a:rPr sz="2600" spc="60" dirty="0">
                <a:latin typeface="Arial]"/>
                <a:cs typeface="Cambria"/>
              </a:rPr>
              <a:t>modulation</a:t>
            </a:r>
            <a:r>
              <a:rPr sz="2600" spc="65" dirty="0">
                <a:latin typeface="Arial]"/>
                <a:cs typeface="Cambria"/>
              </a:rPr>
              <a:t> </a:t>
            </a:r>
            <a:r>
              <a:rPr sz="2600" spc="90" dirty="0">
                <a:latin typeface="Arial]"/>
                <a:cs typeface="Cambria"/>
              </a:rPr>
              <a:t>in</a:t>
            </a:r>
            <a:r>
              <a:rPr sz="2600" spc="100" dirty="0">
                <a:latin typeface="Arial]"/>
                <a:cs typeface="Cambria"/>
              </a:rPr>
              <a:t> </a:t>
            </a:r>
            <a:r>
              <a:rPr sz="2600" spc="135" dirty="0">
                <a:latin typeface="Arial]"/>
                <a:cs typeface="Cambria"/>
              </a:rPr>
              <a:t>a</a:t>
            </a:r>
            <a:r>
              <a:rPr sz="2600" spc="100" dirty="0">
                <a:latin typeface="Arial]"/>
                <a:cs typeface="Cambria"/>
              </a:rPr>
              <a:t> </a:t>
            </a:r>
            <a:r>
              <a:rPr sz="2600" spc="180" dirty="0">
                <a:latin typeface="Arial]"/>
                <a:cs typeface="Cambria"/>
              </a:rPr>
              <a:t>MZI.</a:t>
            </a:r>
            <a:endParaRPr sz="2600" dirty="0">
              <a:latin typeface="Arial]"/>
              <a:cs typeface="Cambria"/>
            </a:endParaRPr>
          </a:p>
          <a:p>
            <a:pPr marL="285115" marR="5080" indent="-273050">
              <a:lnSpc>
                <a:spcPct val="100000"/>
              </a:lnSpc>
              <a:spcBef>
                <a:spcPts val="600"/>
              </a:spcBef>
              <a:buClr>
                <a:srgbClr val="FD8537"/>
              </a:buClr>
              <a:buSzPct val="70000"/>
              <a:buFont typeface="Wingdings"/>
              <a:buChar char=""/>
              <a:tabLst>
                <a:tab pos="285750" algn="l"/>
              </a:tabLst>
            </a:pPr>
            <a:r>
              <a:rPr sz="2600" spc="150" dirty="0">
                <a:latin typeface="Arial]"/>
                <a:cs typeface="Cambria"/>
              </a:rPr>
              <a:t>An</a:t>
            </a:r>
            <a:r>
              <a:rPr sz="2600" spc="114" dirty="0">
                <a:latin typeface="Arial]"/>
                <a:cs typeface="Cambria"/>
              </a:rPr>
              <a:t> </a:t>
            </a:r>
            <a:r>
              <a:rPr sz="2600" spc="50" dirty="0">
                <a:latin typeface="Arial]"/>
                <a:cs typeface="Cambria"/>
              </a:rPr>
              <a:t>optical</a:t>
            </a:r>
            <a:r>
              <a:rPr sz="2600" spc="75" dirty="0">
                <a:latin typeface="Arial]"/>
                <a:cs typeface="Cambria"/>
              </a:rPr>
              <a:t> </a:t>
            </a:r>
            <a:r>
              <a:rPr sz="2600" spc="90" dirty="0">
                <a:latin typeface="Arial]"/>
                <a:cs typeface="Cambria"/>
              </a:rPr>
              <a:t>signal</a:t>
            </a:r>
            <a:r>
              <a:rPr sz="2600" spc="95" dirty="0">
                <a:latin typeface="Arial]"/>
                <a:cs typeface="Cambria"/>
              </a:rPr>
              <a:t> </a:t>
            </a:r>
            <a:r>
              <a:rPr sz="2600" spc="55" dirty="0">
                <a:latin typeface="Arial]"/>
                <a:cs typeface="Cambria"/>
              </a:rPr>
              <a:t>coming</a:t>
            </a:r>
            <a:r>
              <a:rPr sz="2600" spc="80" dirty="0">
                <a:latin typeface="Arial]"/>
                <a:cs typeface="Cambria"/>
              </a:rPr>
              <a:t> </a:t>
            </a:r>
            <a:r>
              <a:rPr sz="2600" spc="45" dirty="0">
                <a:latin typeface="Arial]"/>
                <a:cs typeface="Cambria"/>
              </a:rPr>
              <a:t>from</a:t>
            </a:r>
            <a:r>
              <a:rPr sz="2600" spc="95" dirty="0">
                <a:latin typeface="Arial]"/>
                <a:cs typeface="Cambria"/>
              </a:rPr>
              <a:t> </a:t>
            </a:r>
            <a:r>
              <a:rPr sz="2600" spc="135" dirty="0">
                <a:latin typeface="Arial]"/>
                <a:cs typeface="Cambria"/>
              </a:rPr>
              <a:t>a</a:t>
            </a:r>
            <a:r>
              <a:rPr sz="2600" spc="105" dirty="0">
                <a:latin typeface="Arial]"/>
                <a:cs typeface="Cambria"/>
              </a:rPr>
              <a:t> </a:t>
            </a:r>
            <a:r>
              <a:rPr sz="2600" spc="75" dirty="0">
                <a:latin typeface="Arial]"/>
                <a:cs typeface="Cambria"/>
              </a:rPr>
              <a:t>single</a:t>
            </a:r>
            <a:r>
              <a:rPr sz="2600" spc="85" dirty="0">
                <a:latin typeface="Arial]"/>
                <a:cs typeface="Cambria"/>
              </a:rPr>
              <a:t> </a:t>
            </a:r>
            <a:r>
              <a:rPr sz="2600" spc="25" dirty="0">
                <a:latin typeface="Arial]"/>
                <a:cs typeface="Cambria"/>
              </a:rPr>
              <a:t>mode</a:t>
            </a:r>
            <a:r>
              <a:rPr sz="2600" spc="105" dirty="0">
                <a:latin typeface="Arial]"/>
                <a:cs typeface="Cambria"/>
              </a:rPr>
              <a:t> </a:t>
            </a:r>
            <a:r>
              <a:rPr sz="2600" spc="60" dirty="0">
                <a:latin typeface="Arial]"/>
                <a:cs typeface="Cambria"/>
              </a:rPr>
              <a:t>waveguide</a:t>
            </a:r>
            <a:r>
              <a:rPr sz="2600" spc="70" dirty="0">
                <a:latin typeface="Arial]"/>
                <a:cs typeface="Cambria"/>
              </a:rPr>
              <a:t> is</a:t>
            </a:r>
            <a:r>
              <a:rPr sz="2600" spc="100" dirty="0">
                <a:latin typeface="Arial]"/>
                <a:cs typeface="Cambria"/>
              </a:rPr>
              <a:t> </a:t>
            </a:r>
            <a:r>
              <a:rPr sz="2600" spc="75" dirty="0">
                <a:latin typeface="Arial]"/>
                <a:cs typeface="Cambria"/>
              </a:rPr>
              <a:t>split </a:t>
            </a:r>
            <a:r>
              <a:rPr sz="2600" spc="-425" dirty="0">
                <a:latin typeface="Arial]"/>
                <a:cs typeface="Cambria"/>
              </a:rPr>
              <a:t> </a:t>
            </a:r>
            <a:r>
              <a:rPr sz="2600" spc="40" dirty="0">
                <a:latin typeface="Arial]"/>
                <a:cs typeface="Cambria"/>
              </a:rPr>
              <a:t>by</a:t>
            </a:r>
            <a:r>
              <a:rPr sz="2600" spc="95" dirty="0">
                <a:latin typeface="Arial]"/>
                <a:cs typeface="Cambria"/>
              </a:rPr>
              <a:t> </a:t>
            </a:r>
            <a:r>
              <a:rPr sz="2600" spc="135" dirty="0">
                <a:latin typeface="Arial]"/>
                <a:cs typeface="Cambria"/>
              </a:rPr>
              <a:t>a</a:t>
            </a:r>
            <a:r>
              <a:rPr sz="2600" spc="114" dirty="0">
                <a:latin typeface="Arial]"/>
                <a:cs typeface="Cambria"/>
              </a:rPr>
              <a:t> </a:t>
            </a:r>
            <a:r>
              <a:rPr sz="2600" spc="5" dirty="0">
                <a:latin typeface="Arial]"/>
                <a:cs typeface="Cambria"/>
              </a:rPr>
              <a:t>3</a:t>
            </a:r>
            <a:r>
              <a:rPr sz="2600" spc="95" dirty="0">
                <a:latin typeface="Arial]"/>
                <a:cs typeface="Cambria"/>
              </a:rPr>
              <a:t> </a:t>
            </a:r>
            <a:r>
              <a:rPr sz="2600" spc="130" dirty="0">
                <a:latin typeface="Arial]"/>
                <a:cs typeface="Cambria"/>
              </a:rPr>
              <a:t>dB</a:t>
            </a:r>
            <a:r>
              <a:rPr sz="2600" spc="120" dirty="0">
                <a:latin typeface="Arial]"/>
                <a:cs typeface="Cambria"/>
              </a:rPr>
              <a:t> </a:t>
            </a:r>
            <a:r>
              <a:rPr sz="2600" spc="50" dirty="0">
                <a:latin typeface="Arial]"/>
                <a:cs typeface="Cambria"/>
              </a:rPr>
              <a:t>coupler.</a:t>
            </a:r>
            <a:endParaRPr sz="2600" dirty="0">
              <a:latin typeface="Arial]"/>
              <a:cs typeface="Cambria"/>
            </a:endParaRPr>
          </a:p>
          <a:p>
            <a:pPr marL="285115" marR="296545" indent="-273050">
              <a:lnSpc>
                <a:spcPct val="100000"/>
              </a:lnSpc>
              <a:spcBef>
                <a:spcPts val="600"/>
              </a:spcBef>
              <a:buClr>
                <a:srgbClr val="FD8537"/>
              </a:buClr>
              <a:buSzPct val="70000"/>
              <a:buFont typeface="Wingdings"/>
              <a:buChar char=""/>
              <a:tabLst>
                <a:tab pos="285750" algn="l"/>
              </a:tabLst>
            </a:pPr>
            <a:r>
              <a:rPr sz="2600" spc="95" dirty="0">
                <a:latin typeface="Arial]"/>
                <a:cs typeface="Cambria"/>
              </a:rPr>
              <a:t>The</a:t>
            </a:r>
            <a:r>
              <a:rPr sz="2600" spc="114" dirty="0">
                <a:latin typeface="Arial]"/>
                <a:cs typeface="Cambria"/>
              </a:rPr>
              <a:t> </a:t>
            </a:r>
            <a:r>
              <a:rPr sz="2600" spc="10" dirty="0">
                <a:latin typeface="Arial]"/>
                <a:cs typeface="Cambria"/>
              </a:rPr>
              <a:t>two</a:t>
            </a:r>
            <a:r>
              <a:rPr sz="2600" spc="95" dirty="0">
                <a:latin typeface="Arial]"/>
                <a:cs typeface="Cambria"/>
              </a:rPr>
              <a:t> </a:t>
            </a:r>
            <a:r>
              <a:rPr sz="2600" spc="75" dirty="0">
                <a:latin typeface="Arial]"/>
                <a:cs typeface="Cambria"/>
              </a:rPr>
              <a:t>split</a:t>
            </a:r>
            <a:r>
              <a:rPr sz="2600" spc="80" dirty="0">
                <a:latin typeface="Arial]"/>
                <a:cs typeface="Cambria"/>
              </a:rPr>
              <a:t> </a:t>
            </a:r>
            <a:r>
              <a:rPr sz="2600" spc="70" dirty="0">
                <a:latin typeface="Arial]"/>
                <a:cs typeface="Cambria"/>
              </a:rPr>
              <a:t>beams</a:t>
            </a:r>
            <a:r>
              <a:rPr sz="2600" spc="95" dirty="0">
                <a:latin typeface="Arial]"/>
                <a:cs typeface="Cambria"/>
              </a:rPr>
              <a:t> </a:t>
            </a:r>
            <a:r>
              <a:rPr sz="2600" spc="75" dirty="0">
                <a:latin typeface="Arial]"/>
                <a:cs typeface="Cambria"/>
              </a:rPr>
              <a:t>travel</a:t>
            </a:r>
            <a:r>
              <a:rPr sz="2600" spc="85" dirty="0">
                <a:latin typeface="Arial]"/>
                <a:cs typeface="Cambria"/>
              </a:rPr>
              <a:t> </a:t>
            </a:r>
            <a:r>
              <a:rPr sz="2600" spc="75" dirty="0">
                <a:latin typeface="Arial]"/>
                <a:cs typeface="Cambria"/>
              </a:rPr>
              <a:t>through</a:t>
            </a:r>
            <a:r>
              <a:rPr sz="2600" spc="90" dirty="0">
                <a:latin typeface="Arial]"/>
                <a:cs typeface="Cambria"/>
              </a:rPr>
              <a:t> </a:t>
            </a:r>
            <a:r>
              <a:rPr sz="2600" spc="10" dirty="0">
                <a:latin typeface="Arial]"/>
                <a:cs typeface="Cambria"/>
              </a:rPr>
              <a:t>two</a:t>
            </a:r>
            <a:r>
              <a:rPr sz="2600" spc="90" dirty="0">
                <a:latin typeface="Arial]"/>
                <a:cs typeface="Cambria"/>
              </a:rPr>
              <a:t> </a:t>
            </a:r>
            <a:r>
              <a:rPr sz="2600" spc="60" dirty="0">
                <a:latin typeface="Arial]"/>
                <a:cs typeface="Cambria"/>
              </a:rPr>
              <a:t>different</a:t>
            </a:r>
            <a:r>
              <a:rPr sz="2600" spc="75" dirty="0">
                <a:latin typeface="Arial]"/>
                <a:cs typeface="Cambria"/>
              </a:rPr>
              <a:t> </a:t>
            </a:r>
            <a:r>
              <a:rPr sz="2600" spc="65" dirty="0">
                <a:latin typeface="Arial]"/>
                <a:cs typeface="Cambria"/>
              </a:rPr>
              <a:t>guides</a:t>
            </a:r>
            <a:r>
              <a:rPr sz="2600" spc="90" dirty="0">
                <a:latin typeface="Arial]"/>
                <a:cs typeface="Cambria"/>
              </a:rPr>
              <a:t> and </a:t>
            </a:r>
            <a:r>
              <a:rPr sz="2600" spc="-425" dirty="0">
                <a:latin typeface="Arial]"/>
                <a:cs typeface="Cambria"/>
              </a:rPr>
              <a:t> </a:t>
            </a:r>
            <a:r>
              <a:rPr sz="2600" spc="85" dirty="0">
                <a:latin typeface="Arial]"/>
                <a:cs typeface="Cambria"/>
              </a:rPr>
              <a:t>then</a:t>
            </a:r>
            <a:r>
              <a:rPr sz="2600" spc="95" dirty="0">
                <a:latin typeface="Arial]"/>
                <a:cs typeface="Cambria"/>
              </a:rPr>
              <a:t> </a:t>
            </a:r>
            <a:r>
              <a:rPr sz="2600" spc="40" dirty="0">
                <a:latin typeface="Arial]"/>
                <a:cs typeface="Cambria"/>
              </a:rPr>
              <a:t>recombine</a:t>
            </a:r>
            <a:r>
              <a:rPr sz="2600" spc="65" dirty="0">
                <a:latin typeface="Arial]"/>
                <a:cs typeface="Cambria"/>
              </a:rPr>
              <a:t> </a:t>
            </a:r>
            <a:r>
              <a:rPr sz="2600" spc="15" dirty="0">
                <a:latin typeface="Arial]"/>
                <a:cs typeface="Cambria"/>
              </a:rPr>
              <a:t>to</a:t>
            </a:r>
            <a:r>
              <a:rPr sz="2600" spc="100" dirty="0">
                <a:latin typeface="Arial]"/>
                <a:cs typeface="Cambria"/>
              </a:rPr>
              <a:t> </a:t>
            </a:r>
            <a:r>
              <a:rPr sz="2600" spc="30" dirty="0">
                <a:latin typeface="Arial]"/>
                <a:cs typeface="Cambria"/>
              </a:rPr>
              <a:t>produce</a:t>
            </a:r>
            <a:r>
              <a:rPr sz="2600" spc="90" dirty="0">
                <a:latin typeface="Arial]"/>
                <a:cs typeface="Cambria"/>
              </a:rPr>
              <a:t> </a:t>
            </a:r>
            <a:r>
              <a:rPr sz="2600" spc="80" dirty="0">
                <a:latin typeface="Arial]"/>
                <a:cs typeface="Cambria"/>
              </a:rPr>
              <a:t>the</a:t>
            </a:r>
            <a:r>
              <a:rPr sz="2600" spc="95" dirty="0">
                <a:latin typeface="Arial]"/>
                <a:cs typeface="Cambria"/>
              </a:rPr>
              <a:t> </a:t>
            </a:r>
            <a:r>
              <a:rPr sz="2600" spc="80" dirty="0">
                <a:latin typeface="Arial]"/>
                <a:cs typeface="Cambria"/>
              </a:rPr>
              <a:t>output.</a:t>
            </a:r>
            <a:endParaRPr sz="2600" dirty="0">
              <a:latin typeface="Arial]"/>
              <a:cs typeface="Cambria"/>
            </a:endParaRPr>
          </a:p>
        </p:txBody>
      </p:sp>
      <p:sp>
        <p:nvSpPr>
          <p:cNvPr id="4" name="object 4"/>
          <p:cNvSpPr txBox="1"/>
          <p:nvPr/>
        </p:nvSpPr>
        <p:spPr>
          <a:xfrm>
            <a:off x="11097768" y="5864149"/>
            <a:ext cx="298027" cy="228268"/>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FFFFFF"/>
                </a:solidFill>
                <a:latin typeface="Arial]"/>
                <a:cs typeface="Arial"/>
              </a:rPr>
              <a:t>10</a:t>
            </a:r>
            <a:endParaRPr sz="1400">
              <a:latin typeface="Arial]"/>
              <a:cs typeface="Arial"/>
            </a:endParaRPr>
          </a:p>
        </p:txBody>
      </p:sp>
      <p:pic>
        <p:nvPicPr>
          <p:cNvPr id="5" name="object 5"/>
          <p:cNvPicPr/>
          <p:nvPr/>
        </p:nvPicPr>
        <p:blipFill>
          <a:blip r:embed="rId2" cstate="print"/>
          <a:stretch>
            <a:fillRect/>
          </a:stretch>
        </p:blipFill>
        <p:spPr>
          <a:xfrm>
            <a:off x="1726335" y="3200400"/>
            <a:ext cx="8316145" cy="3773805"/>
          </a:xfrm>
          <a:prstGeom prst="rect">
            <a:avLst/>
          </a:prstGeom>
        </p:spPr>
      </p:pic>
    </p:spTree>
    <p:extLst>
      <p:ext uri="{BB962C8B-B14F-4D97-AF65-F5344CB8AC3E}">
        <p14:creationId xmlns:p14="http://schemas.microsoft.com/office/powerpoint/2010/main" val="1006609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221391"/>
            <a:ext cx="11811000" cy="6415218"/>
          </a:xfrm>
          <a:prstGeom prst="rect">
            <a:avLst/>
          </a:prstGeom>
        </p:spPr>
        <p:txBody>
          <a:bodyPr vert="horz" wrap="square" lIns="0" tIns="13335" rIns="0" bIns="0" rtlCol="0">
            <a:spAutoFit/>
          </a:bodyPr>
          <a:lstStyle/>
          <a:p>
            <a:pPr marL="285115" marR="689610" indent="-273050" algn="just">
              <a:lnSpc>
                <a:spcPct val="100000"/>
              </a:lnSpc>
              <a:spcBef>
                <a:spcPts val="105"/>
              </a:spcBef>
              <a:buClr>
                <a:srgbClr val="FD8537"/>
              </a:buClr>
              <a:buSzPct val="70000"/>
              <a:buFont typeface="Wingdings"/>
              <a:buChar char=""/>
              <a:tabLst>
                <a:tab pos="285750" algn="l"/>
              </a:tabLst>
            </a:pPr>
            <a:r>
              <a:rPr sz="2800" spc="110" dirty="0">
                <a:latin typeface="Arial" panose="020B0604020202020204" pitchFamily="34" charset="0"/>
                <a:cs typeface="Arial" panose="020B0604020202020204" pitchFamily="34" charset="0"/>
              </a:rPr>
              <a:t>If </a:t>
            </a:r>
            <a:r>
              <a:rPr sz="2800" spc="75" dirty="0">
                <a:latin typeface="Arial" panose="020B0604020202020204" pitchFamily="34" charset="0"/>
                <a:cs typeface="Arial" panose="020B0604020202020204" pitchFamily="34" charset="0"/>
              </a:rPr>
              <a:t>the </a:t>
            </a:r>
            <a:r>
              <a:rPr sz="2800" spc="50" dirty="0">
                <a:latin typeface="Arial" panose="020B0604020202020204" pitchFamily="34" charset="0"/>
                <a:cs typeface="Arial" panose="020B0604020202020204" pitchFamily="34" charset="0"/>
              </a:rPr>
              <a:t>optical </a:t>
            </a:r>
            <a:r>
              <a:rPr sz="2800" spc="85" dirty="0">
                <a:latin typeface="Arial" panose="020B0604020202020204" pitchFamily="34" charset="0"/>
                <a:cs typeface="Arial" panose="020B0604020202020204" pitchFamily="34" charset="0"/>
              </a:rPr>
              <a:t>paths </a:t>
            </a:r>
            <a:r>
              <a:rPr sz="2800" spc="90" dirty="0">
                <a:latin typeface="Arial" panose="020B0604020202020204" pitchFamily="34" charset="0"/>
                <a:cs typeface="Arial" panose="020B0604020202020204" pitchFamily="34" charset="0"/>
              </a:rPr>
              <a:t>in </a:t>
            </a:r>
            <a:r>
              <a:rPr sz="2800" spc="75" dirty="0">
                <a:latin typeface="Arial" panose="020B0604020202020204" pitchFamily="34" charset="0"/>
                <a:cs typeface="Arial" panose="020B0604020202020204" pitchFamily="34" charset="0"/>
              </a:rPr>
              <a:t>the </a:t>
            </a:r>
            <a:r>
              <a:rPr sz="2800" spc="10" dirty="0">
                <a:latin typeface="Arial" panose="020B0604020202020204" pitchFamily="34" charset="0"/>
                <a:cs typeface="Arial" panose="020B0604020202020204" pitchFamily="34" charset="0"/>
              </a:rPr>
              <a:t>two </a:t>
            </a:r>
            <a:r>
              <a:rPr sz="2800" spc="90" dirty="0">
                <a:latin typeface="Arial" panose="020B0604020202020204" pitchFamily="34" charset="0"/>
                <a:cs typeface="Arial" panose="020B0604020202020204" pitchFamily="34" charset="0"/>
              </a:rPr>
              <a:t>arms </a:t>
            </a:r>
            <a:r>
              <a:rPr sz="2800" spc="-5" dirty="0">
                <a:latin typeface="Arial" panose="020B0604020202020204" pitchFamily="34" charset="0"/>
                <a:cs typeface="Arial" panose="020B0604020202020204" pitchFamily="34" charset="0"/>
              </a:rPr>
              <a:t>of </a:t>
            </a:r>
            <a:r>
              <a:rPr sz="2800" spc="80" dirty="0">
                <a:latin typeface="Arial" panose="020B0604020202020204" pitchFamily="34" charset="0"/>
                <a:cs typeface="Arial" panose="020B0604020202020204" pitchFamily="34" charset="0"/>
              </a:rPr>
              <a:t>the </a:t>
            </a:r>
            <a:r>
              <a:rPr sz="2800" spc="50" dirty="0">
                <a:latin typeface="Arial" panose="020B0604020202020204" pitchFamily="34" charset="0"/>
                <a:cs typeface="Arial" panose="020B0604020202020204" pitchFamily="34" charset="0"/>
              </a:rPr>
              <a:t>interferometer </a:t>
            </a:r>
            <a:r>
              <a:rPr sz="2800" spc="70" dirty="0">
                <a:latin typeface="Arial" panose="020B0604020202020204" pitchFamily="34" charset="0"/>
                <a:cs typeface="Arial" panose="020B0604020202020204" pitchFamily="34" charset="0"/>
              </a:rPr>
              <a:t>is </a:t>
            </a:r>
            <a:r>
              <a:rPr sz="2800" spc="75" dirty="0">
                <a:latin typeface="Arial" panose="020B0604020202020204" pitchFamily="34" charset="0"/>
                <a:cs typeface="Arial" panose="020B0604020202020204" pitchFamily="34" charset="0"/>
              </a:rPr>
              <a:t> </a:t>
            </a:r>
            <a:r>
              <a:rPr sz="2800" spc="120" dirty="0">
                <a:latin typeface="Arial" panose="020B0604020202020204" pitchFamily="34" charset="0"/>
                <a:cs typeface="Arial" panose="020B0604020202020204" pitchFamily="34" charset="0"/>
              </a:rPr>
              <a:t>an </a:t>
            </a:r>
            <a:r>
              <a:rPr sz="2800" spc="80" dirty="0">
                <a:latin typeface="Arial" panose="020B0604020202020204" pitchFamily="34" charset="0"/>
                <a:cs typeface="Arial" panose="020B0604020202020204" pitchFamily="34" charset="0"/>
              </a:rPr>
              <a:t>integral </a:t>
            </a:r>
            <a:r>
              <a:rPr sz="2800" spc="70" dirty="0">
                <a:latin typeface="Arial" panose="020B0604020202020204" pitchFamily="34" charset="0"/>
                <a:cs typeface="Arial" panose="020B0604020202020204" pitchFamily="34" charset="0"/>
              </a:rPr>
              <a:t>number </a:t>
            </a:r>
            <a:r>
              <a:rPr sz="2800" spc="-5" dirty="0">
                <a:latin typeface="Arial" panose="020B0604020202020204" pitchFamily="34" charset="0"/>
                <a:cs typeface="Arial" panose="020B0604020202020204" pitchFamily="34" charset="0"/>
              </a:rPr>
              <a:t>of </a:t>
            </a:r>
            <a:r>
              <a:rPr sz="2800" spc="50" dirty="0">
                <a:latin typeface="Arial" panose="020B0604020202020204" pitchFamily="34" charset="0"/>
                <a:cs typeface="Arial" panose="020B0604020202020204" pitchFamily="34" charset="0"/>
              </a:rPr>
              <a:t>optical </a:t>
            </a:r>
            <a:r>
              <a:rPr sz="2800" spc="75" dirty="0">
                <a:latin typeface="Arial" panose="020B0604020202020204" pitchFamily="34" charset="0"/>
                <a:cs typeface="Arial" panose="020B0604020202020204" pitchFamily="34" charset="0"/>
              </a:rPr>
              <a:t>wavelengths, </a:t>
            </a:r>
            <a:r>
              <a:rPr sz="2800" spc="80" dirty="0">
                <a:latin typeface="Arial" panose="020B0604020202020204" pitchFamily="34" charset="0"/>
                <a:cs typeface="Arial" panose="020B0604020202020204" pitchFamily="34" charset="0"/>
              </a:rPr>
              <a:t>the </a:t>
            </a:r>
            <a:r>
              <a:rPr sz="2800" spc="5" dirty="0">
                <a:latin typeface="Arial" panose="020B0604020202020204" pitchFamily="34" charset="0"/>
                <a:cs typeface="Arial" panose="020B0604020202020204" pitchFamily="34" charset="0"/>
              </a:rPr>
              <a:t>two </a:t>
            </a:r>
            <a:r>
              <a:rPr sz="2800" spc="55" dirty="0">
                <a:latin typeface="Arial" panose="020B0604020202020204" pitchFamily="34" charset="0"/>
                <a:cs typeface="Arial" panose="020B0604020202020204" pitchFamily="34" charset="0"/>
              </a:rPr>
              <a:t>waves </a:t>
            </a:r>
            <a:r>
              <a:rPr sz="2800" spc="60" dirty="0">
                <a:latin typeface="Arial" panose="020B0604020202020204" pitchFamily="34" charset="0"/>
                <a:cs typeface="Arial" panose="020B0604020202020204" pitchFamily="34" charset="0"/>
              </a:rPr>
              <a:t> </a:t>
            </a:r>
            <a:r>
              <a:rPr sz="2800" spc="55" dirty="0">
                <a:latin typeface="Arial" panose="020B0604020202020204" pitchFamily="34" charset="0"/>
                <a:cs typeface="Arial" panose="020B0604020202020204" pitchFamily="34" charset="0"/>
              </a:rPr>
              <a:t>will</a:t>
            </a:r>
            <a:r>
              <a:rPr sz="2800" spc="60" dirty="0">
                <a:latin typeface="Arial" panose="020B0604020202020204" pitchFamily="34" charset="0"/>
                <a:cs typeface="Arial" panose="020B0604020202020204" pitchFamily="34" charset="0"/>
              </a:rPr>
              <a:t> </a:t>
            </a:r>
            <a:r>
              <a:rPr sz="2800" spc="65" dirty="0">
                <a:latin typeface="Arial" panose="020B0604020202020204" pitchFamily="34" charset="0"/>
                <a:cs typeface="Arial" panose="020B0604020202020204" pitchFamily="34" charset="0"/>
              </a:rPr>
              <a:t>arrive</a:t>
            </a:r>
            <a:r>
              <a:rPr sz="2800" spc="70" dirty="0">
                <a:latin typeface="Arial" panose="020B0604020202020204" pitchFamily="34" charset="0"/>
                <a:cs typeface="Arial" panose="020B0604020202020204" pitchFamily="34" charset="0"/>
              </a:rPr>
              <a:t> </a:t>
            </a:r>
            <a:r>
              <a:rPr sz="2800" spc="110" dirty="0">
                <a:latin typeface="Arial" panose="020B0604020202020204" pitchFamily="34" charset="0"/>
                <a:cs typeface="Arial" panose="020B0604020202020204" pitchFamily="34" charset="0"/>
              </a:rPr>
              <a:t>at</a:t>
            </a:r>
            <a:r>
              <a:rPr sz="2800" spc="114" dirty="0">
                <a:latin typeface="Arial" panose="020B0604020202020204" pitchFamily="34" charset="0"/>
                <a:cs typeface="Arial" panose="020B0604020202020204" pitchFamily="34" charset="0"/>
              </a:rPr>
              <a:t> </a:t>
            </a:r>
            <a:r>
              <a:rPr sz="2800" spc="80" dirty="0">
                <a:latin typeface="Arial" panose="020B0604020202020204" pitchFamily="34" charset="0"/>
                <a:cs typeface="Arial" panose="020B0604020202020204" pitchFamily="34" charset="0"/>
              </a:rPr>
              <a:t>the</a:t>
            </a:r>
            <a:r>
              <a:rPr sz="2800" spc="85" dirty="0">
                <a:latin typeface="Arial" panose="020B0604020202020204" pitchFamily="34" charset="0"/>
                <a:cs typeface="Arial" panose="020B0604020202020204" pitchFamily="34" charset="0"/>
              </a:rPr>
              <a:t> </a:t>
            </a:r>
            <a:r>
              <a:rPr sz="2800" spc="25" dirty="0">
                <a:latin typeface="Arial" panose="020B0604020202020204" pitchFamily="34" charset="0"/>
                <a:cs typeface="Arial" panose="020B0604020202020204" pitchFamily="34" charset="0"/>
              </a:rPr>
              <a:t>second</a:t>
            </a:r>
            <a:r>
              <a:rPr sz="2800" spc="30" dirty="0">
                <a:latin typeface="Arial" panose="020B0604020202020204" pitchFamily="34" charset="0"/>
                <a:cs typeface="Arial" panose="020B0604020202020204" pitchFamily="34" charset="0"/>
              </a:rPr>
              <a:t> </a:t>
            </a:r>
            <a:r>
              <a:rPr sz="2800" spc="35" dirty="0">
                <a:latin typeface="Arial" panose="020B0604020202020204" pitchFamily="34" charset="0"/>
                <a:cs typeface="Arial" panose="020B0604020202020204" pitchFamily="34" charset="0"/>
              </a:rPr>
              <a:t>coupler</a:t>
            </a:r>
            <a:r>
              <a:rPr sz="2800" spc="40" dirty="0">
                <a:latin typeface="Arial" panose="020B0604020202020204" pitchFamily="34" charset="0"/>
                <a:cs typeface="Arial" panose="020B0604020202020204" pitchFamily="34" charset="0"/>
              </a:rPr>
              <a:t> </a:t>
            </a:r>
            <a:r>
              <a:rPr sz="2800" spc="90" dirty="0">
                <a:solidFill>
                  <a:srgbClr val="FF0000"/>
                </a:solidFill>
                <a:latin typeface="Arial" panose="020B0604020202020204" pitchFamily="34" charset="0"/>
                <a:cs typeface="Arial" panose="020B0604020202020204" pitchFamily="34" charset="0"/>
              </a:rPr>
              <a:t>in</a:t>
            </a:r>
            <a:r>
              <a:rPr sz="2800" spc="95" dirty="0">
                <a:solidFill>
                  <a:srgbClr val="FF0000"/>
                </a:solidFill>
                <a:latin typeface="Arial" panose="020B0604020202020204" pitchFamily="34" charset="0"/>
                <a:cs typeface="Arial" panose="020B0604020202020204" pitchFamily="34" charset="0"/>
              </a:rPr>
              <a:t> </a:t>
            </a:r>
            <a:r>
              <a:rPr sz="2800" spc="70" dirty="0">
                <a:solidFill>
                  <a:srgbClr val="FF0000"/>
                </a:solidFill>
                <a:latin typeface="Arial" panose="020B0604020202020204" pitchFamily="34" charset="0"/>
                <a:cs typeface="Arial" panose="020B0604020202020204" pitchFamily="34" charset="0"/>
              </a:rPr>
              <a:t>phase</a:t>
            </a:r>
            <a:r>
              <a:rPr sz="2800" spc="75" dirty="0">
                <a:solidFill>
                  <a:srgbClr val="FF0000"/>
                </a:solidFill>
                <a:latin typeface="Arial" panose="020B0604020202020204" pitchFamily="34" charset="0"/>
                <a:cs typeface="Arial" panose="020B0604020202020204" pitchFamily="34" charset="0"/>
              </a:rPr>
              <a:t> </a:t>
            </a:r>
            <a:r>
              <a:rPr sz="2800" spc="90" dirty="0">
                <a:latin typeface="Arial" panose="020B0604020202020204" pitchFamily="34" charset="0"/>
                <a:cs typeface="Arial" panose="020B0604020202020204" pitchFamily="34" charset="0"/>
              </a:rPr>
              <a:t>and</a:t>
            </a:r>
            <a:r>
              <a:rPr sz="2800" spc="95" dirty="0">
                <a:latin typeface="Arial" panose="020B0604020202020204" pitchFamily="34" charset="0"/>
                <a:cs typeface="Arial" panose="020B0604020202020204" pitchFamily="34" charset="0"/>
              </a:rPr>
              <a:t> </a:t>
            </a:r>
            <a:r>
              <a:rPr sz="2800" spc="55" dirty="0">
                <a:latin typeface="Arial" panose="020B0604020202020204" pitchFamily="34" charset="0"/>
                <a:cs typeface="Arial" panose="020B0604020202020204" pitchFamily="34" charset="0"/>
              </a:rPr>
              <a:t>interfere </a:t>
            </a:r>
            <a:r>
              <a:rPr sz="2800" spc="60" dirty="0">
                <a:latin typeface="Arial" panose="020B0604020202020204" pitchFamily="34" charset="0"/>
                <a:cs typeface="Arial" panose="020B0604020202020204" pitchFamily="34" charset="0"/>
              </a:rPr>
              <a:t> constructively </a:t>
            </a:r>
            <a:r>
              <a:rPr sz="2800" spc="20" dirty="0">
                <a:latin typeface="Arial" panose="020B0604020202020204" pitchFamily="34" charset="0"/>
                <a:cs typeface="Arial" panose="020B0604020202020204" pitchFamily="34" charset="0"/>
              </a:rPr>
              <a:t>to</a:t>
            </a:r>
            <a:r>
              <a:rPr sz="2800" spc="105" dirty="0">
                <a:latin typeface="Arial" panose="020B0604020202020204" pitchFamily="34" charset="0"/>
                <a:cs typeface="Arial" panose="020B0604020202020204" pitchFamily="34" charset="0"/>
              </a:rPr>
              <a:t> </a:t>
            </a:r>
            <a:r>
              <a:rPr sz="2800" spc="30" dirty="0">
                <a:latin typeface="Arial" panose="020B0604020202020204" pitchFamily="34" charset="0"/>
                <a:cs typeface="Arial" panose="020B0604020202020204" pitchFamily="34" charset="0"/>
              </a:rPr>
              <a:t>produce</a:t>
            </a:r>
            <a:r>
              <a:rPr sz="2800" spc="85" dirty="0">
                <a:latin typeface="Arial" panose="020B0604020202020204" pitchFamily="34" charset="0"/>
                <a:cs typeface="Arial" panose="020B0604020202020204" pitchFamily="34" charset="0"/>
              </a:rPr>
              <a:t> </a:t>
            </a:r>
            <a:r>
              <a:rPr sz="2800" b="1" spc="160" dirty="0">
                <a:solidFill>
                  <a:srgbClr val="00AFEF"/>
                </a:solidFill>
                <a:latin typeface="Arial" panose="020B0604020202020204" pitchFamily="34" charset="0"/>
                <a:cs typeface="Arial" panose="020B0604020202020204" pitchFamily="34" charset="0"/>
              </a:rPr>
              <a:t>high</a:t>
            </a:r>
            <a:r>
              <a:rPr sz="2800" b="1" spc="140" dirty="0">
                <a:solidFill>
                  <a:srgbClr val="00AFEF"/>
                </a:solidFill>
                <a:latin typeface="Arial" panose="020B0604020202020204" pitchFamily="34" charset="0"/>
                <a:cs typeface="Arial" panose="020B0604020202020204" pitchFamily="34" charset="0"/>
              </a:rPr>
              <a:t> </a:t>
            </a:r>
            <a:r>
              <a:rPr sz="2800" b="1" spc="120" dirty="0">
                <a:solidFill>
                  <a:srgbClr val="00AFEF"/>
                </a:solidFill>
                <a:latin typeface="Arial" panose="020B0604020202020204" pitchFamily="34" charset="0"/>
                <a:cs typeface="Arial" panose="020B0604020202020204" pitchFamily="34" charset="0"/>
              </a:rPr>
              <a:t>intensity.</a:t>
            </a:r>
            <a:endParaRPr sz="2800" dirty="0">
              <a:latin typeface="Arial" panose="020B0604020202020204" pitchFamily="34" charset="0"/>
              <a:cs typeface="Arial" panose="020B0604020202020204" pitchFamily="34" charset="0"/>
            </a:endParaRPr>
          </a:p>
          <a:p>
            <a:pPr>
              <a:lnSpc>
                <a:spcPct val="100000"/>
              </a:lnSpc>
              <a:spcBef>
                <a:spcPts val="25"/>
              </a:spcBef>
              <a:buClr>
                <a:srgbClr val="FD8537"/>
              </a:buClr>
              <a:buFont typeface="Wingdings"/>
              <a:buChar char=""/>
            </a:pPr>
            <a:endParaRPr sz="3600" dirty="0">
              <a:latin typeface="Arial" panose="020B0604020202020204" pitchFamily="34" charset="0"/>
              <a:cs typeface="Arial" panose="020B0604020202020204" pitchFamily="34" charset="0"/>
            </a:endParaRPr>
          </a:p>
          <a:p>
            <a:pPr marL="285115" marR="692785" indent="-273050" algn="just">
              <a:lnSpc>
                <a:spcPct val="100000"/>
              </a:lnSpc>
              <a:buClr>
                <a:srgbClr val="FD8537"/>
              </a:buClr>
              <a:buSzPct val="70000"/>
              <a:buFont typeface="Wingdings"/>
              <a:buChar char=""/>
              <a:tabLst>
                <a:tab pos="285750" algn="l"/>
              </a:tabLst>
            </a:pPr>
            <a:r>
              <a:rPr sz="2800" spc="85" dirty="0">
                <a:latin typeface="Arial" panose="020B0604020202020204" pitchFamily="34" charset="0"/>
                <a:cs typeface="Arial" panose="020B0604020202020204" pitchFamily="34" charset="0"/>
              </a:rPr>
              <a:t>Relative</a:t>
            </a:r>
            <a:r>
              <a:rPr sz="2800" spc="90" dirty="0">
                <a:latin typeface="Arial" panose="020B0604020202020204" pitchFamily="34" charset="0"/>
                <a:cs typeface="Arial" panose="020B0604020202020204" pitchFamily="34" charset="0"/>
              </a:rPr>
              <a:t> </a:t>
            </a:r>
            <a:r>
              <a:rPr sz="2800" spc="70" dirty="0">
                <a:solidFill>
                  <a:srgbClr val="FF0000"/>
                </a:solidFill>
                <a:latin typeface="Arial" panose="020B0604020202020204" pitchFamily="34" charset="0"/>
                <a:cs typeface="Arial" panose="020B0604020202020204" pitchFamily="34" charset="0"/>
              </a:rPr>
              <a:t>phase</a:t>
            </a:r>
            <a:r>
              <a:rPr sz="2800" spc="75" dirty="0">
                <a:solidFill>
                  <a:srgbClr val="FF0000"/>
                </a:solidFill>
                <a:latin typeface="Arial" panose="020B0604020202020204" pitchFamily="34" charset="0"/>
                <a:cs typeface="Arial" panose="020B0604020202020204" pitchFamily="34" charset="0"/>
              </a:rPr>
              <a:t> </a:t>
            </a:r>
            <a:r>
              <a:rPr sz="2800" spc="45" dirty="0">
                <a:solidFill>
                  <a:srgbClr val="FF0000"/>
                </a:solidFill>
                <a:latin typeface="Arial" panose="020B0604020202020204" pitchFamily="34" charset="0"/>
                <a:cs typeface="Arial" panose="020B0604020202020204" pitchFamily="34" charset="0"/>
              </a:rPr>
              <a:t>difference</a:t>
            </a:r>
            <a:r>
              <a:rPr sz="2800" spc="50" dirty="0">
                <a:solidFill>
                  <a:srgbClr val="FF0000"/>
                </a:solidFill>
                <a:latin typeface="Arial" panose="020B0604020202020204" pitchFamily="34" charset="0"/>
                <a:cs typeface="Arial" panose="020B0604020202020204" pitchFamily="34" charset="0"/>
              </a:rPr>
              <a:t> </a:t>
            </a:r>
            <a:r>
              <a:rPr sz="2800" spc="40" dirty="0">
                <a:latin typeface="Arial" panose="020B0604020202020204" pitchFamily="34" charset="0"/>
                <a:cs typeface="Arial" panose="020B0604020202020204" pitchFamily="34" charset="0"/>
              </a:rPr>
              <a:t>between</a:t>
            </a:r>
            <a:r>
              <a:rPr sz="2800" spc="45" dirty="0">
                <a:latin typeface="Arial" panose="020B0604020202020204" pitchFamily="34" charset="0"/>
                <a:cs typeface="Arial" panose="020B0604020202020204" pitchFamily="34" charset="0"/>
              </a:rPr>
              <a:t> </a:t>
            </a:r>
            <a:r>
              <a:rPr sz="2800" spc="80" dirty="0">
                <a:latin typeface="Arial" panose="020B0604020202020204" pitchFamily="34" charset="0"/>
                <a:cs typeface="Arial" panose="020B0604020202020204" pitchFamily="34" charset="0"/>
              </a:rPr>
              <a:t>the</a:t>
            </a:r>
            <a:r>
              <a:rPr sz="2800" spc="605" dirty="0">
                <a:latin typeface="Arial" panose="020B0604020202020204" pitchFamily="34" charset="0"/>
                <a:cs typeface="Arial" panose="020B0604020202020204" pitchFamily="34" charset="0"/>
              </a:rPr>
              <a:t> </a:t>
            </a:r>
            <a:r>
              <a:rPr sz="2800" spc="10" dirty="0">
                <a:latin typeface="Arial" panose="020B0604020202020204" pitchFamily="34" charset="0"/>
                <a:cs typeface="Arial" panose="020B0604020202020204" pitchFamily="34" charset="0"/>
              </a:rPr>
              <a:t>two </a:t>
            </a:r>
            <a:r>
              <a:rPr sz="2800" spc="15" dirty="0">
                <a:latin typeface="Arial" panose="020B0604020202020204" pitchFamily="34" charset="0"/>
                <a:cs typeface="Arial" panose="020B0604020202020204" pitchFamily="34" charset="0"/>
              </a:rPr>
              <a:t> </a:t>
            </a:r>
            <a:r>
              <a:rPr sz="2800" spc="60" dirty="0">
                <a:latin typeface="Arial" panose="020B0604020202020204" pitchFamily="34" charset="0"/>
                <a:cs typeface="Arial" panose="020B0604020202020204" pitchFamily="34" charset="0"/>
              </a:rPr>
              <a:t>waves </a:t>
            </a:r>
            <a:r>
              <a:rPr sz="2800" spc="6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 </a:t>
            </a:r>
            <a:r>
              <a:rPr sz="2800" spc="60" dirty="0">
                <a:latin typeface="Arial" panose="020B0604020202020204" pitchFamily="34" charset="0"/>
                <a:cs typeface="Arial" panose="020B0604020202020204" pitchFamily="34" charset="0"/>
              </a:rPr>
              <a:t>interfere</a:t>
            </a:r>
            <a:r>
              <a:rPr sz="2800" spc="70" dirty="0">
                <a:latin typeface="Arial" panose="020B0604020202020204" pitchFamily="34" charset="0"/>
                <a:cs typeface="Arial" panose="020B0604020202020204" pitchFamily="34" charset="0"/>
              </a:rPr>
              <a:t> </a:t>
            </a:r>
            <a:r>
              <a:rPr sz="2800" spc="60" dirty="0">
                <a:latin typeface="Arial" panose="020B0604020202020204" pitchFamily="34" charset="0"/>
                <a:cs typeface="Arial" panose="020B0604020202020204" pitchFamily="34" charset="0"/>
              </a:rPr>
              <a:t>destructively</a:t>
            </a:r>
            <a:r>
              <a:rPr sz="2800" spc="80" dirty="0">
                <a:latin typeface="Arial" panose="020B0604020202020204" pitchFamily="34" charset="0"/>
                <a:cs typeface="Arial" panose="020B0604020202020204" pitchFamily="34" charset="0"/>
              </a:rPr>
              <a:t> </a:t>
            </a:r>
            <a:r>
              <a:rPr sz="2800" spc="20" dirty="0">
                <a:latin typeface="Arial" panose="020B0604020202020204" pitchFamily="34" charset="0"/>
                <a:cs typeface="Arial" panose="020B0604020202020204" pitchFamily="34" charset="0"/>
              </a:rPr>
              <a:t>to</a:t>
            </a:r>
            <a:r>
              <a:rPr sz="2800" spc="90" dirty="0">
                <a:latin typeface="Arial" panose="020B0604020202020204" pitchFamily="34" charset="0"/>
                <a:cs typeface="Arial" panose="020B0604020202020204" pitchFamily="34" charset="0"/>
              </a:rPr>
              <a:t> </a:t>
            </a:r>
            <a:r>
              <a:rPr sz="2800" spc="30" dirty="0">
                <a:latin typeface="Arial" panose="020B0604020202020204" pitchFamily="34" charset="0"/>
                <a:cs typeface="Arial" panose="020B0604020202020204" pitchFamily="34" charset="0"/>
              </a:rPr>
              <a:t>produce</a:t>
            </a:r>
            <a:r>
              <a:rPr sz="2800" spc="105" dirty="0">
                <a:latin typeface="Arial" panose="020B0604020202020204" pitchFamily="34" charset="0"/>
                <a:cs typeface="Arial" panose="020B0604020202020204" pitchFamily="34" charset="0"/>
              </a:rPr>
              <a:t> </a:t>
            </a:r>
            <a:r>
              <a:rPr sz="2800" b="1" spc="85" dirty="0">
                <a:solidFill>
                  <a:srgbClr val="00AFEF"/>
                </a:solidFill>
                <a:latin typeface="Arial" panose="020B0604020202020204" pitchFamily="34" charset="0"/>
                <a:cs typeface="Arial" panose="020B0604020202020204" pitchFamily="34" charset="0"/>
              </a:rPr>
              <a:t>less</a:t>
            </a:r>
            <a:r>
              <a:rPr sz="2800" b="1" spc="105" dirty="0">
                <a:solidFill>
                  <a:srgbClr val="00AFEF"/>
                </a:solidFill>
                <a:latin typeface="Arial" panose="020B0604020202020204" pitchFamily="34" charset="0"/>
                <a:cs typeface="Arial" panose="020B0604020202020204" pitchFamily="34" charset="0"/>
              </a:rPr>
              <a:t> </a:t>
            </a:r>
            <a:r>
              <a:rPr sz="2800" b="1" spc="120" dirty="0">
                <a:solidFill>
                  <a:srgbClr val="00AFEF"/>
                </a:solidFill>
                <a:latin typeface="Arial" panose="020B0604020202020204" pitchFamily="34" charset="0"/>
                <a:cs typeface="Arial" panose="020B0604020202020204" pitchFamily="34" charset="0"/>
              </a:rPr>
              <a:t>intensity.</a:t>
            </a:r>
            <a:endParaRPr sz="2800" dirty="0">
              <a:latin typeface="Arial" panose="020B0604020202020204" pitchFamily="34" charset="0"/>
              <a:cs typeface="Arial" panose="020B0604020202020204" pitchFamily="34" charset="0"/>
            </a:endParaRPr>
          </a:p>
          <a:p>
            <a:pPr>
              <a:lnSpc>
                <a:spcPct val="100000"/>
              </a:lnSpc>
              <a:spcBef>
                <a:spcPts val="25"/>
              </a:spcBef>
              <a:buClr>
                <a:srgbClr val="FD8537"/>
              </a:buClr>
              <a:buFont typeface="Wingdings"/>
              <a:buChar char=""/>
            </a:pPr>
            <a:endParaRPr sz="3600" dirty="0">
              <a:latin typeface="Arial" panose="020B0604020202020204" pitchFamily="34" charset="0"/>
              <a:cs typeface="Arial" panose="020B0604020202020204" pitchFamily="34" charset="0"/>
            </a:endParaRPr>
          </a:p>
          <a:p>
            <a:pPr marL="285115" marR="691515" indent="-273050" algn="just">
              <a:lnSpc>
                <a:spcPct val="100000"/>
              </a:lnSpc>
              <a:buClr>
                <a:srgbClr val="FD8537"/>
              </a:buClr>
              <a:buSzPct val="70000"/>
              <a:buFont typeface="Wingdings"/>
              <a:buChar char=""/>
              <a:tabLst>
                <a:tab pos="285750" algn="l"/>
              </a:tabLst>
            </a:pPr>
            <a:r>
              <a:rPr sz="2800" spc="125" dirty="0">
                <a:latin typeface="Arial" panose="020B0604020202020204" pitchFamily="34" charset="0"/>
                <a:cs typeface="Arial" panose="020B0604020202020204" pitchFamily="34" charset="0"/>
              </a:rPr>
              <a:t>Due </a:t>
            </a:r>
            <a:r>
              <a:rPr sz="2800" spc="10" dirty="0">
                <a:latin typeface="Arial" panose="020B0604020202020204" pitchFamily="34" charset="0"/>
                <a:cs typeface="Arial" panose="020B0604020202020204" pitchFamily="34" charset="0"/>
              </a:rPr>
              <a:t>to </a:t>
            </a:r>
            <a:r>
              <a:rPr sz="2800" spc="70" dirty="0">
                <a:latin typeface="Arial" panose="020B0604020202020204" pitchFamily="34" charset="0"/>
                <a:cs typeface="Arial" panose="020B0604020202020204" pitchFamily="34" charset="0"/>
              </a:rPr>
              <a:t>he </a:t>
            </a:r>
            <a:r>
              <a:rPr sz="2800" spc="40" dirty="0">
                <a:latin typeface="Arial" panose="020B0604020202020204" pitchFamily="34" charset="0"/>
                <a:cs typeface="Arial" panose="020B0604020202020204" pitchFamily="34" charset="0"/>
              </a:rPr>
              <a:t>loss </a:t>
            </a:r>
            <a:r>
              <a:rPr sz="2800" spc="90" dirty="0">
                <a:latin typeface="Arial" panose="020B0604020202020204" pitchFamily="34" charset="0"/>
                <a:cs typeface="Arial" panose="020B0604020202020204" pitchFamily="34" charset="0"/>
              </a:rPr>
              <a:t>in </a:t>
            </a:r>
            <a:r>
              <a:rPr sz="2800" spc="50" dirty="0">
                <a:latin typeface="Arial" panose="020B0604020202020204" pitchFamily="34" charset="0"/>
                <a:cs typeface="Arial" panose="020B0604020202020204" pitchFamily="34" charset="0"/>
              </a:rPr>
              <a:t>optical </a:t>
            </a:r>
            <a:r>
              <a:rPr sz="2800" spc="90" dirty="0">
                <a:latin typeface="Arial" panose="020B0604020202020204" pitchFamily="34" charset="0"/>
                <a:cs typeface="Arial" panose="020B0604020202020204" pitchFamily="34" charset="0"/>
              </a:rPr>
              <a:t>signal </a:t>
            </a:r>
            <a:r>
              <a:rPr sz="2800" spc="50" dirty="0">
                <a:latin typeface="Arial" panose="020B0604020202020204" pitchFamily="34" charset="0"/>
                <a:cs typeface="Arial" panose="020B0604020202020204" pitchFamily="34" charset="0"/>
              </a:rPr>
              <a:t>suffered </a:t>
            </a:r>
            <a:r>
              <a:rPr sz="2800" spc="100" dirty="0">
                <a:latin typeface="Arial" panose="020B0604020202020204" pitchFamily="34" charset="0"/>
                <a:cs typeface="Arial" panose="020B0604020202020204" pitchFamily="34" charset="0"/>
              </a:rPr>
              <a:t>as </a:t>
            </a:r>
            <a:r>
              <a:rPr sz="2800" spc="135" dirty="0">
                <a:latin typeface="Arial" panose="020B0604020202020204" pitchFamily="34" charset="0"/>
                <a:cs typeface="Arial" panose="020B0604020202020204" pitchFamily="34" charset="0"/>
              </a:rPr>
              <a:t>a </a:t>
            </a:r>
            <a:r>
              <a:rPr sz="2800" spc="75" dirty="0">
                <a:latin typeface="Arial" panose="020B0604020202020204" pitchFamily="34" charset="0"/>
                <a:cs typeface="Arial" panose="020B0604020202020204" pitchFamily="34" charset="0"/>
              </a:rPr>
              <a:t>result </a:t>
            </a:r>
            <a:r>
              <a:rPr sz="2800" dirty="0">
                <a:latin typeface="Arial" panose="020B0604020202020204" pitchFamily="34" charset="0"/>
                <a:cs typeface="Arial" panose="020B0604020202020204" pitchFamily="34" charset="0"/>
              </a:rPr>
              <a:t>of </a:t>
            </a:r>
            <a:r>
              <a:rPr sz="2800" spc="75" dirty="0">
                <a:latin typeface="Arial" panose="020B0604020202020204" pitchFamily="34" charset="0"/>
                <a:cs typeface="Arial" panose="020B0604020202020204" pitchFamily="34" charset="0"/>
              </a:rPr>
              <a:t>the </a:t>
            </a:r>
            <a:r>
              <a:rPr sz="2800" spc="80" dirty="0">
                <a:latin typeface="Arial" panose="020B0604020202020204" pitchFamily="34" charset="0"/>
                <a:cs typeface="Arial" panose="020B0604020202020204" pitchFamily="34" charset="0"/>
              </a:rPr>
              <a:t> </a:t>
            </a:r>
            <a:r>
              <a:rPr sz="2800" spc="50" dirty="0">
                <a:latin typeface="Arial" panose="020B0604020202020204" pitchFamily="34" charset="0"/>
                <a:cs typeface="Arial" panose="020B0604020202020204" pitchFamily="34" charset="0"/>
              </a:rPr>
              <a:t>couplers,</a:t>
            </a:r>
            <a:r>
              <a:rPr sz="2800" spc="55" dirty="0">
                <a:latin typeface="Arial" panose="020B0604020202020204" pitchFamily="34" charset="0"/>
                <a:cs typeface="Arial" panose="020B0604020202020204" pitchFamily="34" charset="0"/>
              </a:rPr>
              <a:t> </a:t>
            </a:r>
            <a:r>
              <a:rPr sz="2800" spc="75" dirty="0">
                <a:latin typeface="Arial" panose="020B0604020202020204" pitchFamily="34" charset="0"/>
                <a:cs typeface="Arial" panose="020B0604020202020204" pitchFamily="34" charset="0"/>
              </a:rPr>
              <a:t>the</a:t>
            </a:r>
            <a:r>
              <a:rPr sz="2800" spc="80" dirty="0">
                <a:latin typeface="Arial" panose="020B0604020202020204" pitchFamily="34" charset="0"/>
                <a:cs typeface="Arial" panose="020B0604020202020204" pitchFamily="34" charset="0"/>
              </a:rPr>
              <a:t> </a:t>
            </a:r>
            <a:r>
              <a:rPr sz="2800" spc="200" dirty="0">
                <a:latin typeface="Arial" panose="020B0604020202020204" pitchFamily="34" charset="0"/>
                <a:cs typeface="Arial" panose="020B0604020202020204" pitchFamily="34" charset="0"/>
              </a:rPr>
              <a:t>MZ</a:t>
            </a:r>
            <a:r>
              <a:rPr sz="2800" spc="204" dirty="0">
                <a:latin typeface="Arial" panose="020B0604020202020204" pitchFamily="34" charset="0"/>
                <a:cs typeface="Arial" panose="020B0604020202020204" pitchFamily="34" charset="0"/>
              </a:rPr>
              <a:t> </a:t>
            </a:r>
            <a:r>
              <a:rPr sz="2800" spc="55" dirty="0">
                <a:latin typeface="Arial" panose="020B0604020202020204" pitchFamily="34" charset="0"/>
                <a:cs typeface="Arial" panose="020B0604020202020204" pitchFamily="34" charset="0"/>
              </a:rPr>
              <a:t>modulators</a:t>
            </a:r>
            <a:r>
              <a:rPr sz="2800" spc="60" dirty="0">
                <a:latin typeface="Arial" panose="020B0604020202020204" pitchFamily="34" charset="0"/>
                <a:cs typeface="Arial" panose="020B0604020202020204" pitchFamily="34" charset="0"/>
              </a:rPr>
              <a:t> </a:t>
            </a:r>
            <a:r>
              <a:rPr sz="2800" spc="20" dirty="0">
                <a:latin typeface="Arial" panose="020B0604020202020204" pitchFamily="34" charset="0"/>
                <a:cs typeface="Arial" panose="020B0604020202020204" pitchFamily="34" charset="0"/>
              </a:rPr>
              <a:t>don't</a:t>
            </a:r>
            <a:r>
              <a:rPr sz="2800" spc="25" dirty="0">
                <a:latin typeface="Arial" panose="020B0604020202020204" pitchFamily="34" charset="0"/>
                <a:cs typeface="Arial" panose="020B0604020202020204" pitchFamily="34" charset="0"/>
              </a:rPr>
              <a:t> </a:t>
            </a:r>
            <a:r>
              <a:rPr sz="2800" spc="85" dirty="0">
                <a:latin typeface="Arial" panose="020B0604020202020204" pitchFamily="34" charset="0"/>
                <a:cs typeface="Arial" panose="020B0604020202020204" pitchFamily="34" charset="0"/>
              </a:rPr>
              <a:t>have</a:t>
            </a:r>
            <a:r>
              <a:rPr sz="2800" spc="90" dirty="0">
                <a:latin typeface="Arial" panose="020B0604020202020204" pitchFamily="34" charset="0"/>
                <a:cs typeface="Arial" panose="020B0604020202020204" pitchFamily="34" charset="0"/>
              </a:rPr>
              <a:t> </a:t>
            </a:r>
            <a:r>
              <a:rPr sz="2800" spc="50" dirty="0">
                <a:latin typeface="Arial" panose="020B0604020202020204" pitchFamily="34" charset="0"/>
                <a:cs typeface="Arial" panose="020B0604020202020204" pitchFamily="34" charset="0"/>
              </a:rPr>
              <a:t>very</a:t>
            </a:r>
            <a:r>
              <a:rPr sz="2800" spc="55" dirty="0">
                <a:latin typeface="Arial" panose="020B0604020202020204" pitchFamily="34" charset="0"/>
                <a:cs typeface="Arial" panose="020B0604020202020204" pitchFamily="34" charset="0"/>
              </a:rPr>
              <a:t> </a:t>
            </a:r>
            <a:r>
              <a:rPr sz="2800" spc="95" dirty="0">
                <a:latin typeface="Arial" panose="020B0604020202020204" pitchFamily="34" charset="0"/>
                <a:cs typeface="Arial" panose="020B0604020202020204" pitchFamily="34" charset="0"/>
              </a:rPr>
              <a:t>high </a:t>
            </a:r>
            <a:r>
              <a:rPr sz="2800" spc="100" dirty="0">
                <a:latin typeface="Arial" panose="020B0604020202020204" pitchFamily="34" charset="0"/>
                <a:cs typeface="Arial" panose="020B0604020202020204" pitchFamily="34" charset="0"/>
              </a:rPr>
              <a:t> </a:t>
            </a:r>
            <a:r>
              <a:rPr sz="2800" spc="55" dirty="0">
                <a:latin typeface="Arial" panose="020B0604020202020204" pitchFamily="34" charset="0"/>
                <a:cs typeface="Arial" panose="020B0604020202020204" pitchFamily="34" charset="0"/>
              </a:rPr>
              <a:t>efficiencies.</a:t>
            </a:r>
            <a:endParaRPr sz="2800" dirty="0">
              <a:latin typeface="Arial" panose="020B0604020202020204" pitchFamily="34" charset="0"/>
              <a:cs typeface="Arial" panose="020B0604020202020204" pitchFamily="34" charset="0"/>
            </a:endParaRPr>
          </a:p>
          <a:p>
            <a:pPr>
              <a:lnSpc>
                <a:spcPct val="100000"/>
              </a:lnSpc>
              <a:spcBef>
                <a:spcPts val="25"/>
              </a:spcBef>
              <a:buClr>
                <a:srgbClr val="FD8537"/>
              </a:buClr>
              <a:buFont typeface="Wingdings"/>
              <a:buChar char=""/>
            </a:pPr>
            <a:endParaRPr sz="3600" dirty="0">
              <a:latin typeface="Arial" panose="020B0604020202020204" pitchFamily="34" charset="0"/>
              <a:cs typeface="Arial" panose="020B0604020202020204" pitchFamily="34" charset="0"/>
            </a:endParaRPr>
          </a:p>
          <a:p>
            <a:pPr marL="285115" marR="692785" indent="-273050" algn="just">
              <a:lnSpc>
                <a:spcPct val="100000"/>
              </a:lnSpc>
              <a:spcBef>
                <a:spcPts val="5"/>
              </a:spcBef>
              <a:buClr>
                <a:srgbClr val="FD8537"/>
              </a:buClr>
              <a:buSzPct val="70000"/>
              <a:buFont typeface="Wingdings"/>
              <a:buChar char=""/>
              <a:tabLst>
                <a:tab pos="285750" algn="l"/>
              </a:tabLst>
            </a:pPr>
            <a:r>
              <a:rPr sz="2800" spc="110" dirty="0">
                <a:latin typeface="Arial" panose="020B0604020202020204" pitchFamily="34" charset="0"/>
                <a:cs typeface="Arial" panose="020B0604020202020204" pitchFamily="34" charset="0"/>
              </a:rPr>
              <a:t>If </a:t>
            </a:r>
            <a:r>
              <a:rPr sz="2800" spc="75" dirty="0">
                <a:latin typeface="Arial" panose="020B0604020202020204" pitchFamily="34" charset="0"/>
                <a:cs typeface="Arial" panose="020B0604020202020204" pitchFamily="34" charset="0"/>
              </a:rPr>
              <a:t>the </a:t>
            </a:r>
            <a:r>
              <a:rPr sz="2800" spc="50" dirty="0">
                <a:latin typeface="Arial" panose="020B0604020202020204" pitchFamily="34" charset="0"/>
                <a:cs typeface="Arial" panose="020B0604020202020204" pitchFamily="34" charset="0"/>
              </a:rPr>
              <a:t>overall </a:t>
            </a:r>
            <a:r>
              <a:rPr sz="2800" spc="70" dirty="0">
                <a:latin typeface="Arial" panose="020B0604020202020204" pitchFamily="34" charset="0"/>
                <a:cs typeface="Arial" panose="020B0604020202020204" pitchFamily="34" charset="0"/>
              </a:rPr>
              <a:t>phase </a:t>
            </a:r>
            <a:r>
              <a:rPr sz="2800" spc="45" dirty="0">
                <a:latin typeface="Arial" panose="020B0604020202020204" pitchFamily="34" charset="0"/>
                <a:cs typeface="Arial" panose="020B0604020202020204" pitchFamily="34" charset="0"/>
              </a:rPr>
              <a:t>difference </a:t>
            </a:r>
            <a:r>
              <a:rPr sz="2800" spc="35" dirty="0">
                <a:latin typeface="Arial" panose="020B0604020202020204" pitchFamily="34" charset="0"/>
                <a:cs typeface="Arial" panose="020B0604020202020204" pitchFamily="34" charset="0"/>
              </a:rPr>
              <a:t>between </a:t>
            </a:r>
            <a:r>
              <a:rPr sz="2800" spc="80" dirty="0">
                <a:latin typeface="Arial" panose="020B0604020202020204" pitchFamily="34" charset="0"/>
                <a:cs typeface="Arial" panose="020B0604020202020204" pitchFamily="34" charset="0"/>
              </a:rPr>
              <a:t>the </a:t>
            </a:r>
            <a:r>
              <a:rPr sz="2800" spc="70" dirty="0">
                <a:latin typeface="Arial" panose="020B0604020202020204" pitchFamily="34" charset="0"/>
                <a:cs typeface="Arial" panose="020B0604020202020204" pitchFamily="34" charset="0"/>
              </a:rPr>
              <a:t>beam </a:t>
            </a:r>
            <a:r>
              <a:rPr sz="2800" spc="80" dirty="0">
                <a:latin typeface="Arial" panose="020B0604020202020204" pitchFamily="34" charset="0"/>
                <a:cs typeface="Arial" panose="020B0604020202020204" pitchFamily="34" charset="0"/>
              </a:rPr>
              <a:t>travelling </a:t>
            </a:r>
            <a:r>
              <a:rPr sz="2800" spc="85" dirty="0">
                <a:latin typeface="Arial" panose="020B0604020202020204" pitchFamily="34" charset="0"/>
                <a:cs typeface="Arial" panose="020B0604020202020204" pitchFamily="34" charset="0"/>
              </a:rPr>
              <a:t> </a:t>
            </a:r>
            <a:r>
              <a:rPr sz="2800" spc="90" dirty="0">
                <a:latin typeface="Arial" panose="020B0604020202020204" pitchFamily="34" charset="0"/>
                <a:cs typeface="Arial" panose="020B0604020202020204" pitchFamily="34" charset="0"/>
              </a:rPr>
              <a:t>in </a:t>
            </a:r>
            <a:r>
              <a:rPr sz="2800" spc="80" dirty="0">
                <a:latin typeface="Arial" panose="020B0604020202020204" pitchFamily="34" charset="0"/>
                <a:cs typeface="Arial" panose="020B0604020202020204" pitchFamily="34" charset="0"/>
              </a:rPr>
              <a:t>the </a:t>
            </a:r>
            <a:r>
              <a:rPr sz="2800" spc="5" dirty="0">
                <a:latin typeface="Arial" panose="020B0604020202020204" pitchFamily="34" charset="0"/>
                <a:cs typeface="Arial" panose="020B0604020202020204" pitchFamily="34" charset="0"/>
              </a:rPr>
              <a:t>two </a:t>
            </a:r>
            <a:r>
              <a:rPr sz="2800" spc="85" dirty="0">
                <a:solidFill>
                  <a:srgbClr val="FF0000"/>
                </a:solidFill>
                <a:latin typeface="Arial" panose="020B0604020202020204" pitchFamily="34" charset="0"/>
                <a:cs typeface="Arial" panose="020B0604020202020204" pitchFamily="34" charset="0"/>
              </a:rPr>
              <a:t>paths </a:t>
            </a:r>
            <a:r>
              <a:rPr sz="2800" spc="70" dirty="0">
                <a:solidFill>
                  <a:srgbClr val="FF0000"/>
                </a:solidFill>
                <a:latin typeface="Arial" panose="020B0604020202020204" pitchFamily="34" charset="0"/>
                <a:cs typeface="Arial" panose="020B0604020202020204" pitchFamily="34" charset="0"/>
              </a:rPr>
              <a:t>is </a:t>
            </a:r>
            <a:r>
              <a:rPr sz="2800" spc="40" dirty="0">
                <a:solidFill>
                  <a:srgbClr val="FF0000"/>
                </a:solidFill>
                <a:latin typeface="Arial" panose="020B0604020202020204" pitchFamily="34" charset="0"/>
                <a:cs typeface="Arial" panose="020B0604020202020204" pitchFamily="34" charset="0"/>
              </a:rPr>
              <a:t>180</a:t>
            </a:r>
            <a:r>
              <a:rPr sz="2800" spc="40" dirty="0">
                <a:latin typeface="Arial" panose="020B0604020202020204" pitchFamily="34" charset="0"/>
                <a:cs typeface="Arial" panose="020B0604020202020204" pitchFamily="34" charset="0"/>
              </a:rPr>
              <a:t>, </a:t>
            </a:r>
            <a:r>
              <a:rPr sz="2800" spc="85" dirty="0">
                <a:latin typeface="Arial" panose="020B0604020202020204" pitchFamily="34" charset="0"/>
                <a:cs typeface="Arial" panose="020B0604020202020204" pitchFamily="34" charset="0"/>
              </a:rPr>
              <a:t>then </a:t>
            </a:r>
            <a:r>
              <a:rPr sz="2800" spc="135" dirty="0">
                <a:latin typeface="Arial" panose="020B0604020202020204" pitchFamily="34" charset="0"/>
                <a:cs typeface="Arial" panose="020B0604020202020204" pitchFamily="34" charset="0"/>
              </a:rPr>
              <a:t>a </a:t>
            </a:r>
            <a:r>
              <a:rPr sz="2800" spc="95" dirty="0">
                <a:latin typeface="Arial" panose="020B0604020202020204" pitchFamily="34" charset="0"/>
                <a:cs typeface="Arial" panose="020B0604020202020204" pitchFamily="34" charset="0"/>
              </a:rPr>
              <a:t>minimum </a:t>
            </a:r>
            <a:r>
              <a:rPr sz="2800" spc="80" dirty="0">
                <a:latin typeface="Arial" panose="020B0604020202020204" pitchFamily="34" charset="0"/>
                <a:cs typeface="Arial" panose="020B0604020202020204" pitchFamily="34" charset="0"/>
              </a:rPr>
              <a:t>intensity </a:t>
            </a:r>
            <a:r>
              <a:rPr sz="2800" spc="55" dirty="0">
                <a:latin typeface="Arial" panose="020B0604020202020204" pitchFamily="34" charset="0"/>
                <a:cs typeface="Arial" panose="020B0604020202020204" pitchFamily="34" charset="0"/>
              </a:rPr>
              <a:t>will </a:t>
            </a:r>
            <a:r>
              <a:rPr sz="2800" spc="5" dirty="0">
                <a:latin typeface="Arial" panose="020B0604020202020204" pitchFamily="34" charset="0"/>
                <a:cs typeface="Arial" panose="020B0604020202020204" pitchFamily="34" charset="0"/>
              </a:rPr>
              <a:t>be </a:t>
            </a:r>
            <a:r>
              <a:rPr sz="2800" spc="10" dirty="0">
                <a:latin typeface="Arial" panose="020B0604020202020204" pitchFamily="34" charset="0"/>
                <a:cs typeface="Arial" panose="020B0604020202020204" pitchFamily="34" charset="0"/>
              </a:rPr>
              <a:t> </a:t>
            </a:r>
            <a:r>
              <a:rPr sz="2800" spc="45" dirty="0">
                <a:latin typeface="Arial" panose="020B0604020202020204" pitchFamily="34" charset="0"/>
                <a:cs typeface="Arial" panose="020B0604020202020204" pitchFamily="34" charset="0"/>
              </a:rPr>
              <a:t>produced.</a:t>
            </a:r>
            <a:r>
              <a:rPr b="1" spc="-75" dirty="0">
                <a:solidFill>
                  <a:srgbClr val="FFFFFF"/>
                </a:solidFill>
                <a:latin typeface="Arial" panose="020B0604020202020204" pitchFamily="34" charset="0"/>
                <a:cs typeface="Arial" panose="020B0604020202020204" pitchFamily="34" charset="0"/>
              </a:rPr>
              <a:t>11</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7979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6380" y="17585"/>
            <a:ext cx="10539239" cy="1090042"/>
          </a:xfrm>
          <a:prstGeom prst="rect">
            <a:avLst/>
          </a:prstGeom>
        </p:spPr>
        <p:txBody>
          <a:bodyPr vert="horz" wrap="square" lIns="0" tIns="12700" rIns="0" bIns="0" rtlCol="0">
            <a:spAutoFit/>
          </a:bodyPr>
          <a:lstStyle/>
          <a:p>
            <a:pPr marL="12700">
              <a:spcBef>
                <a:spcPts val="100"/>
              </a:spcBef>
              <a:tabLst>
                <a:tab pos="3883660" algn="l"/>
              </a:tabLst>
            </a:pPr>
            <a:r>
              <a:rPr lang="en-IN" sz="4000" spc="360" dirty="0">
                <a:latin typeface="Arial" panose="020B0604020202020204" pitchFamily="34" charset="0"/>
                <a:cs typeface="Arial" panose="020B0604020202020204" pitchFamily="34" charset="0"/>
              </a:rPr>
              <a:t>S</a:t>
            </a:r>
            <a:r>
              <a:rPr lang="en-IN" sz="3200" spc="360" dirty="0">
                <a:latin typeface="Arial" panose="020B0604020202020204" pitchFamily="34" charset="0"/>
                <a:cs typeface="Arial" panose="020B0604020202020204" pitchFamily="34" charset="0"/>
              </a:rPr>
              <a:t>EMICONDUCTOR</a:t>
            </a:r>
            <a:r>
              <a:rPr lang="en-IN" sz="3200" spc="310" dirty="0">
                <a:latin typeface="Arial" panose="020B0604020202020204" pitchFamily="34" charset="0"/>
                <a:cs typeface="Arial" panose="020B0604020202020204" pitchFamily="34" charset="0"/>
              </a:rPr>
              <a:t> </a:t>
            </a:r>
            <a:r>
              <a:rPr lang="en-IN" sz="4000" spc="330" dirty="0">
                <a:latin typeface="Arial" panose="020B0604020202020204" pitchFamily="34" charset="0"/>
                <a:cs typeface="Arial" panose="020B0604020202020204" pitchFamily="34" charset="0"/>
              </a:rPr>
              <a:t>O</a:t>
            </a:r>
            <a:r>
              <a:rPr lang="en-IN" sz="3200" spc="330" dirty="0">
                <a:latin typeface="Arial" panose="020B0604020202020204" pitchFamily="34" charset="0"/>
                <a:cs typeface="Arial" panose="020B0604020202020204" pitchFamily="34" charset="0"/>
              </a:rPr>
              <a:t>PTICAL</a:t>
            </a:r>
            <a:r>
              <a:rPr lang="en-IN" sz="3200" spc="350" dirty="0">
                <a:latin typeface="Arial" panose="020B0604020202020204" pitchFamily="34" charset="0"/>
                <a:cs typeface="Arial" panose="020B0604020202020204" pitchFamily="34" charset="0"/>
              </a:rPr>
              <a:t> </a:t>
            </a:r>
            <a:r>
              <a:rPr lang="en-IN" sz="4000" spc="340" dirty="0">
                <a:latin typeface="Arial" panose="020B0604020202020204" pitchFamily="34" charset="0"/>
                <a:cs typeface="Arial" panose="020B0604020202020204" pitchFamily="34" charset="0"/>
              </a:rPr>
              <a:t>A</a:t>
            </a:r>
            <a:r>
              <a:rPr lang="en-IN" sz="3200" spc="340" dirty="0">
                <a:latin typeface="Arial" panose="020B0604020202020204" pitchFamily="34" charset="0"/>
                <a:cs typeface="Arial" panose="020B0604020202020204" pitchFamily="34" charset="0"/>
              </a:rPr>
              <a:t>MPLIFIERS</a:t>
            </a:r>
            <a:br>
              <a:rPr lang="en-IN" sz="3200" dirty="0">
                <a:latin typeface="Arial" panose="020B0604020202020204" pitchFamily="34" charset="0"/>
                <a:cs typeface="Arial" panose="020B0604020202020204" pitchFamily="34" charset="0"/>
              </a:rPr>
            </a:br>
            <a:r>
              <a:rPr sz="3000" spc="280" dirty="0">
                <a:latin typeface="Arial" panose="020B0604020202020204" pitchFamily="34" charset="0"/>
                <a:cs typeface="Arial" panose="020B0604020202020204" pitchFamily="34" charset="0"/>
              </a:rPr>
              <a:t>C</a:t>
            </a:r>
            <a:r>
              <a:rPr sz="2400" spc="280" dirty="0">
                <a:latin typeface="Arial" panose="020B0604020202020204" pitchFamily="34" charset="0"/>
                <a:cs typeface="Arial" panose="020B0604020202020204" pitchFamily="34" charset="0"/>
              </a:rPr>
              <a:t>HARACTERISTICS</a:t>
            </a:r>
            <a:r>
              <a:rPr sz="2400" spc="375" dirty="0">
                <a:latin typeface="Arial" panose="020B0604020202020204" pitchFamily="34" charset="0"/>
                <a:cs typeface="Arial" panose="020B0604020202020204" pitchFamily="34" charset="0"/>
              </a:rPr>
              <a:t> </a:t>
            </a:r>
            <a:r>
              <a:rPr sz="2400" spc="305" dirty="0">
                <a:latin typeface="Arial" panose="020B0604020202020204" pitchFamily="34" charset="0"/>
                <a:cs typeface="Arial" panose="020B0604020202020204" pitchFamily="34" charset="0"/>
              </a:rPr>
              <a:t>OF	</a:t>
            </a:r>
            <a:r>
              <a:rPr sz="2400" spc="260" dirty="0">
                <a:latin typeface="Arial" panose="020B0604020202020204" pitchFamily="34" charset="0"/>
                <a:cs typeface="Arial" panose="020B0604020202020204" pitchFamily="34" charset="0"/>
              </a:rPr>
              <a:t>AMPLIFIERS</a:t>
            </a:r>
            <a:endParaRPr sz="2400" dirty="0">
              <a:latin typeface="Arial" panose="020B0604020202020204" pitchFamily="34" charset="0"/>
              <a:cs typeface="Arial" panose="020B0604020202020204" pitchFamily="34" charset="0"/>
            </a:endParaRPr>
          </a:p>
        </p:txBody>
      </p:sp>
      <p:sp>
        <p:nvSpPr>
          <p:cNvPr id="3" name="object 3"/>
          <p:cNvSpPr txBox="1"/>
          <p:nvPr/>
        </p:nvSpPr>
        <p:spPr>
          <a:xfrm>
            <a:off x="10886" y="1295400"/>
            <a:ext cx="12192000" cy="5306581"/>
          </a:xfrm>
          <a:prstGeom prst="rect">
            <a:avLst/>
          </a:prstGeom>
        </p:spPr>
        <p:txBody>
          <a:bodyPr vert="horz" wrap="square" lIns="0" tIns="12700" rIns="0" bIns="0" rtlCol="0">
            <a:spAutoFit/>
          </a:bodyPr>
          <a:lstStyle/>
          <a:p>
            <a:pPr marL="285750" marR="5080" indent="-273685" algn="just">
              <a:lnSpc>
                <a:spcPct val="100000"/>
              </a:lnSpc>
              <a:spcBef>
                <a:spcPts val="100"/>
              </a:spcBef>
              <a:buClr>
                <a:srgbClr val="FD8537"/>
              </a:buClr>
              <a:buSzPct val="68750"/>
              <a:buFont typeface="Wingdings"/>
              <a:buChar char=""/>
              <a:tabLst>
                <a:tab pos="286385" algn="l"/>
              </a:tabLst>
            </a:pPr>
            <a:r>
              <a:rPr sz="3200" spc="105" dirty="0">
                <a:latin typeface="Arial" panose="020B0604020202020204" pitchFamily="34" charset="0"/>
                <a:cs typeface="Arial" panose="020B0604020202020204" pitchFamily="34" charset="0"/>
              </a:rPr>
              <a:t>They</a:t>
            </a:r>
            <a:r>
              <a:rPr sz="3200" spc="110" dirty="0">
                <a:latin typeface="Arial" panose="020B0604020202020204" pitchFamily="34" charset="0"/>
                <a:cs typeface="Arial" panose="020B0604020202020204" pitchFamily="34" charset="0"/>
              </a:rPr>
              <a:t> </a:t>
            </a:r>
            <a:r>
              <a:rPr sz="3200" spc="55" dirty="0">
                <a:latin typeface="Arial" panose="020B0604020202020204" pitchFamily="34" charset="0"/>
                <a:cs typeface="Arial" panose="020B0604020202020204" pitchFamily="34" charset="0"/>
              </a:rPr>
              <a:t>operate</a:t>
            </a:r>
            <a:r>
              <a:rPr sz="3200" spc="60" dirty="0">
                <a:latin typeface="Arial" panose="020B0604020202020204" pitchFamily="34" charset="0"/>
                <a:cs typeface="Arial" panose="020B0604020202020204" pitchFamily="34" charset="0"/>
              </a:rPr>
              <a:t> </a:t>
            </a:r>
            <a:r>
              <a:rPr sz="3200" spc="45" dirty="0">
                <a:latin typeface="Arial" panose="020B0604020202020204" pitchFamily="34" charset="0"/>
                <a:cs typeface="Arial" panose="020B0604020202020204" pitchFamily="34" charset="0"/>
              </a:rPr>
              <a:t>by</a:t>
            </a:r>
            <a:r>
              <a:rPr sz="3200" spc="50" dirty="0">
                <a:latin typeface="Arial" panose="020B0604020202020204" pitchFamily="34" charset="0"/>
                <a:cs typeface="Arial" panose="020B0604020202020204" pitchFamily="34" charset="0"/>
              </a:rPr>
              <a:t> </a:t>
            </a:r>
            <a:r>
              <a:rPr sz="3200" spc="85" dirty="0">
                <a:latin typeface="Arial" panose="020B0604020202020204" pitchFamily="34" charset="0"/>
                <a:cs typeface="Arial" panose="020B0604020202020204" pitchFamily="34" charset="0"/>
              </a:rPr>
              <a:t>creating</a:t>
            </a:r>
            <a:r>
              <a:rPr sz="3200" spc="90" dirty="0">
                <a:latin typeface="Arial" panose="020B0604020202020204" pitchFamily="34" charset="0"/>
                <a:cs typeface="Arial" panose="020B0604020202020204" pitchFamily="34" charset="0"/>
              </a:rPr>
              <a:t> </a:t>
            </a:r>
            <a:r>
              <a:rPr sz="3200" spc="160" dirty="0">
                <a:latin typeface="Arial" panose="020B0604020202020204" pitchFamily="34" charset="0"/>
                <a:cs typeface="Arial" panose="020B0604020202020204" pitchFamily="34" charset="0"/>
              </a:rPr>
              <a:t>a </a:t>
            </a:r>
            <a:r>
              <a:rPr sz="3200" spc="60" dirty="0">
                <a:latin typeface="Arial" panose="020B0604020202020204" pitchFamily="34" charset="0"/>
                <a:cs typeface="Arial" panose="020B0604020202020204" pitchFamily="34" charset="0"/>
              </a:rPr>
              <a:t>population</a:t>
            </a:r>
            <a:r>
              <a:rPr sz="3200" spc="65" dirty="0">
                <a:latin typeface="Arial" panose="020B0604020202020204" pitchFamily="34" charset="0"/>
                <a:cs typeface="Arial" panose="020B0604020202020204" pitchFamily="34" charset="0"/>
              </a:rPr>
              <a:t> </a:t>
            </a:r>
            <a:r>
              <a:rPr sz="3200" spc="75" dirty="0">
                <a:latin typeface="Arial" panose="020B0604020202020204" pitchFamily="34" charset="0"/>
                <a:cs typeface="Arial" panose="020B0604020202020204" pitchFamily="34" charset="0"/>
              </a:rPr>
              <a:t>inversion, </a:t>
            </a:r>
            <a:r>
              <a:rPr sz="3200" spc="80" dirty="0">
                <a:latin typeface="Arial" panose="020B0604020202020204" pitchFamily="34" charset="0"/>
                <a:cs typeface="Arial" panose="020B0604020202020204" pitchFamily="34" charset="0"/>
              </a:rPr>
              <a:t> </a:t>
            </a:r>
            <a:r>
              <a:rPr sz="3200" spc="55" dirty="0">
                <a:latin typeface="Arial" panose="020B0604020202020204" pitchFamily="34" charset="0"/>
                <a:cs typeface="Arial" panose="020B0604020202020204" pitchFamily="34" charset="0"/>
              </a:rPr>
              <a:t>where </a:t>
            </a:r>
            <a:r>
              <a:rPr sz="3200" spc="75" dirty="0">
                <a:latin typeface="Arial" panose="020B0604020202020204" pitchFamily="34" charset="0"/>
                <a:cs typeface="Arial" panose="020B0604020202020204" pitchFamily="34" charset="0"/>
              </a:rPr>
              <a:t>there </a:t>
            </a:r>
            <a:r>
              <a:rPr sz="3200" spc="85" dirty="0">
                <a:latin typeface="Arial" panose="020B0604020202020204" pitchFamily="34" charset="0"/>
                <a:cs typeface="Arial" panose="020B0604020202020204" pitchFamily="34" charset="0"/>
              </a:rPr>
              <a:t>are </a:t>
            </a:r>
            <a:r>
              <a:rPr sz="3200" spc="35" dirty="0">
                <a:latin typeface="Arial" panose="020B0604020202020204" pitchFamily="34" charset="0"/>
                <a:cs typeface="Arial" panose="020B0604020202020204" pitchFamily="34" charset="0"/>
              </a:rPr>
              <a:t>more </a:t>
            </a:r>
            <a:r>
              <a:rPr sz="3200" spc="90" dirty="0">
                <a:latin typeface="Arial" panose="020B0604020202020204" pitchFamily="34" charset="0"/>
                <a:cs typeface="Arial" panose="020B0604020202020204" pitchFamily="34" charset="0"/>
              </a:rPr>
              <a:t>individuals </a:t>
            </a:r>
            <a:r>
              <a:rPr sz="3200" spc="105" dirty="0">
                <a:latin typeface="Arial" panose="020B0604020202020204" pitchFamily="34" charset="0"/>
                <a:cs typeface="Arial" panose="020B0604020202020204" pitchFamily="34" charset="0"/>
              </a:rPr>
              <a:t>in </a:t>
            </a:r>
            <a:r>
              <a:rPr sz="3200" spc="160" dirty="0">
                <a:latin typeface="Arial" panose="020B0604020202020204" pitchFamily="34" charset="0"/>
                <a:cs typeface="Arial" panose="020B0604020202020204" pitchFamily="34" charset="0"/>
              </a:rPr>
              <a:t>a </a:t>
            </a:r>
            <a:r>
              <a:rPr sz="3200" spc="114" dirty="0">
                <a:latin typeface="Arial" panose="020B0604020202020204" pitchFamily="34" charset="0"/>
                <a:cs typeface="Arial" panose="020B0604020202020204" pitchFamily="34" charset="0"/>
              </a:rPr>
              <a:t>high </a:t>
            </a:r>
            <a:r>
              <a:rPr sz="3200" spc="70" dirty="0">
                <a:latin typeface="Arial" panose="020B0604020202020204" pitchFamily="34" charset="0"/>
                <a:cs typeface="Arial" panose="020B0604020202020204" pitchFamily="34" charset="0"/>
              </a:rPr>
              <a:t>energy </a:t>
            </a:r>
            <a:r>
              <a:rPr sz="3200" spc="75" dirty="0">
                <a:latin typeface="Arial" panose="020B0604020202020204" pitchFamily="34" charset="0"/>
                <a:cs typeface="Arial" panose="020B0604020202020204" pitchFamily="34" charset="0"/>
              </a:rPr>
              <a:t> </a:t>
            </a:r>
            <a:r>
              <a:rPr sz="3200" spc="100" dirty="0">
                <a:latin typeface="Arial" panose="020B0604020202020204" pitchFamily="34" charset="0"/>
                <a:cs typeface="Arial" panose="020B0604020202020204" pitchFamily="34" charset="0"/>
              </a:rPr>
              <a:t>state</a:t>
            </a:r>
            <a:r>
              <a:rPr sz="3200" spc="135" dirty="0">
                <a:latin typeface="Arial" panose="020B0604020202020204" pitchFamily="34" charset="0"/>
                <a:cs typeface="Arial" panose="020B0604020202020204" pitchFamily="34" charset="0"/>
              </a:rPr>
              <a:t> </a:t>
            </a:r>
            <a:r>
              <a:rPr sz="3200" spc="130" dirty="0">
                <a:latin typeface="Arial" panose="020B0604020202020204" pitchFamily="34" charset="0"/>
                <a:cs typeface="Arial" panose="020B0604020202020204" pitchFamily="34" charset="0"/>
              </a:rPr>
              <a:t>than</a:t>
            </a:r>
            <a:r>
              <a:rPr sz="3200" spc="125" dirty="0">
                <a:latin typeface="Arial" panose="020B0604020202020204" pitchFamily="34" charset="0"/>
                <a:cs typeface="Arial" panose="020B0604020202020204" pitchFamily="34" charset="0"/>
              </a:rPr>
              <a:t> </a:t>
            </a:r>
            <a:r>
              <a:rPr sz="3200" spc="105" dirty="0">
                <a:latin typeface="Arial" panose="020B0604020202020204" pitchFamily="34" charset="0"/>
                <a:cs typeface="Arial" panose="020B0604020202020204" pitchFamily="34" charset="0"/>
              </a:rPr>
              <a:t>in</a:t>
            </a:r>
            <a:r>
              <a:rPr sz="3200" spc="130" dirty="0">
                <a:latin typeface="Arial" panose="020B0604020202020204" pitchFamily="34" charset="0"/>
                <a:cs typeface="Arial" panose="020B0604020202020204" pitchFamily="34" charset="0"/>
              </a:rPr>
              <a:t> </a:t>
            </a:r>
            <a:r>
              <a:rPr sz="3200" spc="160" dirty="0">
                <a:latin typeface="Arial" panose="020B0604020202020204" pitchFamily="34" charset="0"/>
                <a:cs typeface="Arial" panose="020B0604020202020204" pitchFamily="34" charset="0"/>
              </a:rPr>
              <a:t>a</a:t>
            </a:r>
            <a:r>
              <a:rPr sz="3200" spc="125" dirty="0">
                <a:latin typeface="Arial" panose="020B0604020202020204" pitchFamily="34" charset="0"/>
                <a:cs typeface="Arial" panose="020B0604020202020204" pitchFamily="34" charset="0"/>
              </a:rPr>
              <a:t> </a:t>
            </a:r>
            <a:r>
              <a:rPr sz="3200" spc="25" dirty="0">
                <a:latin typeface="Arial" panose="020B0604020202020204" pitchFamily="34" charset="0"/>
                <a:cs typeface="Arial" panose="020B0604020202020204" pitchFamily="34" charset="0"/>
              </a:rPr>
              <a:t>lower</a:t>
            </a:r>
            <a:r>
              <a:rPr sz="3200" spc="120" dirty="0">
                <a:latin typeface="Arial" panose="020B0604020202020204" pitchFamily="34" charset="0"/>
                <a:cs typeface="Arial" panose="020B0604020202020204" pitchFamily="34" charset="0"/>
              </a:rPr>
              <a:t> </a:t>
            </a:r>
            <a:r>
              <a:rPr sz="3200" spc="60" dirty="0">
                <a:latin typeface="Arial" panose="020B0604020202020204" pitchFamily="34" charset="0"/>
                <a:cs typeface="Arial" panose="020B0604020202020204" pitchFamily="34" charset="0"/>
              </a:rPr>
              <a:t>one.</a:t>
            </a:r>
            <a:endParaRPr sz="3200" dirty="0">
              <a:latin typeface="Arial" panose="020B0604020202020204" pitchFamily="34" charset="0"/>
              <a:cs typeface="Arial" panose="020B0604020202020204" pitchFamily="34" charset="0"/>
            </a:endParaRPr>
          </a:p>
          <a:p>
            <a:pPr>
              <a:lnSpc>
                <a:spcPct val="100000"/>
              </a:lnSpc>
              <a:spcBef>
                <a:spcPts val="40"/>
              </a:spcBef>
              <a:buClr>
                <a:srgbClr val="FD8537"/>
              </a:buClr>
              <a:buFont typeface="Wingdings"/>
              <a:buChar char=""/>
            </a:pPr>
            <a:endParaRPr sz="4000" dirty="0">
              <a:latin typeface="Arial" panose="020B0604020202020204" pitchFamily="34" charset="0"/>
              <a:cs typeface="Arial" panose="020B0604020202020204" pitchFamily="34" charset="0"/>
            </a:endParaRPr>
          </a:p>
          <a:p>
            <a:pPr marL="285750" indent="-273685">
              <a:lnSpc>
                <a:spcPct val="100000"/>
              </a:lnSpc>
              <a:buClr>
                <a:srgbClr val="FD8537"/>
              </a:buClr>
              <a:buSzPct val="68750"/>
              <a:buFont typeface="Wingdings"/>
              <a:buChar char=""/>
              <a:tabLst>
                <a:tab pos="286385" algn="l"/>
                <a:tab pos="966469" algn="l"/>
                <a:tab pos="2392045" algn="l"/>
                <a:tab pos="3422015" algn="l"/>
                <a:tab pos="3815715" algn="l"/>
                <a:tab pos="4806315" algn="l"/>
                <a:tab pos="5284470" algn="l"/>
                <a:tab pos="5882640" algn="l"/>
                <a:tab pos="6676390" algn="l"/>
              </a:tabLst>
            </a:pPr>
            <a:r>
              <a:rPr sz="3200" spc="114" dirty="0">
                <a:latin typeface="Arial" panose="020B0604020202020204" pitchFamily="34" charset="0"/>
                <a:cs typeface="Arial" panose="020B0604020202020204" pitchFamily="34" charset="0"/>
              </a:rPr>
              <a:t>The</a:t>
            </a:r>
            <a:r>
              <a:rPr sz="3200" dirty="0">
                <a:latin typeface="Arial" panose="020B0604020202020204" pitchFamily="34" charset="0"/>
                <a:cs typeface="Arial" panose="020B0604020202020204" pitchFamily="34" charset="0"/>
              </a:rPr>
              <a:t>	</a:t>
            </a:r>
            <a:r>
              <a:rPr sz="3200" spc="65" dirty="0">
                <a:latin typeface="Arial" panose="020B0604020202020204" pitchFamily="34" charset="0"/>
                <a:cs typeface="Arial" panose="020B0604020202020204" pitchFamily="34" charset="0"/>
              </a:rPr>
              <a:t>incom</a:t>
            </a:r>
            <a:r>
              <a:rPr sz="3200" spc="25" dirty="0">
                <a:latin typeface="Arial" panose="020B0604020202020204" pitchFamily="34" charset="0"/>
                <a:cs typeface="Arial" panose="020B0604020202020204" pitchFamily="34" charset="0"/>
              </a:rPr>
              <a:t>i</a:t>
            </a:r>
            <a:r>
              <a:rPr sz="3200" spc="114" dirty="0">
                <a:latin typeface="Arial" panose="020B0604020202020204" pitchFamily="34" charset="0"/>
                <a:cs typeface="Arial" panose="020B0604020202020204" pitchFamily="34" charset="0"/>
              </a:rPr>
              <a:t>ng</a:t>
            </a:r>
            <a:r>
              <a:rPr sz="3200" dirty="0">
                <a:latin typeface="Arial" panose="020B0604020202020204" pitchFamily="34" charset="0"/>
                <a:cs typeface="Arial" panose="020B0604020202020204" pitchFamily="34" charset="0"/>
              </a:rPr>
              <a:t>	</a:t>
            </a:r>
            <a:r>
              <a:rPr sz="3200" spc="85" dirty="0">
                <a:latin typeface="Arial" panose="020B0604020202020204" pitchFamily="34" charset="0"/>
                <a:cs typeface="Arial" panose="020B0604020202020204" pitchFamily="34" charset="0"/>
              </a:rPr>
              <a:t>p</a:t>
            </a:r>
            <a:r>
              <a:rPr sz="3200" spc="75" dirty="0">
                <a:latin typeface="Arial" panose="020B0604020202020204" pitchFamily="34" charset="0"/>
                <a:cs typeface="Arial" panose="020B0604020202020204" pitchFamily="34" charset="0"/>
              </a:rPr>
              <a:t>u</a:t>
            </a:r>
            <a:r>
              <a:rPr sz="3200" spc="70" dirty="0">
                <a:latin typeface="Arial" panose="020B0604020202020204" pitchFamily="34" charset="0"/>
                <a:cs typeface="Arial" panose="020B0604020202020204" pitchFamily="34" charset="0"/>
              </a:rPr>
              <a:t>lses</a:t>
            </a:r>
            <a:r>
              <a:rPr sz="3200" dirty="0">
                <a:latin typeface="Arial" panose="020B0604020202020204" pitchFamily="34" charset="0"/>
                <a:cs typeface="Arial" panose="020B0604020202020204" pitchFamily="34" charset="0"/>
              </a:rPr>
              <a:t>	of	</a:t>
            </a:r>
            <a:r>
              <a:rPr sz="3200" spc="110" dirty="0">
                <a:latin typeface="Arial" panose="020B0604020202020204" pitchFamily="34" charset="0"/>
                <a:cs typeface="Arial" panose="020B0604020202020204" pitchFamily="34" charset="0"/>
              </a:rPr>
              <a:t>signal</a:t>
            </a:r>
            <a:r>
              <a:rPr sz="3200" dirty="0">
                <a:latin typeface="Arial" panose="020B0604020202020204" pitchFamily="34" charset="0"/>
                <a:cs typeface="Arial" panose="020B0604020202020204" pitchFamily="34" charset="0"/>
              </a:rPr>
              <a:t>	</a:t>
            </a:r>
            <a:r>
              <a:rPr sz="3200" spc="25" dirty="0">
                <a:latin typeface="Arial" panose="020B0604020202020204" pitchFamily="34" charset="0"/>
                <a:cs typeface="Arial" panose="020B0604020202020204" pitchFamily="34" charset="0"/>
              </a:rPr>
              <a:t>on</a:t>
            </a:r>
            <a:r>
              <a:rPr sz="3200" dirty="0">
                <a:latin typeface="Arial" panose="020B0604020202020204" pitchFamily="34" charset="0"/>
                <a:cs typeface="Arial" panose="020B0604020202020204" pitchFamily="34" charset="0"/>
              </a:rPr>
              <a:t>	</a:t>
            </a:r>
            <a:r>
              <a:rPr sz="3200" spc="90" dirty="0">
                <a:latin typeface="Arial" panose="020B0604020202020204" pitchFamily="34" charset="0"/>
                <a:cs typeface="Arial" panose="020B0604020202020204" pitchFamily="34" charset="0"/>
              </a:rPr>
              <a:t>th</a:t>
            </a:r>
            <a:r>
              <a:rPr sz="3200" spc="105" dirty="0">
                <a:latin typeface="Arial" panose="020B0604020202020204" pitchFamily="34" charset="0"/>
                <a:cs typeface="Arial" panose="020B0604020202020204" pitchFamily="34" charset="0"/>
              </a:rPr>
              <a:t>e</a:t>
            </a:r>
            <a:r>
              <a:rPr sz="3200" dirty="0">
                <a:latin typeface="Arial" panose="020B0604020202020204" pitchFamily="34" charset="0"/>
                <a:cs typeface="Arial" panose="020B0604020202020204" pitchFamily="34" charset="0"/>
              </a:rPr>
              <a:t>	</a:t>
            </a:r>
            <a:r>
              <a:rPr sz="3200" spc="60" dirty="0">
                <a:latin typeface="Arial" panose="020B0604020202020204" pitchFamily="34" charset="0"/>
                <a:cs typeface="Arial" panose="020B0604020202020204" pitchFamily="34" charset="0"/>
              </a:rPr>
              <a:t>f</a:t>
            </a:r>
            <a:r>
              <a:rPr sz="3200" spc="50" dirty="0">
                <a:latin typeface="Arial" panose="020B0604020202020204" pitchFamily="34" charset="0"/>
                <a:cs typeface="Arial" panose="020B0604020202020204" pitchFamily="34" charset="0"/>
              </a:rPr>
              <a:t>iber</a:t>
            </a:r>
            <a:r>
              <a:rPr sz="3200" dirty="0">
                <a:latin typeface="Arial" panose="020B0604020202020204" pitchFamily="34" charset="0"/>
                <a:cs typeface="Arial" panose="020B0604020202020204" pitchFamily="34" charset="0"/>
              </a:rPr>
              <a:t>	</a:t>
            </a:r>
            <a:r>
              <a:rPr sz="3200" spc="70" dirty="0">
                <a:latin typeface="Arial" panose="020B0604020202020204" pitchFamily="34" charset="0"/>
                <a:cs typeface="Arial" panose="020B0604020202020204" pitchFamily="34" charset="0"/>
              </a:rPr>
              <a:t>i</a:t>
            </a:r>
            <a:r>
              <a:rPr sz="3200" spc="105" dirty="0">
                <a:latin typeface="Arial" panose="020B0604020202020204" pitchFamily="34" charset="0"/>
                <a:cs typeface="Arial" panose="020B0604020202020204" pitchFamily="34" charset="0"/>
              </a:rPr>
              <a:t>nd</a:t>
            </a:r>
            <a:r>
              <a:rPr sz="3200" spc="90" dirty="0">
                <a:latin typeface="Arial" panose="020B0604020202020204" pitchFamily="34" charset="0"/>
                <a:cs typeface="Arial" panose="020B0604020202020204" pitchFamily="34" charset="0"/>
              </a:rPr>
              <a:t>u</a:t>
            </a:r>
            <a:r>
              <a:rPr sz="3200" spc="-5" dirty="0">
                <a:latin typeface="Arial" panose="020B0604020202020204" pitchFamily="34" charset="0"/>
                <a:cs typeface="Arial" panose="020B0604020202020204" pitchFamily="34" charset="0"/>
              </a:rPr>
              <a:t>c</a:t>
            </a:r>
            <a:r>
              <a:rPr sz="3200" spc="30" dirty="0">
                <a:latin typeface="Arial" panose="020B0604020202020204" pitchFamily="34" charset="0"/>
                <a:cs typeface="Arial" panose="020B0604020202020204" pitchFamily="34" charset="0"/>
              </a:rPr>
              <a:t>e</a:t>
            </a:r>
            <a:r>
              <a:rPr lang="en-IN" sz="3200" dirty="0">
                <a:latin typeface="Arial" panose="020B0604020202020204" pitchFamily="34" charset="0"/>
                <a:cs typeface="Arial" panose="020B0604020202020204" pitchFamily="34" charset="0"/>
              </a:rPr>
              <a:t> </a:t>
            </a:r>
            <a:r>
              <a:rPr sz="3200" spc="100" dirty="0">
                <a:latin typeface="Arial" panose="020B0604020202020204" pitchFamily="34" charset="0"/>
                <a:cs typeface="Arial" panose="020B0604020202020204" pitchFamily="34" charset="0"/>
              </a:rPr>
              <a:t>stimulated</a:t>
            </a:r>
            <a:r>
              <a:rPr sz="3200" spc="85" dirty="0">
                <a:latin typeface="Arial" panose="020B0604020202020204" pitchFamily="34" charset="0"/>
                <a:cs typeface="Arial" panose="020B0604020202020204" pitchFamily="34" charset="0"/>
              </a:rPr>
              <a:t> </a:t>
            </a:r>
            <a:r>
              <a:rPr sz="3200" spc="80" dirty="0">
                <a:latin typeface="Arial" panose="020B0604020202020204" pitchFamily="34" charset="0"/>
                <a:cs typeface="Arial" panose="020B0604020202020204" pitchFamily="34" charset="0"/>
              </a:rPr>
              <a:t>emission.</a:t>
            </a:r>
            <a:endParaRPr sz="3200" dirty="0">
              <a:latin typeface="Arial" panose="020B0604020202020204" pitchFamily="34" charset="0"/>
              <a:cs typeface="Arial" panose="020B0604020202020204" pitchFamily="34" charset="0"/>
            </a:endParaRPr>
          </a:p>
          <a:p>
            <a:pPr>
              <a:lnSpc>
                <a:spcPct val="100000"/>
              </a:lnSpc>
              <a:spcBef>
                <a:spcPts val="35"/>
              </a:spcBef>
            </a:pPr>
            <a:endParaRPr sz="4000" dirty="0">
              <a:latin typeface="Arial" panose="020B0604020202020204" pitchFamily="34" charset="0"/>
              <a:cs typeface="Arial" panose="020B0604020202020204" pitchFamily="34" charset="0"/>
            </a:endParaRPr>
          </a:p>
          <a:p>
            <a:pPr marL="285750" indent="-273685">
              <a:lnSpc>
                <a:spcPct val="100000"/>
              </a:lnSpc>
              <a:buClr>
                <a:srgbClr val="FD8537"/>
              </a:buClr>
              <a:buSzPct val="68750"/>
              <a:buFont typeface="Wingdings"/>
              <a:buChar char=""/>
              <a:tabLst>
                <a:tab pos="286385" algn="l"/>
              </a:tabLst>
            </a:pPr>
            <a:r>
              <a:rPr sz="3200" spc="105" dirty="0">
                <a:latin typeface="Arial" panose="020B0604020202020204" pitchFamily="34" charset="0"/>
                <a:cs typeface="Arial" panose="020B0604020202020204" pitchFamily="34" charset="0"/>
              </a:rPr>
              <a:t>They</a:t>
            </a:r>
            <a:r>
              <a:rPr sz="3200" spc="120" dirty="0">
                <a:latin typeface="Arial" panose="020B0604020202020204" pitchFamily="34" charset="0"/>
                <a:cs typeface="Arial" panose="020B0604020202020204" pitchFamily="34" charset="0"/>
              </a:rPr>
              <a:t> </a:t>
            </a:r>
            <a:r>
              <a:rPr sz="3200" spc="110" dirty="0">
                <a:latin typeface="Arial" panose="020B0604020202020204" pitchFamily="34" charset="0"/>
                <a:cs typeface="Arial" panose="020B0604020202020204" pitchFamily="34" charset="0"/>
              </a:rPr>
              <a:t>saturate </a:t>
            </a:r>
            <a:r>
              <a:rPr sz="3200" spc="40" dirty="0">
                <a:latin typeface="Arial" panose="020B0604020202020204" pitchFamily="34" charset="0"/>
                <a:cs typeface="Arial" panose="020B0604020202020204" pitchFamily="34" charset="0"/>
              </a:rPr>
              <a:t>above</a:t>
            </a:r>
            <a:r>
              <a:rPr sz="3200" spc="140" dirty="0">
                <a:latin typeface="Arial" panose="020B0604020202020204" pitchFamily="34" charset="0"/>
                <a:cs typeface="Arial" panose="020B0604020202020204" pitchFamily="34" charset="0"/>
              </a:rPr>
              <a:t> </a:t>
            </a:r>
            <a:r>
              <a:rPr sz="3200" spc="160" dirty="0">
                <a:latin typeface="Arial" panose="020B0604020202020204" pitchFamily="34" charset="0"/>
                <a:cs typeface="Arial" panose="020B0604020202020204" pitchFamily="34" charset="0"/>
              </a:rPr>
              <a:t>a</a:t>
            </a:r>
            <a:r>
              <a:rPr sz="3200" spc="120" dirty="0">
                <a:latin typeface="Arial" panose="020B0604020202020204" pitchFamily="34" charset="0"/>
                <a:cs typeface="Arial" panose="020B0604020202020204" pitchFamily="34" charset="0"/>
              </a:rPr>
              <a:t> </a:t>
            </a:r>
            <a:r>
              <a:rPr sz="3200" spc="85" dirty="0">
                <a:latin typeface="Arial" panose="020B0604020202020204" pitchFamily="34" charset="0"/>
                <a:cs typeface="Arial" panose="020B0604020202020204" pitchFamily="34" charset="0"/>
              </a:rPr>
              <a:t>certain</a:t>
            </a:r>
            <a:r>
              <a:rPr sz="3200" spc="120" dirty="0">
                <a:latin typeface="Arial" panose="020B0604020202020204" pitchFamily="34" charset="0"/>
                <a:cs typeface="Arial" panose="020B0604020202020204" pitchFamily="34" charset="0"/>
              </a:rPr>
              <a:t> </a:t>
            </a:r>
            <a:r>
              <a:rPr sz="3200" spc="110" dirty="0">
                <a:latin typeface="Arial" panose="020B0604020202020204" pitchFamily="34" charset="0"/>
                <a:cs typeface="Arial" panose="020B0604020202020204" pitchFamily="34" charset="0"/>
              </a:rPr>
              <a:t>signal</a:t>
            </a:r>
            <a:r>
              <a:rPr sz="3200" spc="105" dirty="0">
                <a:latin typeface="Arial" panose="020B0604020202020204" pitchFamily="34" charset="0"/>
                <a:cs typeface="Arial" panose="020B0604020202020204" pitchFamily="34" charset="0"/>
              </a:rPr>
              <a:t> </a:t>
            </a:r>
            <a:r>
              <a:rPr sz="3200" spc="15" dirty="0">
                <a:latin typeface="Arial" panose="020B0604020202020204" pitchFamily="34" charset="0"/>
                <a:cs typeface="Arial" panose="020B0604020202020204" pitchFamily="34" charset="0"/>
              </a:rPr>
              <a:t>power</a:t>
            </a:r>
            <a:endParaRPr sz="3200" dirty="0">
              <a:latin typeface="Arial" panose="020B0604020202020204" pitchFamily="34" charset="0"/>
              <a:cs typeface="Arial" panose="020B0604020202020204" pitchFamily="34" charset="0"/>
            </a:endParaRPr>
          </a:p>
          <a:p>
            <a:pPr>
              <a:lnSpc>
                <a:spcPct val="100000"/>
              </a:lnSpc>
              <a:spcBef>
                <a:spcPts val="35"/>
              </a:spcBef>
              <a:buClr>
                <a:srgbClr val="FD8537"/>
              </a:buClr>
              <a:buFont typeface="Wingdings"/>
              <a:buChar char=""/>
            </a:pPr>
            <a:endParaRPr sz="4000" dirty="0">
              <a:latin typeface="Arial" panose="020B0604020202020204" pitchFamily="34" charset="0"/>
              <a:cs typeface="Arial" panose="020B0604020202020204" pitchFamily="34" charset="0"/>
            </a:endParaRPr>
          </a:p>
          <a:p>
            <a:pPr marL="285750" indent="-273685">
              <a:lnSpc>
                <a:spcPct val="100000"/>
              </a:lnSpc>
              <a:spcBef>
                <a:spcPts val="5"/>
              </a:spcBef>
              <a:buClr>
                <a:srgbClr val="FD8537"/>
              </a:buClr>
              <a:buSzPct val="68750"/>
              <a:buFont typeface="Wingdings"/>
              <a:buChar char=""/>
              <a:tabLst>
                <a:tab pos="286385" algn="l"/>
              </a:tabLst>
            </a:pPr>
            <a:r>
              <a:rPr sz="3200" spc="105" dirty="0">
                <a:latin typeface="Arial" panose="020B0604020202020204" pitchFamily="34" charset="0"/>
                <a:cs typeface="Arial" panose="020B0604020202020204" pitchFamily="34" charset="0"/>
              </a:rPr>
              <a:t>They</a:t>
            </a:r>
            <a:r>
              <a:rPr sz="3200" spc="120" dirty="0">
                <a:latin typeface="Arial" panose="020B0604020202020204" pitchFamily="34" charset="0"/>
                <a:cs typeface="Arial" panose="020B0604020202020204" pitchFamily="34" charset="0"/>
              </a:rPr>
              <a:t> </a:t>
            </a:r>
            <a:r>
              <a:rPr sz="3200" spc="80" dirty="0">
                <a:latin typeface="Arial" panose="020B0604020202020204" pitchFamily="34" charset="0"/>
                <a:cs typeface="Arial" panose="020B0604020202020204" pitchFamily="34" charset="0"/>
              </a:rPr>
              <a:t>add</a:t>
            </a:r>
            <a:r>
              <a:rPr sz="3200" spc="125" dirty="0">
                <a:latin typeface="Arial" panose="020B0604020202020204" pitchFamily="34" charset="0"/>
                <a:cs typeface="Arial" panose="020B0604020202020204" pitchFamily="34" charset="0"/>
              </a:rPr>
              <a:t> </a:t>
            </a:r>
            <a:r>
              <a:rPr sz="3200" spc="50" dirty="0">
                <a:latin typeface="Arial" panose="020B0604020202020204" pitchFamily="34" charset="0"/>
                <a:cs typeface="Arial" panose="020B0604020202020204" pitchFamily="34" charset="0"/>
              </a:rPr>
              <a:t>noise</a:t>
            </a:r>
            <a:r>
              <a:rPr sz="3200" spc="110" dirty="0">
                <a:latin typeface="Arial" panose="020B0604020202020204" pitchFamily="34" charset="0"/>
                <a:cs typeface="Arial" panose="020B0604020202020204" pitchFamily="34" charset="0"/>
              </a:rPr>
              <a:t> </a:t>
            </a:r>
            <a:r>
              <a:rPr sz="3200" spc="20" dirty="0">
                <a:latin typeface="Arial" panose="020B0604020202020204" pitchFamily="34" charset="0"/>
                <a:cs typeface="Arial" panose="020B0604020202020204" pitchFamily="34" charset="0"/>
              </a:rPr>
              <a:t>to</a:t>
            </a:r>
            <a:r>
              <a:rPr sz="3200" spc="120" dirty="0">
                <a:latin typeface="Arial" panose="020B0604020202020204" pitchFamily="34" charset="0"/>
                <a:cs typeface="Arial" panose="020B0604020202020204" pitchFamily="34" charset="0"/>
              </a:rPr>
              <a:t> </a:t>
            </a:r>
            <a:r>
              <a:rPr sz="3200" spc="90" dirty="0">
                <a:latin typeface="Arial" panose="020B0604020202020204" pitchFamily="34" charset="0"/>
                <a:cs typeface="Arial" panose="020B0604020202020204" pitchFamily="34" charset="0"/>
              </a:rPr>
              <a:t>the</a:t>
            </a:r>
            <a:r>
              <a:rPr sz="3200" spc="125" dirty="0">
                <a:latin typeface="Arial" panose="020B0604020202020204" pitchFamily="34" charset="0"/>
                <a:cs typeface="Arial" panose="020B0604020202020204" pitchFamily="34" charset="0"/>
              </a:rPr>
              <a:t> </a:t>
            </a:r>
            <a:r>
              <a:rPr sz="3200" spc="105" dirty="0">
                <a:latin typeface="Arial" panose="020B0604020202020204" pitchFamily="34" charset="0"/>
                <a:cs typeface="Arial" panose="020B0604020202020204" pitchFamily="34" charset="0"/>
              </a:rPr>
              <a:t>signal</a:t>
            </a:r>
            <a:endParaRP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189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8374" y="55478"/>
            <a:ext cx="12039600" cy="566822"/>
          </a:xfrm>
          <a:prstGeom prst="rect">
            <a:avLst/>
          </a:prstGeom>
        </p:spPr>
        <p:txBody>
          <a:bodyPr vert="horz" wrap="square" lIns="0" tIns="12700" rIns="0" bIns="0" rtlCol="0">
            <a:spAutoFit/>
          </a:bodyPr>
          <a:lstStyle/>
          <a:p>
            <a:pPr marL="12700">
              <a:lnSpc>
                <a:spcPct val="100000"/>
              </a:lnSpc>
              <a:spcBef>
                <a:spcPts val="100"/>
              </a:spcBef>
            </a:pPr>
            <a:r>
              <a:rPr sz="3600" spc="290" dirty="0">
                <a:latin typeface="Arial" panose="020B0604020202020204" pitchFamily="34" charset="0"/>
                <a:cs typeface="Arial" panose="020B0604020202020204" pitchFamily="34" charset="0"/>
              </a:rPr>
              <a:t>COMPARISON</a:t>
            </a:r>
            <a:r>
              <a:rPr sz="3600" spc="305" dirty="0">
                <a:latin typeface="Arial" panose="020B0604020202020204" pitchFamily="34" charset="0"/>
                <a:cs typeface="Arial" panose="020B0604020202020204" pitchFamily="34" charset="0"/>
              </a:rPr>
              <a:t> OF</a:t>
            </a:r>
            <a:r>
              <a:rPr sz="3600" spc="290" dirty="0">
                <a:latin typeface="Arial" panose="020B0604020202020204" pitchFamily="34" charset="0"/>
                <a:cs typeface="Arial" panose="020B0604020202020204" pitchFamily="34" charset="0"/>
              </a:rPr>
              <a:t> </a:t>
            </a:r>
            <a:r>
              <a:rPr sz="3600" spc="295" dirty="0">
                <a:latin typeface="Arial" panose="020B0604020202020204" pitchFamily="34" charset="0"/>
                <a:cs typeface="Arial" panose="020B0604020202020204" pitchFamily="34" charset="0"/>
              </a:rPr>
              <a:t>REAL</a:t>
            </a:r>
            <a:r>
              <a:rPr sz="3600" spc="320" dirty="0">
                <a:latin typeface="Arial" panose="020B0604020202020204" pitchFamily="34" charset="0"/>
                <a:cs typeface="Arial" panose="020B0604020202020204" pitchFamily="34" charset="0"/>
              </a:rPr>
              <a:t> </a:t>
            </a:r>
            <a:r>
              <a:rPr sz="3600" spc="275" dirty="0">
                <a:latin typeface="Arial" panose="020B0604020202020204" pitchFamily="34" charset="0"/>
                <a:cs typeface="Arial" panose="020B0604020202020204" pitchFamily="34" charset="0"/>
              </a:rPr>
              <a:t>AND</a:t>
            </a:r>
            <a:r>
              <a:rPr sz="3600" spc="295" dirty="0">
                <a:latin typeface="Arial" panose="020B0604020202020204" pitchFamily="34" charset="0"/>
                <a:cs typeface="Arial" panose="020B0604020202020204" pitchFamily="34" charset="0"/>
              </a:rPr>
              <a:t> </a:t>
            </a:r>
            <a:r>
              <a:rPr sz="3600" spc="285" dirty="0">
                <a:latin typeface="Arial" panose="020B0604020202020204" pitchFamily="34" charset="0"/>
                <a:cs typeface="Arial" panose="020B0604020202020204" pitchFamily="34" charset="0"/>
              </a:rPr>
              <a:t>IDEAL</a:t>
            </a:r>
            <a:r>
              <a:rPr sz="3600" spc="315" dirty="0">
                <a:latin typeface="Arial" panose="020B0604020202020204" pitchFamily="34" charset="0"/>
                <a:cs typeface="Arial" panose="020B0604020202020204" pitchFamily="34" charset="0"/>
              </a:rPr>
              <a:t> </a:t>
            </a:r>
            <a:r>
              <a:rPr sz="3600" spc="265" dirty="0">
                <a:latin typeface="Arial" panose="020B0604020202020204" pitchFamily="34" charset="0"/>
                <a:cs typeface="Arial" panose="020B0604020202020204" pitchFamily="34" charset="0"/>
              </a:rPr>
              <a:t>AMPLIFIER</a:t>
            </a:r>
            <a:endParaRPr sz="3600" dirty="0">
              <a:latin typeface="Arial" panose="020B0604020202020204" pitchFamily="34" charset="0"/>
              <a:cs typeface="Arial" panose="020B0604020202020204" pitchFamily="34" charset="0"/>
            </a:endParaRPr>
          </a:p>
        </p:txBody>
      </p:sp>
      <p:pic>
        <p:nvPicPr>
          <p:cNvPr id="10" name="object 10"/>
          <p:cNvPicPr/>
          <p:nvPr/>
        </p:nvPicPr>
        <p:blipFill>
          <a:blip r:embed="rId2" cstate="print"/>
          <a:stretch>
            <a:fillRect/>
          </a:stretch>
        </p:blipFill>
        <p:spPr>
          <a:xfrm>
            <a:off x="838200" y="762000"/>
            <a:ext cx="10210800" cy="5410200"/>
          </a:xfrm>
          <a:prstGeom prst="rect">
            <a:avLst/>
          </a:prstGeom>
        </p:spPr>
      </p:pic>
    </p:spTree>
    <p:extLst>
      <p:ext uri="{BB962C8B-B14F-4D97-AF65-F5344CB8AC3E}">
        <p14:creationId xmlns:p14="http://schemas.microsoft.com/office/powerpoint/2010/main" val="1331691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5400" y="123854"/>
            <a:ext cx="7437967" cy="566822"/>
          </a:xfrm>
          <a:prstGeom prst="rect">
            <a:avLst/>
          </a:prstGeom>
        </p:spPr>
        <p:txBody>
          <a:bodyPr vert="horz" wrap="square" lIns="0" tIns="12700" rIns="0" bIns="0" rtlCol="0">
            <a:spAutoFit/>
          </a:bodyPr>
          <a:lstStyle/>
          <a:p>
            <a:pPr marL="12700">
              <a:lnSpc>
                <a:spcPct val="100000"/>
              </a:lnSpc>
              <a:spcBef>
                <a:spcPts val="100"/>
              </a:spcBef>
            </a:pPr>
            <a:r>
              <a:rPr sz="3600" spc="285" dirty="0">
                <a:solidFill>
                  <a:srgbClr val="000099"/>
                </a:solidFill>
                <a:latin typeface="Arial" panose="020B0604020202020204" pitchFamily="34" charset="0"/>
                <a:cs typeface="Arial" panose="020B0604020202020204" pitchFamily="34" charset="0"/>
              </a:rPr>
              <a:t>IDEAL</a:t>
            </a:r>
            <a:r>
              <a:rPr sz="3600" spc="280" dirty="0">
                <a:solidFill>
                  <a:srgbClr val="000099"/>
                </a:solidFill>
                <a:latin typeface="Arial" panose="020B0604020202020204" pitchFamily="34" charset="0"/>
                <a:cs typeface="Arial" panose="020B0604020202020204" pitchFamily="34" charset="0"/>
              </a:rPr>
              <a:t> </a:t>
            </a:r>
            <a:r>
              <a:rPr sz="3600" spc="270" dirty="0">
                <a:solidFill>
                  <a:srgbClr val="000099"/>
                </a:solidFill>
                <a:latin typeface="Arial" panose="020B0604020202020204" pitchFamily="34" charset="0"/>
                <a:cs typeface="Arial" panose="020B0604020202020204" pitchFamily="34" charset="0"/>
              </a:rPr>
              <a:t>AMPLIFIER</a:t>
            </a:r>
            <a:r>
              <a:rPr sz="3600" spc="295" dirty="0">
                <a:solidFill>
                  <a:srgbClr val="000099"/>
                </a:solidFill>
                <a:latin typeface="Arial" panose="020B0604020202020204" pitchFamily="34" charset="0"/>
                <a:cs typeface="Arial" panose="020B0604020202020204" pitchFamily="34" charset="0"/>
              </a:rPr>
              <a:t> </a:t>
            </a:r>
            <a:r>
              <a:rPr sz="3600" spc="305" dirty="0">
                <a:solidFill>
                  <a:srgbClr val="000099"/>
                </a:solidFill>
                <a:latin typeface="Arial" panose="020B0604020202020204" pitchFamily="34" charset="0"/>
                <a:cs typeface="Arial" panose="020B0604020202020204" pitchFamily="34" charset="0"/>
              </a:rPr>
              <a:t>SYSTEM</a:t>
            </a:r>
            <a:endParaRPr sz="3600" dirty="0">
              <a:solidFill>
                <a:srgbClr val="000099"/>
              </a:solidFill>
              <a:latin typeface="Arial" panose="020B0604020202020204" pitchFamily="34" charset="0"/>
              <a:cs typeface="Arial" panose="020B0604020202020204" pitchFamily="34" charset="0"/>
            </a:endParaRPr>
          </a:p>
        </p:txBody>
      </p:sp>
      <p:grpSp>
        <p:nvGrpSpPr>
          <p:cNvPr id="3" name="object 3"/>
          <p:cNvGrpSpPr/>
          <p:nvPr/>
        </p:nvGrpSpPr>
        <p:grpSpPr>
          <a:xfrm>
            <a:off x="3352800" y="1900238"/>
            <a:ext cx="5181600" cy="4276725"/>
            <a:chOff x="2514600" y="1900237"/>
            <a:chExt cx="3886200" cy="4276725"/>
          </a:xfrm>
        </p:grpSpPr>
        <p:sp>
          <p:nvSpPr>
            <p:cNvPr id="4" name="object 4"/>
            <p:cNvSpPr/>
            <p:nvPr/>
          </p:nvSpPr>
          <p:spPr>
            <a:xfrm>
              <a:off x="2514600" y="1905000"/>
              <a:ext cx="2438400" cy="4267200"/>
            </a:xfrm>
            <a:custGeom>
              <a:avLst/>
              <a:gdLst/>
              <a:ahLst/>
              <a:cxnLst/>
              <a:rect l="l" t="t" r="r" b="b"/>
              <a:pathLst>
                <a:path w="2438400" h="4267200">
                  <a:moveTo>
                    <a:pt x="0" y="4267200"/>
                  </a:moveTo>
                  <a:lnTo>
                    <a:pt x="2438400" y="4267200"/>
                  </a:lnTo>
                </a:path>
                <a:path w="2438400" h="4267200">
                  <a:moveTo>
                    <a:pt x="152400" y="0"/>
                  </a:moveTo>
                  <a:lnTo>
                    <a:pt x="2362200" y="0"/>
                  </a:lnTo>
                </a:path>
              </a:pathLst>
            </a:custGeom>
            <a:ln w="9525">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 name="object 5"/>
            <p:cNvSpPr/>
            <p:nvPr/>
          </p:nvSpPr>
          <p:spPr>
            <a:xfrm>
              <a:off x="2705100" y="1905000"/>
              <a:ext cx="76200" cy="4267200"/>
            </a:xfrm>
            <a:custGeom>
              <a:avLst/>
              <a:gdLst/>
              <a:ahLst/>
              <a:cxnLst/>
              <a:rect l="l" t="t" r="r" b="b"/>
              <a:pathLst>
                <a:path w="76200" h="4267200">
                  <a:moveTo>
                    <a:pt x="44450" y="63500"/>
                  </a:moveTo>
                  <a:lnTo>
                    <a:pt x="31750" y="63500"/>
                  </a:lnTo>
                  <a:lnTo>
                    <a:pt x="31750" y="4267200"/>
                  </a:lnTo>
                  <a:lnTo>
                    <a:pt x="44450" y="4267200"/>
                  </a:lnTo>
                  <a:lnTo>
                    <a:pt x="44450" y="63500"/>
                  </a:lnTo>
                  <a:close/>
                </a:path>
                <a:path w="76200" h="4267200">
                  <a:moveTo>
                    <a:pt x="38100" y="0"/>
                  </a:moveTo>
                  <a:lnTo>
                    <a:pt x="0" y="76200"/>
                  </a:lnTo>
                  <a:lnTo>
                    <a:pt x="31750" y="76200"/>
                  </a:lnTo>
                  <a:lnTo>
                    <a:pt x="31750" y="63500"/>
                  </a:lnTo>
                  <a:lnTo>
                    <a:pt x="69850" y="63500"/>
                  </a:lnTo>
                  <a:lnTo>
                    <a:pt x="38100" y="0"/>
                  </a:lnTo>
                  <a:close/>
                </a:path>
                <a:path w="76200" h="426720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6"/>
            <p:cNvSpPr/>
            <p:nvPr/>
          </p:nvSpPr>
          <p:spPr>
            <a:xfrm>
              <a:off x="3962400" y="3276600"/>
              <a:ext cx="2438400" cy="0"/>
            </a:xfrm>
            <a:custGeom>
              <a:avLst/>
              <a:gdLst/>
              <a:ahLst/>
              <a:cxnLst/>
              <a:rect l="l" t="t" r="r" b="b"/>
              <a:pathLst>
                <a:path w="2438400">
                  <a:moveTo>
                    <a:pt x="0" y="0"/>
                  </a:moveTo>
                  <a:lnTo>
                    <a:pt x="2438400" y="0"/>
                  </a:lnTo>
                </a:path>
              </a:pathLst>
            </a:custGeom>
            <a:ln w="9525">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p:cNvSpPr/>
            <p:nvPr/>
          </p:nvSpPr>
          <p:spPr>
            <a:xfrm>
              <a:off x="4419600" y="1905000"/>
              <a:ext cx="76200" cy="1371600"/>
            </a:xfrm>
            <a:custGeom>
              <a:avLst/>
              <a:gdLst/>
              <a:ahLst/>
              <a:cxnLst/>
              <a:rect l="l" t="t" r="r" b="b"/>
              <a:pathLst>
                <a:path w="76200" h="1371600">
                  <a:moveTo>
                    <a:pt x="57150" y="0"/>
                  </a:moveTo>
                  <a:lnTo>
                    <a:pt x="19050" y="0"/>
                  </a:lnTo>
                  <a:lnTo>
                    <a:pt x="19050" y="1028700"/>
                  </a:lnTo>
                  <a:lnTo>
                    <a:pt x="0" y="1028700"/>
                  </a:lnTo>
                  <a:lnTo>
                    <a:pt x="38100" y="1371600"/>
                  </a:lnTo>
                  <a:lnTo>
                    <a:pt x="76200" y="1028700"/>
                  </a:lnTo>
                  <a:lnTo>
                    <a:pt x="57150" y="1028700"/>
                  </a:lnTo>
                  <a:lnTo>
                    <a:pt x="57150" y="0"/>
                  </a:lnTo>
                  <a:close/>
                </a:path>
              </a:pathLst>
            </a:custGeom>
            <a:solidFill>
              <a:srgbClr val="FD8537"/>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p:cNvSpPr/>
            <p:nvPr/>
          </p:nvSpPr>
          <p:spPr>
            <a:xfrm>
              <a:off x="4419600" y="1905000"/>
              <a:ext cx="76200" cy="1371600"/>
            </a:xfrm>
            <a:custGeom>
              <a:avLst/>
              <a:gdLst/>
              <a:ahLst/>
              <a:cxnLst/>
              <a:rect l="l" t="t" r="r" b="b"/>
              <a:pathLst>
                <a:path w="76200" h="1371600">
                  <a:moveTo>
                    <a:pt x="0" y="1028700"/>
                  </a:moveTo>
                  <a:lnTo>
                    <a:pt x="19050" y="1028700"/>
                  </a:lnTo>
                  <a:lnTo>
                    <a:pt x="19050" y="0"/>
                  </a:lnTo>
                  <a:lnTo>
                    <a:pt x="57150" y="0"/>
                  </a:lnTo>
                  <a:lnTo>
                    <a:pt x="57150" y="1028700"/>
                  </a:lnTo>
                  <a:lnTo>
                    <a:pt x="76200" y="1028700"/>
                  </a:lnTo>
                  <a:lnTo>
                    <a:pt x="38100" y="1371600"/>
                  </a:lnTo>
                  <a:lnTo>
                    <a:pt x="0" y="1028700"/>
                  </a:lnTo>
                  <a:close/>
                </a:path>
              </a:pathLst>
            </a:custGeom>
            <a:ln w="9525">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9"/>
            <p:cNvSpPr/>
            <p:nvPr/>
          </p:nvSpPr>
          <p:spPr>
            <a:xfrm>
              <a:off x="3886200" y="5181600"/>
              <a:ext cx="2438400" cy="0"/>
            </a:xfrm>
            <a:custGeom>
              <a:avLst/>
              <a:gdLst/>
              <a:ahLst/>
              <a:cxnLst/>
              <a:rect l="l" t="t" r="r" b="b"/>
              <a:pathLst>
                <a:path w="2438400">
                  <a:moveTo>
                    <a:pt x="0" y="0"/>
                  </a:moveTo>
                  <a:lnTo>
                    <a:pt x="2438400" y="0"/>
                  </a:lnTo>
                </a:path>
              </a:pathLst>
            </a:custGeom>
            <a:ln w="9525">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0"/>
            <p:cNvSpPr/>
            <p:nvPr/>
          </p:nvSpPr>
          <p:spPr>
            <a:xfrm>
              <a:off x="4572000" y="5181600"/>
              <a:ext cx="76200" cy="990600"/>
            </a:xfrm>
            <a:custGeom>
              <a:avLst/>
              <a:gdLst/>
              <a:ahLst/>
              <a:cxnLst/>
              <a:rect l="l" t="t" r="r" b="b"/>
              <a:pathLst>
                <a:path w="76200" h="990600">
                  <a:moveTo>
                    <a:pt x="57150" y="0"/>
                  </a:moveTo>
                  <a:lnTo>
                    <a:pt x="19050" y="0"/>
                  </a:lnTo>
                  <a:lnTo>
                    <a:pt x="19050" y="742950"/>
                  </a:lnTo>
                  <a:lnTo>
                    <a:pt x="0" y="742950"/>
                  </a:lnTo>
                  <a:lnTo>
                    <a:pt x="38100" y="990600"/>
                  </a:lnTo>
                  <a:lnTo>
                    <a:pt x="76200" y="742950"/>
                  </a:lnTo>
                  <a:lnTo>
                    <a:pt x="57150" y="742950"/>
                  </a:lnTo>
                  <a:lnTo>
                    <a:pt x="57150" y="0"/>
                  </a:lnTo>
                  <a:close/>
                </a:path>
              </a:pathLst>
            </a:custGeom>
            <a:solidFill>
              <a:srgbClr val="FD8537"/>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1"/>
            <p:cNvSpPr/>
            <p:nvPr/>
          </p:nvSpPr>
          <p:spPr>
            <a:xfrm>
              <a:off x="4572000" y="5181600"/>
              <a:ext cx="76200" cy="990600"/>
            </a:xfrm>
            <a:custGeom>
              <a:avLst/>
              <a:gdLst/>
              <a:ahLst/>
              <a:cxnLst/>
              <a:rect l="l" t="t" r="r" b="b"/>
              <a:pathLst>
                <a:path w="76200" h="990600">
                  <a:moveTo>
                    <a:pt x="0" y="742950"/>
                  </a:moveTo>
                  <a:lnTo>
                    <a:pt x="19050" y="742950"/>
                  </a:lnTo>
                  <a:lnTo>
                    <a:pt x="19050" y="0"/>
                  </a:lnTo>
                  <a:lnTo>
                    <a:pt x="57150" y="0"/>
                  </a:lnTo>
                  <a:lnTo>
                    <a:pt x="57150" y="742950"/>
                  </a:lnTo>
                  <a:lnTo>
                    <a:pt x="76200" y="742950"/>
                  </a:lnTo>
                  <a:lnTo>
                    <a:pt x="38100" y="990600"/>
                  </a:lnTo>
                  <a:lnTo>
                    <a:pt x="0" y="742950"/>
                  </a:lnTo>
                  <a:close/>
                </a:path>
              </a:pathLst>
            </a:custGeom>
            <a:ln w="9525">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2" name="object 12"/>
            <p:cNvSpPr/>
            <p:nvPr/>
          </p:nvSpPr>
          <p:spPr>
            <a:xfrm>
              <a:off x="5524500" y="3276600"/>
              <a:ext cx="76200" cy="1905000"/>
            </a:xfrm>
            <a:custGeom>
              <a:avLst/>
              <a:gdLst/>
              <a:ahLst/>
              <a:cxnLst/>
              <a:rect l="l" t="t" r="r" b="b"/>
              <a:pathLst>
                <a:path w="76200" h="1905000">
                  <a:moveTo>
                    <a:pt x="31750" y="1828800"/>
                  </a:moveTo>
                  <a:lnTo>
                    <a:pt x="0" y="1828800"/>
                  </a:lnTo>
                  <a:lnTo>
                    <a:pt x="38100" y="1905000"/>
                  </a:lnTo>
                  <a:lnTo>
                    <a:pt x="69850" y="1841500"/>
                  </a:lnTo>
                  <a:lnTo>
                    <a:pt x="31750" y="1841500"/>
                  </a:lnTo>
                  <a:lnTo>
                    <a:pt x="31750" y="1828800"/>
                  </a:lnTo>
                  <a:close/>
                </a:path>
                <a:path w="76200" h="1905000">
                  <a:moveTo>
                    <a:pt x="44450" y="0"/>
                  </a:moveTo>
                  <a:lnTo>
                    <a:pt x="31750" y="0"/>
                  </a:lnTo>
                  <a:lnTo>
                    <a:pt x="31750" y="1841500"/>
                  </a:lnTo>
                  <a:lnTo>
                    <a:pt x="44450" y="1841500"/>
                  </a:lnTo>
                  <a:lnTo>
                    <a:pt x="44450" y="0"/>
                  </a:lnTo>
                  <a:close/>
                </a:path>
                <a:path w="76200" h="1905000">
                  <a:moveTo>
                    <a:pt x="76200" y="1828800"/>
                  </a:moveTo>
                  <a:lnTo>
                    <a:pt x="44450" y="1828800"/>
                  </a:lnTo>
                  <a:lnTo>
                    <a:pt x="44450" y="1841500"/>
                  </a:lnTo>
                  <a:lnTo>
                    <a:pt x="69850" y="1841500"/>
                  </a:lnTo>
                  <a:lnTo>
                    <a:pt x="76200" y="182880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13" name="object 13"/>
          <p:cNvSpPr txBox="1"/>
          <p:nvPr/>
        </p:nvSpPr>
        <p:spPr>
          <a:xfrm>
            <a:off x="1426192" y="3519296"/>
            <a:ext cx="1679787" cy="443069"/>
          </a:xfrm>
          <a:prstGeom prst="rect">
            <a:avLst/>
          </a:prstGeom>
        </p:spPr>
        <p:txBody>
          <a:bodyPr vert="horz" wrap="square" lIns="0" tIns="32384" rIns="0" bIns="0" rtlCol="0">
            <a:spAutoFit/>
          </a:bodyPr>
          <a:lstStyle/>
          <a:p>
            <a:pPr marL="12700" marR="5080">
              <a:lnSpc>
                <a:spcPts val="1560"/>
              </a:lnSpc>
              <a:spcBef>
                <a:spcPts val="254"/>
              </a:spcBef>
            </a:pPr>
            <a:r>
              <a:rPr sz="1400" dirty="0">
                <a:latin typeface="Arial" panose="020B0604020202020204" pitchFamily="34" charset="0"/>
                <a:cs typeface="Arial" panose="020B0604020202020204" pitchFamily="34" charset="0"/>
              </a:rPr>
              <a:t>Pump process </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with</a:t>
            </a:r>
            <a:r>
              <a:rPr sz="1400" spc="-3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large</a:t>
            </a:r>
            <a:r>
              <a:rPr sz="1400" spc="-6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cross </a:t>
            </a:r>
            <a:r>
              <a:rPr sz="1400" spc="-37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section</a:t>
            </a:r>
            <a:endParaRPr sz="1400">
              <a:latin typeface="Arial" panose="020B0604020202020204" pitchFamily="34" charset="0"/>
              <a:cs typeface="Arial" panose="020B0604020202020204" pitchFamily="34" charset="0"/>
            </a:endParaRPr>
          </a:p>
        </p:txBody>
      </p:sp>
      <p:sp>
        <p:nvSpPr>
          <p:cNvPr id="14" name="object 14"/>
          <p:cNvSpPr txBox="1"/>
          <p:nvPr/>
        </p:nvSpPr>
        <p:spPr>
          <a:xfrm>
            <a:off x="4453467" y="1320165"/>
            <a:ext cx="4437380" cy="443069"/>
          </a:xfrm>
          <a:prstGeom prst="rect">
            <a:avLst/>
          </a:prstGeom>
        </p:spPr>
        <p:txBody>
          <a:bodyPr vert="horz" wrap="square" lIns="0" tIns="32384" rIns="0" bIns="0" rtlCol="0">
            <a:spAutoFit/>
          </a:bodyPr>
          <a:lstStyle/>
          <a:p>
            <a:pPr marL="12700" marR="5080">
              <a:lnSpc>
                <a:spcPts val="1560"/>
              </a:lnSpc>
              <a:spcBef>
                <a:spcPts val="254"/>
              </a:spcBef>
            </a:pPr>
            <a:r>
              <a:rPr sz="1400" spc="-5" dirty="0">
                <a:latin typeface="Arial" panose="020B0604020202020204" pitchFamily="34" charset="0"/>
                <a:cs typeface="Arial" panose="020B0604020202020204" pitchFamily="34" charset="0"/>
              </a:rPr>
              <a:t>Third</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excited</a:t>
            </a:r>
            <a:r>
              <a:rPr sz="1400" spc="-2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state</a:t>
            </a:r>
            <a:r>
              <a:rPr sz="1400" spc="-5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with</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very</a:t>
            </a:r>
            <a:r>
              <a:rPr sz="1400" spc="-1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short</a:t>
            </a:r>
            <a:r>
              <a:rPr sz="1400" spc="-3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lifetime, </a:t>
            </a:r>
            <a:r>
              <a:rPr sz="1400" spc="-37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no</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fluorescence</a:t>
            </a:r>
            <a:endParaRPr sz="1400">
              <a:latin typeface="Arial" panose="020B0604020202020204" pitchFamily="34" charset="0"/>
              <a:cs typeface="Arial" panose="020B0604020202020204" pitchFamily="34" charset="0"/>
            </a:endParaRPr>
          </a:p>
        </p:txBody>
      </p:sp>
      <p:sp>
        <p:nvSpPr>
          <p:cNvPr id="15" name="object 15"/>
          <p:cNvSpPr txBox="1"/>
          <p:nvPr/>
        </p:nvSpPr>
        <p:spPr>
          <a:xfrm>
            <a:off x="7624571" y="2452244"/>
            <a:ext cx="3740573" cy="443069"/>
          </a:xfrm>
          <a:prstGeom prst="rect">
            <a:avLst/>
          </a:prstGeom>
        </p:spPr>
        <p:txBody>
          <a:bodyPr vert="horz" wrap="square" lIns="0" tIns="32384" rIns="0" bIns="0" rtlCol="0">
            <a:spAutoFit/>
          </a:bodyPr>
          <a:lstStyle/>
          <a:p>
            <a:pPr marL="12700" marR="5080">
              <a:lnSpc>
                <a:spcPts val="1560"/>
              </a:lnSpc>
              <a:spcBef>
                <a:spcPts val="254"/>
              </a:spcBef>
            </a:pPr>
            <a:r>
              <a:rPr sz="1400" dirty="0">
                <a:latin typeface="Arial" panose="020B0604020202020204" pitchFamily="34" charset="0"/>
                <a:cs typeface="Arial" panose="020B0604020202020204" pitchFamily="34" charset="0"/>
              </a:rPr>
              <a:t>Second</a:t>
            </a:r>
            <a:r>
              <a:rPr sz="1400" spc="-4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excited</a:t>
            </a:r>
            <a:r>
              <a:rPr sz="1400" spc="-2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state</a:t>
            </a:r>
            <a:r>
              <a:rPr sz="1400" spc="-3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with</a:t>
            </a:r>
            <a:r>
              <a:rPr sz="1400" spc="-1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very</a:t>
            </a:r>
            <a:r>
              <a:rPr sz="1400" spc="-1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long </a:t>
            </a:r>
            <a:r>
              <a:rPr sz="1400" spc="-37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lifetime and high cross section for </a:t>
            </a:r>
            <a:r>
              <a:rPr sz="1400" spc="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stimulated</a:t>
            </a:r>
            <a:r>
              <a:rPr sz="1400" spc="-6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emission</a:t>
            </a:r>
            <a:endParaRPr sz="1400">
              <a:latin typeface="Arial" panose="020B0604020202020204" pitchFamily="34" charset="0"/>
              <a:cs typeface="Arial" panose="020B0604020202020204" pitchFamily="34" charset="0"/>
            </a:endParaRPr>
          </a:p>
        </p:txBody>
      </p:sp>
      <p:sp>
        <p:nvSpPr>
          <p:cNvPr id="16" name="object 16"/>
          <p:cNvSpPr txBox="1"/>
          <p:nvPr/>
        </p:nvSpPr>
        <p:spPr>
          <a:xfrm>
            <a:off x="8009805" y="3682694"/>
            <a:ext cx="3297767" cy="648253"/>
          </a:xfrm>
          <a:prstGeom prst="rect">
            <a:avLst/>
          </a:prstGeom>
        </p:spPr>
        <p:txBody>
          <a:bodyPr vert="horz" wrap="square" lIns="0" tIns="32384" rIns="0" bIns="0" rtlCol="0">
            <a:spAutoFit/>
          </a:bodyPr>
          <a:lstStyle/>
          <a:p>
            <a:pPr marL="12700" marR="5080">
              <a:lnSpc>
                <a:spcPts val="1560"/>
              </a:lnSpc>
              <a:spcBef>
                <a:spcPts val="254"/>
              </a:spcBef>
            </a:pPr>
            <a:r>
              <a:rPr sz="1400" dirty="0">
                <a:latin typeface="Arial" panose="020B0604020202020204" pitchFamily="34" charset="0"/>
                <a:cs typeface="Arial" panose="020B0604020202020204" pitchFamily="34" charset="0"/>
              </a:rPr>
              <a:t>Energy gap between first and </a:t>
            </a:r>
            <a:r>
              <a:rPr sz="1400" spc="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second </a:t>
            </a:r>
            <a:r>
              <a:rPr sz="1400" spc="-5" dirty="0">
                <a:latin typeface="Arial" panose="020B0604020202020204" pitchFamily="34" charset="0"/>
                <a:cs typeface="Arial" panose="020B0604020202020204" pitchFamily="34" charset="0"/>
              </a:rPr>
              <a:t>excited </a:t>
            </a:r>
            <a:r>
              <a:rPr sz="1400" dirty="0">
                <a:latin typeface="Arial" panose="020B0604020202020204" pitchFamily="34" charset="0"/>
                <a:cs typeface="Arial" panose="020B0604020202020204" pitchFamily="34" charset="0"/>
              </a:rPr>
              <a:t>states matches </a:t>
            </a:r>
            <a:r>
              <a:rPr sz="1400" spc="-37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telecommunication</a:t>
            </a:r>
            <a:r>
              <a:rPr sz="1400" spc="-8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frequencies</a:t>
            </a:r>
            <a:endParaRPr sz="1400">
              <a:latin typeface="Arial" panose="020B0604020202020204" pitchFamily="34" charset="0"/>
              <a:cs typeface="Arial" panose="020B0604020202020204" pitchFamily="34" charset="0"/>
            </a:endParaRPr>
          </a:p>
        </p:txBody>
      </p:sp>
      <p:sp>
        <p:nvSpPr>
          <p:cNvPr id="17" name="object 17"/>
          <p:cNvSpPr txBox="1"/>
          <p:nvPr/>
        </p:nvSpPr>
        <p:spPr>
          <a:xfrm>
            <a:off x="7218171" y="5424627"/>
            <a:ext cx="3477260" cy="438150"/>
          </a:xfrm>
          <a:prstGeom prst="rect">
            <a:avLst/>
          </a:prstGeom>
        </p:spPr>
        <p:txBody>
          <a:bodyPr vert="horz" wrap="square" lIns="0" tIns="13335" rIns="0" bIns="0" rtlCol="0">
            <a:spAutoFit/>
          </a:bodyPr>
          <a:lstStyle/>
          <a:p>
            <a:pPr marL="12700">
              <a:lnSpc>
                <a:spcPts val="1620"/>
              </a:lnSpc>
              <a:spcBef>
                <a:spcPts val="105"/>
              </a:spcBef>
            </a:pPr>
            <a:r>
              <a:rPr sz="1400" dirty="0">
                <a:latin typeface="Arial" panose="020B0604020202020204" pitchFamily="34" charset="0"/>
                <a:cs typeface="Arial" panose="020B0604020202020204" pitchFamily="34" charset="0"/>
              </a:rPr>
              <a:t>First</a:t>
            </a:r>
            <a:r>
              <a:rPr sz="1400" spc="-3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excited</a:t>
            </a:r>
            <a:r>
              <a:rPr sz="1400" spc="-3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state</a:t>
            </a:r>
            <a:r>
              <a:rPr sz="1400" spc="-3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with</a:t>
            </a:r>
            <a:r>
              <a:rPr sz="1400" spc="-1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very</a:t>
            </a:r>
            <a:r>
              <a:rPr sz="1400" spc="-1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short</a:t>
            </a:r>
            <a:endParaRPr sz="1400">
              <a:latin typeface="Arial" panose="020B0604020202020204" pitchFamily="34" charset="0"/>
              <a:cs typeface="Arial" panose="020B0604020202020204" pitchFamily="34" charset="0"/>
            </a:endParaRPr>
          </a:p>
          <a:p>
            <a:pPr marL="12700">
              <a:lnSpc>
                <a:spcPts val="1620"/>
              </a:lnSpc>
            </a:pPr>
            <a:r>
              <a:rPr sz="1400" dirty="0">
                <a:latin typeface="Arial" panose="020B0604020202020204" pitchFamily="34" charset="0"/>
                <a:cs typeface="Arial" panose="020B0604020202020204" pitchFamily="34" charset="0"/>
              </a:rPr>
              <a:t>lifetime</a:t>
            </a:r>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3650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533400" y="76200"/>
            <a:ext cx="10536767" cy="628377"/>
          </a:xfrm>
          <a:prstGeom prst="rect">
            <a:avLst/>
          </a:prstGeom>
        </p:spPr>
        <p:txBody>
          <a:bodyPr vert="horz" wrap="square" lIns="0" tIns="12700" rIns="0" bIns="0" rtlCol="0">
            <a:spAutoFit/>
          </a:bodyPr>
          <a:lstStyle/>
          <a:p>
            <a:pPr marL="12700">
              <a:lnSpc>
                <a:spcPct val="100000"/>
              </a:lnSpc>
              <a:spcBef>
                <a:spcPts val="100"/>
              </a:spcBef>
            </a:pPr>
            <a:r>
              <a:rPr sz="4000" spc="305" dirty="0">
                <a:solidFill>
                  <a:srgbClr val="000099"/>
                </a:solidFill>
                <a:latin typeface="Arial" panose="020B0604020202020204" pitchFamily="34" charset="0"/>
                <a:cs typeface="Arial" panose="020B0604020202020204" pitchFamily="34" charset="0"/>
              </a:rPr>
              <a:t>S</a:t>
            </a:r>
            <a:r>
              <a:rPr sz="3600" spc="305" dirty="0">
                <a:solidFill>
                  <a:srgbClr val="000099"/>
                </a:solidFill>
                <a:latin typeface="Arial" panose="020B0604020202020204" pitchFamily="34" charset="0"/>
                <a:cs typeface="Arial" panose="020B0604020202020204" pitchFamily="34" charset="0"/>
              </a:rPr>
              <a:t>EMICONDUCTOR</a:t>
            </a:r>
            <a:r>
              <a:rPr sz="3600" spc="310" dirty="0">
                <a:solidFill>
                  <a:srgbClr val="000099"/>
                </a:solidFill>
                <a:latin typeface="Arial" panose="020B0604020202020204" pitchFamily="34" charset="0"/>
                <a:cs typeface="Arial" panose="020B0604020202020204" pitchFamily="34" charset="0"/>
              </a:rPr>
              <a:t> </a:t>
            </a:r>
            <a:r>
              <a:rPr sz="4000" spc="265" dirty="0">
                <a:solidFill>
                  <a:srgbClr val="000099"/>
                </a:solidFill>
                <a:latin typeface="Arial" panose="020B0604020202020204" pitchFamily="34" charset="0"/>
                <a:cs typeface="Arial" panose="020B0604020202020204" pitchFamily="34" charset="0"/>
              </a:rPr>
              <a:t>O</a:t>
            </a:r>
            <a:r>
              <a:rPr sz="3600" spc="265" dirty="0">
                <a:solidFill>
                  <a:srgbClr val="000099"/>
                </a:solidFill>
                <a:latin typeface="Arial" panose="020B0604020202020204" pitchFamily="34" charset="0"/>
                <a:cs typeface="Arial" panose="020B0604020202020204" pitchFamily="34" charset="0"/>
              </a:rPr>
              <a:t>PTICAL</a:t>
            </a:r>
            <a:r>
              <a:rPr sz="3600" spc="340" dirty="0">
                <a:solidFill>
                  <a:srgbClr val="000099"/>
                </a:solidFill>
                <a:latin typeface="Arial" panose="020B0604020202020204" pitchFamily="34" charset="0"/>
                <a:cs typeface="Arial" panose="020B0604020202020204" pitchFamily="34" charset="0"/>
              </a:rPr>
              <a:t> </a:t>
            </a:r>
            <a:r>
              <a:rPr sz="4000" spc="270" dirty="0">
                <a:solidFill>
                  <a:srgbClr val="000099"/>
                </a:solidFill>
                <a:latin typeface="Arial" panose="020B0604020202020204" pitchFamily="34" charset="0"/>
                <a:cs typeface="Arial" panose="020B0604020202020204" pitchFamily="34" charset="0"/>
              </a:rPr>
              <a:t>A</a:t>
            </a:r>
            <a:r>
              <a:rPr sz="3600" spc="270" dirty="0">
                <a:solidFill>
                  <a:srgbClr val="000099"/>
                </a:solidFill>
                <a:latin typeface="Arial" panose="020B0604020202020204" pitchFamily="34" charset="0"/>
                <a:cs typeface="Arial" panose="020B0604020202020204" pitchFamily="34" charset="0"/>
              </a:rPr>
              <a:t>MPLIFIERS</a:t>
            </a:r>
            <a:endParaRPr sz="3600" dirty="0">
              <a:solidFill>
                <a:srgbClr val="000099"/>
              </a:solidFill>
              <a:latin typeface="Arial" panose="020B0604020202020204" pitchFamily="34" charset="0"/>
              <a:cs typeface="Arial" panose="020B0604020202020204" pitchFamily="34" charset="0"/>
            </a:endParaRPr>
          </a:p>
        </p:txBody>
      </p:sp>
      <p:pic>
        <p:nvPicPr>
          <p:cNvPr id="10" name="object 10"/>
          <p:cNvPicPr/>
          <p:nvPr/>
        </p:nvPicPr>
        <p:blipFill>
          <a:blip r:embed="rId2" cstate="print"/>
          <a:stretch>
            <a:fillRect/>
          </a:stretch>
        </p:blipFill>
        <p:spPr>
          <a:xfrm>
            <a:off x="437682" y="1143000"/>
            <a:ext cx="11316635" cy="3733800"/>
          </a:xfrm>
          <a:prstGeom prst="rect">
            <a:avLst/>
          </a:prstGeom>
        </p:spPr>
      </p:pic>
    </p:spTree>
    <p:extLst>
      <p:ext uri="{BB962C8B-B14F-4D97-AF65-F5344CB8AC3E}">
        <p14:creationId xmlns:p14="http://schemas.microsoft.com/office/powerpoint/2010/main" val="2524160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9328"/>
            <a:ext cx="11049000" cy="677108"/>
          </a:xfrm>
        </p:spPr>
        <p:txBody>
          <a:bodyPr/>
          <a:lstStyle/>
          <a:p>
            <a:r>
              <a:rPr lang="en-US" dirty="0">
                <a:solidFill>
                  <a:srgbClr val="000099"/>
                </a:solidFill>
                <a:latin typeface="Arial" panose="020B0604020202020204" pitchFamily="34" charset="0"/>
                <a:cs typeface="Arial" panose="020B0604020202020204" pitchFamily="34" charset="0"/>
              </a:rPr>
              <a:t>Effect of electric field on refractive index </a:t>
            </a:r>
            <a:endParaRPr lang="en-IN" dirty="0">
              <a:solidFill>
                <a:srgbClr val="000099"/>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8640" y="2971800"/>
            <a:ext cx="732332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689191696"/>
              </p:ext>
            </p:extLst>
          </p:nvPr>
        </p:nvGraphicFramePr>
        <p:xfrm>
          <a:off x="533400" y="1338281"/>
          <a:ext cx="11430000" cy="146304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gridCol w="6400800">
                  <a:extLst>
                    <a:ext uri="{9D8B030D-6E8A-4147-A177-3AD203B41FA5}">
                      <a16:colId xmlns:a16="http://schemas.microsoft.com/office/drawing/2014/main" val="20002"/>
                    </a:ext>
                  </a:extLst>
                </a:gridCol>
              </a:tblGrid>
              <a:tr h="314579">
                <a:tc>
                  <a:txBody>
                    <a:bodyPr/>
                    <a:lstStyle/>
                    <a:p>
                      <a:r>
                        <a:rPr lang="en-US" sz="1800" b="1" dirty="0">
                          <a:latin typeface="Arial" panose="020B0604020202020204" pitchFamily="34" charset="0"/>
                          <a:cs typeface="Arial" panose="020B0604020202020204" pitchFamily="34" charset="0"/>
                        </a:rPr>
                        <a:t>Crystal</a:t>
                      </a:r>
                      <a:endParaRPr lang="en-IN" sz="1800" b="1" dirty="0">
                        <a:latin typeface="Arial" panose="020B0604020202020204" pitchFamily="34" charset="0"/>
                        <a:cs typeface="Arial" panose="020B0604020202020204" pitchFamily="34" charset="0"/>
                      </a:endParaRPr>
                    </a:p>
                  </a:txBody>
                  <a:tcPr>
                    <a:solidFill>
                      <a:schemeClr val="accent1">
                        <a:lumMod val="40000"/>
                        <a:lumOff val="60000"/>
                      </a:schemeClr>
                    </a:solidFill>
                  </a:tcPr>
                </a:tc>
                <a:tc>
                  <a:txBody>
                    <a:bodyPr/>
                    <a:lstStyle/>
                    <a:p>
                      <a:r>
                        <a:rPr lang="en-US" sz="1800" b="1" dirty="0">
                          <a:latin typeface="Arial" panose="020B0604020202020204" pitchFamily="34" charset="0"/>
                          <a:cs typeface="Arial" panose="020B0604020202020204" pitchFamily="34" charset="0"/>
                        </a:rPr>
                        <a:t>Without field </a:t>
                      </a:r>
                      <a:endParaRPr lang="en-IN" sz="1800" b="1" dirty="0">
                        <a:latin typeface="Arial" panose="020B0604020202020204" pitchFamily="34" charset="0"/>
                        <a:cs typeface="Arial" panose="020B0604020202020204" pitchFamily="34" charset="0"/>
                      </a:endParaRPr>
                    </a:p>
                  </a:txBody>
                  <a:tcPr>
                    <a:solidFill>
                      <a:schemeClr val="accent1">
                        <a:lumMod val="40000"/>
                        <a:lumOff val="60000"/>
                      </a:schemeClr>
                    </a:solidFill>
                  </a:tcPr>
                </a:tc>
                <a:tc>
                  <a:txBody>
                    <a:bodyPr/>
                    <a:lstStyle/>
                    <a:p>
                      <a:r>
                        <a:rPr lang="en-US" sz="1800" b="1" dirty="0">
                          <a:latin typeface="Arial" panose="020B0604020202020204" pitchFamily="34" charset="0"/>
                          <a:cs typeface="Arial" panose="020B0604020202020204" pitchFamily="34" charset="0"/>
                        </a:rPr>
                        <a:t>With</a:t>
                      </a:r>
                      <a:r>
                        <a:rPr lang="en-US" sz="1800" b="1" baseline="0" dirty="0">
                          <a:latin typeface="Arial" panose="020B0604020202020204" pitchFamily="34" charset="0"/>
                          <a:cs typeface="Arial" panose="020B0604020202020204" pitchFamily="34" charset="0"/>
                        </a:rPr>
                        <a:t> field </a:t>
                      </a:r>
                      <a:endParaRPr lang="en-IN" sz="1800" b="1" dirty="0">
                        <a:latin typeface="Arial" panose="020B0604020202020204" pitchFamily="34" charset="0"/>
                        <a:cs typeface="Arial" panose="020B0604020202020204" pitchFamily="34" charset="0"/>
                      </a:endParaRPr>
                    </a:p>
                  </a:txBody>
                  <a:tcPr>
                    <a:solidFill>
                      <a:schemeClr val="accent1">
                        <a:lumMod val="40000"/>
                        <a:lumOff val="60000"/>
                      </a:schemeClr>
                    </a:solidFill>
                  </a:tcPr>
                </a:tc>
                <a:extLst>
                  <a:ext uri="{0D108BD9-81ED-4DB2-BD59-A6C34878D82A}">
                    <a16:rowId xmlns:a16="http://schemas.microsoft.com/office/drawing/2014/main" val="10000"/>
                  </a:ext>
                </a:extLst>
              </a:tr>
              <a:tr h="289171">
                <a:tc>
                  <a:txBody>
                    <a:bodyPr/>
                    <a:lstStyle/>
                    <a:p>
                      <a:r>
                        <a:rPr lang="en-US" sz="1800" dirty="0" err="1">
                          <a:latin typeface="Arial" panose="020B0604020202020204" pitchFamily="34" charset="0"/>
                          <a:cs typeface="Arial" panose="020B0604020202020204" pitchFamily="34" charset="0"/>
                        </a:rPr>
                        <a:t>GaAs</a:t>
                      </a:r>
                      <a:endParaRPr lang="en-IN"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Optical isotropic     nx=ny=</a:t>
                      </a:r>
                      <a:r>
                        <a:rPr lang="en-US" sz="1800" dirty="0" err="1">
                          <a:latin typeface="Arial" panose="020B0604020202020204" pitchFamily="34" charset="0"/>
                          <a:cs typeface="Arial" panose="020B0604020202020204" pitchFamily="34" charset="0"/>
                        </a:rPr>
                        <a:t>nz</a:t>
                      </a:r>
                      <a:endParaRPr lang="en-IN" sz="1800" dirty="0">
                        <a:latin typeface="Arial" panose="020B0604020202020204" pitchFamily="34" charset="0"/>
                        <a:cs typeface="Arial" panose="020B0604020202020204" pitchFamily="34" charset="0"/>
                      </a:endParaRPr>
                    </a:p>
                  </a:txBody>
                  <a:tcPr/>
                </a:tc>
                <a:tc>
                  <a:txBody>
                    <a:bodyPr/>
                    <a:lstStyle/>
                    <a:p>
                      <a:r>
                        <a:rPr lang="en-US" sz="1800" dirty="0" err="1">
                          <a:latin typeface="Arial" panose="020B0604020202020204" pitchFamily="34" charset="0"/>
                          <a:cs typeface="Arial" panose="020B0604020202020204" pitchFamily="34" charset="0"/>
                        </a:rPr>
                        <a:t>birefrengent</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55799">
                <a:tc>
                  <a:txBody>
                    <a:bodyPr/>
                    <a:lstStyle/>
                    <a:p>
                      <a:r>
                        <a:rPr lang="en-US" sz="1800" dirty="0">
                          <a:latin typeface="Arial" panose="020B0604020202020204" pitchFamily="34" charset="0"/>
                          <a:cs typeface="Arial" panose="020B0604020202020204" pitchFamily="34" charset="0"/>
                        </a:rPr>
                        <a:t>KDP</a:t>
                      </a:r>
                      <a:endParaRPr lang="en-IN"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Uniaxial                  (nx</a:t>
                      </a:r>
                      <a:r>
                        <a:rPr lang="en-US" sz="1800" baseline="0" dirty="0">
                          <a:latin typeface="Arial" panose="020B0604020202020204" pitchFamily="34" charset="0"/>
                          <a:cs typeface="Arial" panose="020B0604020202020204" pitchFamily="34" charset="0"/>
                        </a:rPr>
                        <a:t>=ny )&lt; </a:t>
                      </a:r>
                      <a:r>
                        <a:rPr lang="en-US" sz="1800" baseline="0" dirty="0" err="1">
                          <a:latin typeface="Arial" panose="020B0604020202020204" pitchFamily="34" charset="0"/>
                          <a:cs typeface="Arial" panose="020B0604020202020204" pitchFamily="34" charset="0"/>
                        </a:rPr>
                        <a:t>nz</a:t>
                      </a:r>
                      <a:endParaRPr lang="en-IN"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Biaxial  </a:t>
                      </a:r>
                      <a:r>
                        <a:rPr lang="en-US" sz="1800" dirty="0" err="1">
                          <a:latin typeface="Arial" panose="020B0604020202020204" pitchFamily="34" charset="0"/>
                          <a:cs typeface="Arial" panose="020B0604020202020204" pitchFamily="34" charset="0"/>
                        </a:rPr>
                        <a:t>Ez</a:t>
                      </a:r>
                      <a:r>
                        <a:rPr lang="en-US" sz="1800" dirty="0">
                          <a:latin typeface="Arial" panose="020B0604020202020204" pitchFamily="34" charset="0"/>
                          <a:cs typeface="Arial" panose="020B0604020202020204" pitchFamily="34" charset="0"/>
                        </a:rPr>
                        <a:t> field resulted in 45degree rotation nx1&lt;ny1</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15447">
                <a:tc>
                  <a:txBody>
                    <a:bodyPr/>
                    <a:lstStyle/>
                    <a:p>
                      <a:r>
                        <a:rPr lang="en-US" sz="1800" dirty="0">
                          <a:latin typeface="Arial" panose="020B0604020202020204" pitchFamily="34" charset="0"/>
                          <a:cs typeface="Arial" panose="020B0604020202020204" pitchFamily="34" charset="0"/>
                        </a:rPr>
                        <a:t>LiNbO3</a:t>
                      </a:r>
                      <a:endParaRPr lang="en-IN"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Uniaxial                    (</a:t>
                      </a:r>
                      <a:r>
                        <a:rPr lang="en-US" sz="1800" dirty="0" err="1">
                          <a:latin typeface="Arial" panose="020B0604020202020204" pitchFamily="34" charset="0"/>
                          <a:cs typeface="Arial" panose="020B0604020202020204" pitchFamily="34" charset="0"/>
                        </a:rPr>
                        <a:t>nx</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ny</a:t>
                      </a:r>
                      <a:r>
                        <a:rPr lang="en-US" sz="1800" dirty="0">
                          <a:latin typeface="Arial" panose="020B0604020202020204" pitchFamily="34" charset="0"/>
                          <a:cs typeface="Arial" panose="020B0604020202020204" pitchFamily="34" charset="0"/>
                        </a:rPr>
                        <a:t>)&lt;</a:t>
                      </a:r>
                      <a:r>
                        <a:rPr lang="en-US" sz="1800" dirty="0" err="1">
                          <a:latin typeface="Arial" panose="020B0604020202020204" pitchFamily="34" charset="0"/>
                          <a:cs typeface="Arial" panose="020B0604020202020204" pitchFamily="34" charset="0"/>
                        </a:rPr>
                        <a:t>nz</a:t>
                      </a:r>
                      <a:endParaRPr lang="en-IN"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Biaxial  nx1&lt;ny1</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6437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135083"/>
            <a:ext cx="6289887" cy="566822"/>
          </a:xfrm>
          <a:prstGeom prst="rect">
            <a:avLst/>
          </a:prstGeom>
        </p:spPr>
        <p:txBody>
          <a:bodyPr vert="horz" wrap="square" lIns="0" tIns="12700" rIns="0" bIns="0" rtlCol="0">
            <a:spAutoFit/>
          </a:bodyPr>
          <a:lstStyle/>
          <a:p>
            <a:pPr marL="12700">
              <a:lnSpc>
                <a:spcPct val="100000"/>
              </a:lnSpc>
              <a:spcBef>
                <a:spcPts val="100"/>
              </a:spcBef>
            </a:pPr>
            <a:r>
              <a:rPr sz="3600" spc="280" dirty="0">
                <a:solidFill>
                  <a:srgbClr val="000099"/>
                </a:solidFill>
                <a:latin typeface="Arial" panose="020B0604020202020204" pitchFamily="34" charset="0"/>
                <a:cs typeface="Arial" panose="020B0604020202020204" pitchFamily="34" charset="0"/>
              </a:rPr>
              <a:t>TRAVELING</a:t>
            </a:r>
            <a:r>
              <a:rPr sz="3600" spc="305" dirty="0">
                <a:solidFill>
                  <a:srgbClr val="000099"/>
                </a:solidFill>
                <a:latin typeface="Arial" panose="020B0604020202020204" pitchFamily="34" charset="0"/>
                <a:cs typeface="Arial" panose="020B0604020202020204" pitchFamily="34" charset="0"/>
              </a:rPr>
              <a:t> </a:t>
            </a:r>
            <a:r>
              <a:rPr sz="3600" spc="254" dirty="0">
                <a:solidFill>
                  <a:srgbClr val="000099"/>
                </a:solidFill>
                <a:latin typeface="Arial" panose="020B0604020202020204" pitchFamily="34" charset="0"/>
                <a:cs typeface="Arial" panose="020B0604020202020204" pitchFamily="34" charset="0"/>
              </a:rPr>
              <a:t>WAVE</a:t>
            </a:r>
            <a:r>
              <a:rPr sz="3600" spc="300" dirty="0">
                <a:solidFill>
                  <a:srgbClr val="000099"/>
                </a:solidFill>
                <a:latin typeface="Arial" panose="020B0604020202020204" pitchFamily="34" charset="0"/>
                <a:cs typeface="Arial" panose="020B0604020202020204" pitchFamily="34" charset="0"/>
              </a:rPr>
              <a:t> </a:t>
            </a:r>
            <a:r>
              <a:rPr sz="3600" spc="345" dirty="0">
                <a:solidFill>
                  <a:srgbClr val="000099"/>
                </a:solidFill>
                <a:latin typeface="Arial" panose="020B0604020202020204" pitchFamily="34" charset="0"/>
                <a:cs typeface="Arial" panose="020B0604020202020204" pitchFamily="34" charset="0"/>
              </a:rPr>
              <a:t>SOA</a:t>
            </a:r>
            <a:endParaRPr sz="36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624502" y="990600"/>
            <a:ext cx="5163288" cy="4147665"/>
          </a:xfrm>
          <a:prstGeom prst="rect">
            <a:avLst/>
          </a:prstGeom>
        </p:spPr>
      </p:pic>
      <p:sp>
        <p:nvSpPr>
          <p:cNvPr id="5" name="object 5"/>
          <p:cNvSpPr txBox="1"/>
          <p:nvPr/>
        </p:nvSpPr>
        <p:spPr>
          <a:xfrm>
            <a:off x="6324600" y="1046876"/>
            <a:ext cx="5562600" cy="2105191"/>
          </a:xfrm>
          <a:prstGeom prst="rect">
            <a:avLst/>
          </a:prstGeom>
        </p:spPr>
        <p:txBody>
          <a:bodyPr vert="horz" wrap="square" lIns="0" tIns="27939" rIns="0" bIns="0" rtlCol="0">
            <a:spAutoFit/>
          </a:bodyPr>
          <a:lstStyle/>
          <a:p>
            <a:pPr marL="12700" marR="5080">
              <a:lnSpc>
                <a:spcPct val="93100"/>
              </a:lnSpc>
              <a:spcBef>
                <a:spcPts val="219"/>
              </a:spcBef>
            </a:pPr>
            <a:r>
              <a:rPr spc="-85" dirty="0">
                <a:latin typeface="Arial MT"/>
                <a:cs typeface="Arial MT"/>
              </a:rPr>
              <a:t>To</a:t>
            </a:r>
            <a:r>
              <a:rPr spc="-15" dirty="0">
                <a:latin typeface="Arial MT"/>
                <a:cs typeface="Arial MT"/>
              </a:rPr>
              <a:t> </a:t>
            </a:r>
            <a:r>
              <a:rPr spc="-5" dirty="0">
                <a:latin typeface="Arial MT"/>
                <a:cs typeface="Arial MT"/>
              </a:rPr>
              <a:t>make</a:t>
            </a:r>
            <a:r>
              <a:rPr spc="-30" dirty="0">
                <a:latin typeface="Arial MT"/>
                <a:cs typeface="Arial MT"/>
              </a:rPr>
              <a:t> </a:t>
            </a:r>
            <a:r>
              <a:rPr dirty="0">
                <a:latin typeface="Arial MT"/>
                <a:cs typeface="Arial MT"/>
              </a:rPr>
              <a:t>a</a:t>
            </a:r>
            <a:r>
              <a:rPr spc="-10" dirty="0">
                <a:latin typeface="Arial MT"/>
                <a:cs typeface="Arial MT"/>
              </a:rPr>
              <a:t> </a:t>
            </a:r>
            <a:r>
              <a:rPr spc="-5" dirty="0">
                <a:latin typeface="Arial MT"/>
                <a:cs typeface="Arial MT"/>
              </a:rPr>
              <a:t>traveling</a:t>
            </a:r>
            <a:r>
              <a:rPr spc="-20" dirty="0">
                <a:latin typeface="Arial MT"/>
                <a:cs typeface="Arial MT"/>
              </a:rPr>
              <a:t> </a:t>
            </a:r>
            <a:r>
              <a:rPr spc="-10" dirty="0">
                <a:latin typeface="Arial MT"/>
                <a:cs typeface="Arial MT"/>
              </a:rPr>
              <a:t>wave</a:t>
            </a:r>
            <a:r>
              <a:rPr spc="10" dirty="0">
                <a:latin typeface="Arial MT"/>
                <a:cs typeface="Arial MT"/>
              </a:rPr>
              <a:t> </a:t>
            </a:r>
            <a:r>
              <a:rPr dirty="0">
                <a:latin typeface="Arial MT"/>
                <a:cs typeface="Arial MT"/>
              </a:rPr>
              <a:t>Semiconductor </a:t>
            </a:r>
            <a:r>
              <a:rPr spc="-375" dirty="0">
                <a:latin typeface="Arial MT"/>
                <a:cs typeface="Arial MT"/>
              </a:rPr>
              <a:t> </a:t>
            </a:r>
            <a:r>
              <a:rPr dirty="0">
                <a:latin typeface="Arial MT"/>
                <a:cs typeface="Arial MT"/>
              </a:rPr>
              <a:t>Optical</a:t>
            </a:r>
            <a:r>
              <a:rPr spc="-114" dirty="0">
                <a:latin typeface="Arial MT"/>
                <a:cs typeface="Arial MT"/>
              </a:rPr>
              <a:t> </a:t>
            </a:r>
            <a:r>
              <a:rPr dirty="0">
                <a:latin typeface="Arial MT"/>
                <a:cs typeface="Arial MT"/>
              </a:rPr>
              <a:t>A</a:t>
            </a:r>
            <a:r>
              <a:rPr spc="-10" dirty="0">
                <a:latin typeface="Arial MT"/>
                <a:cs typeface="Arial MT"/>
              </a:rPr>
              <a:t>m</a:t>
            </a:r>
            <a:r>
              <a:rPr dirty="0">
                <a:latin typeface="Arial MT"/>
                <a:cs typeface="Arial MT"/>
              </a:rPr>
              <a:t>plifier</a:t>
            </a:r>
            <a:r>
              <a:rPr spc="-20" dirty="0">
                <a:latin typeface="Arial MT"/>
                <a:cs typeface="Arial MT"/>
              </a:rPr>
              <a:t> </a:t>
            </a:r>
            <a:r>
              <a:rPr dirty="0">
                <a:latin typeface="Arial MT"/>
                <a:cs typeface="Arial MT"/>
              </a:rPr>
              <a:t>the</a:t>
            </a:r>
            <a:r>
              <a:rPr spc="-20" dirty="0">
                <a:latin typeface="Arial MT"/>
                <a:cs typeface="Arial MT"/>
              </a:rPr>
              <a:t> </a:t>
            </a:r>
            <a:r>
              <a:rPr spc="-10" dirty="0">
                <a:latin typeface="Arial MT"/>
                <a:cs typeface="Arial MT"/>
              </a:rPr>
              <a:t>F</a:t>
            </a:r>
            <a:r>
              <a:rPr dirty="0">
                <a:latin typeface="Arial MT"/>
                <a:cs typeface="Arial MT"/>
              </a:rPr>
              <a:t>abr</a:t>
            </a:r>
            <a:r>
              <a:rPr spc="-10" dirty="0">
                <a:latin typeface="Arial MT"/>
                <a:cs typeface="Arial MT"/>
              </a:rPr>
              <a:t>y</a:t>
            </a:r>
            <a:r>
              <a:rPr dirty="0">
                <a:latin typeface="Arial MT"/>
                <a:cs typeface="Arial MT"/>
              </a:rPr>
              <a:t>-Perot</a:t>
            </a:r>
            <a:r>
              <a:rPr spc="-40" dirty="0">
                <a:latin typeface="Arial MT"/>
                <a:cs typeface="Arial MT"/>
              </a:rPr>
              <a:t> </a:t>
            </a:r>
            <a:r>
              <a:rPr dirty="0">
                <a:latin typeface="Arial MT"/>
                <a:cs typeface="Arial MT"/>
              </a:rPr>
              <a:t>ca</a:t>
            </a:r>
            <a:r>
              <a:rPr spc="-20" dirty="0">
                <a:latin typeface="Arial MT"/>
                <a:cs typeface="Arial MT"/>
              </a:rPr>
              <a:t>v</a:t>
            </a:r>
            <a:r>
              <a:rPr dirty="0">
                <a:latin typeface="Arial MT"/>
                <a:cs typeface="Arial MT"/>
              </a:rPr>
              <a:t>ity  resonances must be supressed.</a:t>
            </a:r>
            <a:r>
              <a:rPr spc="5" dirty="0">
                <a:latin typeface="Arial MT"/>
                <a:cs typeface="Arial MT"/>
              </a:rPr>
              <a:t> </a:t>
            </a:r>
            <a:r>
              <a:rPr spc="-80" dirty="0">
                <a:latin typeface="Arial MT"/>
                <a:cs typeface="Arial MT"/>
              </a:rPr>
              <a:t>To </a:t>
            </a:r>
            <a:r>
              <a:rPr spc="-75" dirty="0">
                <a:latin typeface="Arial MT"/>
                <a:cs typeface="Arial MT"/>
              </a:rPr>
              <a:t> </a:t>
            </a:r>
            <a:r>
              <a:rPr dirty="0">
                <a:latin typeface="Arial MT"/>
                <a:cs typeface="Arial MT"/>
              </a:rPr>
              <a:t>accomplish this the </a:t>
            </a:r>
            <a:r>
              <a:rPr spc="-5" dirty="0">
                <a:latin typeface="Arial MT"/>
                <a:cs typeface="Arial MT"/>
              </a:rPr>
              <a:t>reflectivity must </a:t>
            </a:r>
            <a:r>
              <a:rPr dirty="0">
                <a:latin typeface="Arial MT"/>
                <a:cs typeface="Arial MT"/>
              </a:rPr>
              <a:t>be </a:t>
            </a:r>
            <a:r>
              <a:rPr spc="5" dirty="0">
                <a:latin typeface="Arial MT"/>
                <a:cs typeface="Arial MT"/>
              </a:rPr>
              <a:t> </a:t>
            </a:r>
            <a:r>
              <a:rPr dirty="0">
                <a:latin typeface="Arial MT"/>
                <a:cs typeface="Arial MT"/>
              </a:rPr>
              <a:t>reduced.</a:t>
            </a:r>
          </a:p>
          <a:p>
            <a:pPr>
              <a:lnSpc>
                <a:spcPct val="100000"/>
              </a:lnSpc>
            </a:pPr>
            <a:endParaRPr sz="1600" dirty="0">
              <a:latin typeface="Arial MT"/>
              <a:cs typeface="Arial MT"/>
            </a:endParaRPr>
          </a:p>
          <a:p>
            <a:pPr marL="12700">
              <a:lnSpc>
                <a:spcPct val="100000"/>
              </a:lnSpc>
            </a:pPr>
            <a:r>
              <a:rPr dirty="0">
                <a:latin typeface="Arial MT"/>
                <a:cs typeface="Arial MT"/>
              </a:rPr>
              <a:t>Three</a:t>
            </a:r>
            <a:r>
              <a:rPr spc="-45" dirty="0">
                <a:latin typeface="Arial MT"/>
                <a:cs typeface="Arial MT"/>
              </a:rPr>
              <a:t> </a:t>
            </a:r>
            <a:r>
              <a:rPr dirty="0">
                <a:latin typeface="Arial MT"/>
                <a:cs typeface="Arial MT"/>
              </a:rPr>
              <a:t>approaches</a:t>
            </a:r>
            <a:r>
              <a:rPr spc="-45" dirty="0">
                <a:latin typeface="Arial MT"/>
                <a:cs typeface="Arial MT"/>
              </a:rPr>
              <a:t> </a:t>
            </a:r>
            <a:r>
              <a:rPr dirty="0">
                <a:latin typeface="Arial MT"/>
                <a:cs typeface="Arial MT"/>
              </a:rPr>
              <a:t>are</a:t>
            </a:r>
            <a:r>
              <a:rPr spc="-30" dirty="0">
                <a:latin typeface="Arial MT"/>
                <a:cs typeface="Arial MT"/>
              </a:rPr>
              <a:t> </a:t>
            </a:r>
            <a:r>
              <a:rPr spc="-5" dirty="0">
                <a:latin typeface="Arial MT"/>
                <a:cs typeface="Arial MT"/>
              </a:rPr>
              <a:t>commonly</a:t>
            </a:r>
            <a:r>
              <a:rPr spc="-30" dirty="0">
                <a:latin typeface="Arial MT"/>
                <a:cs typeface="Arial MT"/>
              </a:rPr>
              <a:t> </a:t>
            </a:r>
            <a:r>
              <a:rPr dirty="0">
                <a:latin typeface="Arial MT"/>
                <a:cs typeface="Arial MT"/>
              </a:rPr>
              <a:t>used:</a:t>
            </a:r>
          </a:p>
          <a:p>
            <a:pPr>
              <a:lnSpc>
                <a:spcPct val="100000"/>
              </a:lnSpc>
              <a:spcBef>
                <a:spcPts val="5"/>
              </a:spcBef>
            </a:pPr>
            <a:endParaRPr sz="1600" dirty="0">
              <a:latin typeface="Arial MT"/>
              <a:cs typeface="Arial MT"/>
            </a:endParaRPr>
          </a:p>
          <a:p>
            <a:pPr marL="12700">
              <a:lnSpc>
                <a:spcPct val="100000"/>
              </a:lnSpc>
            </a:pPr>
            <a:r>
              <a:rPr dirty="0">
                <a:latin typeface="Arial MT"/>
                <a:cs typeface="Arial MT"/>
              </a:rPr>
              <a:t>Anti-reflection</a:t>
            </a:r>
            <a:r>
              <a:rPr spc="-75" dirty="0">
                <a:latin typeface="Arial MT"/>
                <a:cs typeface="Arial MT"/>
              </a:rPr>
              <a:t> </a:t>
            </a:r>
            <a:r>
              <a:rPr dirty="0">
                <a:latin typeface="Arial MT"/>
                <a:cs typeface="Arial MT"/>
              </a:rPr>
              <a:t>coating</a:t>
            </a:r>
          </a:p>
        </p:txBody>
      </p:sp>
      <p:sp>
        <p:nvSpPr>
          <p:cNvPr id="6" name="object 6"/>
          <p:cNvSpPr txBox="1"/>
          <p:nvPr/>
        </p:nvSpPr>
        <p:spPr>
          <a:xfrm>
            <a:off x="6324600" y="3549776"/>
            <a:ext cx="2118360" cy="289823"/>
          </a:xfrm>
          <a:prstGeom prst="rect">
            <a:avLst/>
          </a:prstGeom>
        </p:spPr>
        <p:txBody>
          <a:bodyPr vert="horz" wrap="square" lIns="0" tIns="12700" rIns="0" bIns="0" rtlCol="0">
            <a:spAutoFit/>
          </a:bodyPr>
          <a:lstStyle/>
          <a:p>
            <a:pPr marL="12700">
              <a:lnSpc>
                <a:spcPct val="100000"/>
              </a:lnSpc>
              <a:spcBef>
                <a:spcPts val="100"/>
              </a:spcBef>
            </a:pPr>
            <a:r>
              <a:rPr spc="-55" dirty="0">
                <a:latin typeface="Arial MT"/>
                <a:cs typeface="Arial MT"/>
              </a:rPr>
              <a:t>T</a:t>
            </a:r>
            <a:r>
              <a:rPr dirty="0">
                <a:latin typeface="Arial MT"/>
                <a:cs typeface="Arial MT"/>
              </a:rPr>
              <a:t>ilted</a:t>
            </a:r>
            <a:r>
              <a:rPr spc="-105" dirty="0">
                <a:latin typeface="Arial MT"/>
                <a:cs typeface="Arial MT"/>
              </a:rPr>
              <a:t> </a:t>
            </a:r>
            <a:r>
              <a:rPr dirty="0">
                <a:latin typeface="Arial MT"/>
                <a:cs typeface="Arial MT"/>
              </a:rPr>
              <a:t>Acti</a:t>
            </a:r>
            <a:r>
              <a:rPr spc="-20" dirty="0">
                <a:latin typeface="Arial MT"/>
                <a:cs typeface="Arial MT"/>
              </a:rPr>
              <a:t>v</a:t>
            </a:r>
            <a:r>
              <a:rPr dirty="0">
                <a:latin typeface="Arial MT"/>
                <a:cs typeface="Arial MT"/>
              </a:rPr>
              <a:t>e</a:t>
            </a:r>
            <a:r>
              <a:rPr spc="-10" dirty="0">
                <a:latin typeface="Arial MT"/>
                <a:cs typeface="Arial MT"/>
              </a:rPr>
              <a:t> R</a:t>
            </a:r>
            <a:r>
              <a:rPr dirty="0">
                <a:latin typeface="Arial MT"/>
                <a:cs typeface="Arial MT"/>
              </a:rPr>
              <a:t>egion</a:t>
            </a:r>
          </a:p>
        </p:txBody>
      </p:sp>
      <p:sp>
        <p:nvSpPr>
          <p:cNvPr id="7" name="object 7"/>
          <p:cNvSpPr txBox="1"/>
          <p:nvPr/>
        </p:nvSpPr>
        <p:spPr>
          <a:xfrm>
            <a:off x="6352212" y="4572000"/>
            <a:ext cx="3675380" cy="289823"/>
          </a:xfrm>
          <a:prstGeom prst="rect">
            <a:avLst/>
          </a:prstGeom>
        </p:spPr>
        <p:txBody>
          <a:bodyPr vert="horz" wrap="square" lIns="0" tIns="12700" rIns="0" bIns="0" rtlCol="0">
            <a:spAutoFit/>
          </a:bodyPr>
          <a:lstStyle/>
          <a:p>
            <a:pPr marL="12700">
              <a:lnSpc>
                <a:spcPct val="100000"/>
              </a:lnSpc>
              <a:spcBef>
                <a:spcPts val="100"/>
              </a:spcBef>
            </a:pPr>
            <a:r>
              <a:rPr spc="-5" dirty="0">
                <a:latin typeface="Arial MT"/>
                <a:cs typeface="Arial MT"/>
              </a:rPr>
              <a:t>Use</a:t>
            </a:r>
            <a:r>
              <a:rPr spc="-15" dirty="0">
                <a:latin typeface="Arial MT"/>
                <a:cs typeface="Arial MT"/>
              </a:rPr>
              <a:t> </a:t>
            </a:r>
            <a:r>
              <a:rPr dirty="0">
                <a:latin typeface="Arial MT"/>
                <a:cs typeface="Arial MT"/>
              </a:rPr>
              <a:t>of</a:t>
            </a:r>
            <a:r>
              <a:rPr spc="-15" dirty="0">
                <a:latin typeface="Arial MT"/>
                <a:cs typeface="Arial MT"/>
              </a:rPr>
              <a:t> </a:t>
            </a:r>
            <a:r>
              <a:rPr spc="-5" dirty="0">
                <a:latin typeface="Arial MT"/>
                <a:cs typeface="Arial MT"/>
              </a:rPr>
              <a:t>transparent</a:t>
            </a:r>
            <a:r>
              <a:rPr spc="-40" dirty="0">
                <a:latin typeface="Arial MT"/>
                <a:cs typeface="Arial MT"/>
              </a:rPr>
              <a:t> </a:t>
            </a:r>
            <a:r>
              <a:rPr spc="-5" dirty="0">
                <a:latin typeface="Arial MT"/>
                <a:cs typeface="Arial MT"/>
              </a:rPr>
              <a:t>window</a:t>
            </a:r>
            <a:r>
              <a:rPr spc="-20" dirty="0">
                <a:latin typeface="Arial MT"/>
                <a:cs typeface="Arial MT"/>
              </a:rPr>
              <a:t> </a:t>
            </a:r>
            <a:r>
              <a:rPr dirty="0">
                <a:latin typeface="Arial MT"/>
                <a:cs typeface="Arial MT"/>
              </a:rPr>
              <a:t>regions</a:t>
            </a:r>
          </a:p>
        </p:txBody>
      </p:sp>
    </p:spTree>
    <p:extLst>
      <p:ext uri="{BB962C8B-B14F-4D97-AF65-F5344CB8AC3E}">
        <p14:creationId xmlns:p14="http://schemas.microsoft.com/office/powerpoint/2010/main" val="1376539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234081"/>
            <a:ext cx="6019800" cy="566822"/>
          </a:xfrm>
          <a:prstGeom prst="rect">
            <a:avLst/>
          </a:prstGeom>
        </p:spPr>
        <p:txBody>
          <a:bodyPr vert="horz" wrap="square" lIns="0" tIns="12700" rIns="0" bIns="0" rtlCol="0">
            <a:spAutoFit/>
          </a:bodyPr>
          <a:lstStyle/>
          <a:p>
            <a:pPr marL="12700">
              <a:lnSpc>
                <a:spcPct val="100000"/>
              </a:lnSpc>
              <a:spcBef>
                <a:spcPts val="100"/>
              </a:spcBef>
            </a:pPr>
            <a:r>
              <a:rPr sz="3600" spc="265" dirty="0">
                <a:solidFill>
                  <a:srgbClr val="000099"/>
                </a:solidFill>
                <a:latin typeface="Arial" panose="020B0604020202020204" pitchFamily="34" charset="0"/>
                <a:cs typeface="Arial" panose="020B0604020202020204" pitchFamily="34" charset="0"/>
              </a:rPr>
              <a:t>SATURATION POWER</a:t>
            </a:r>
            <a:endParaRPr sz="360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152400" y="1193541"/>
            <a:ext cx="7291687" cy="2899389"/>
          </a:xfrm>
          <a:prstGeom prst="rect">
            <a:avLst/>
          </a:prstGeom>
        </p:spPr>
      </p:pic>
      <p:sp>
        <p:nvSpPr>
          <p:cNvPr id="5" name="object 5"/>
          <p:cNvSpPr txBox="1"/>
          <p:nvPr/>
        </p:nvSpPr>
        <p:spPr>
          <a:xfrm>
            <a:off x="2220444" y="4371434"/>
            <a:ext cx="3908213"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Gain</a:t>
            </a:r>
            <a:r>
              <a:rPr sz="1400" spc="-35" dirty="0">
                <a:latin typeface="Arial MT"/>
                <a:cs typeface="Arial MT"/>
              </a:rPr>
              <a:t> </a:t>
            </a:r>
            <a:r>
              <a:rPr sz="1400" dirty="0">
                <a:latin typeface="Arial MT"/>
                <a:cs typeface="Arial MT"/>
              </a:rPr>
              <a:t>saturation</a:t>
            </a:r>
            <a:r>
              <a:rPr sz="1400" spc="-60" dirty="0">
                <a:latin typeface="Arial MT"/>
                <a:cs typeface="Arial MT"/>
              </a:rPr>
              <a:t> </a:t>
            </a:r>
            <a:r>
              <a:rPr sz="1400" dirty="0">
                <a:latin typeface="Arial MT"/>
                <a:cs typeface="Arial MT"/>
              </a:rPr>
              <a:t>and</a:t>
            </a:r>
            <a:r>
              <a:rPr sz="1400" spc="-30" dirty="0">
                <a:latin typeface="Arial MT"/>
                <a:cs typeface="Arial MT"/>
              </a:rPr>
              <a:t> </a:t>
            </a:r>
            <a:r>
              <a:rPr sz="1400" dirty="0">
                <a:latin typeface="Arial MT"/>
                <a:cs typeface="Arial MT"/>
              </a:rPr>
              <a:t>saturation</a:t>
            </a:r>
            <a:r>
              <a:rPr sz="1400" spc="-60" dirty="0">
                <a:latin typeface="Arial MT"/>
                <a:cs typeface="Arial MT"/>
              </a:rPr>
              <a:t> </a:t>
            </a:r>
            <a:r>
              <a:rPr sz="1400" spc="-5" dirty="0">
                <a:latin typeface="Arial MT"/>
                <a:cs typeface="Arial MT"/>
              </a:rPr>
              <a:t>power</a:t>
            </a:r>
            <a:endParaRPr sz="1400" dirty="0">
              <a:latin typeface="Arial MT"/>
              <a:cs typeface="Arial MT"/>
            </a:endParaRPr>
          </a:p>
        </p:txBody>
      </p:sp>
      <p:sp>
        <p:nvSpPr>
          <p:cNvPr id="6" name="object 6"/>
          <p:cNvSpPr txBox="1"/>
          <p:nvPr/>
        </p:nvSpPr>
        <p:spPr>
          <a:xfrm>
            <a:off x="7620000" y="1295400"/>
            <a:ext cx="4313429" cy="3841116"/>
          </a:xfrm>
          <a:prstGeom prst="rect">
            <a:avLst/>
          </a:prstGeom>
        </p:spPr>
        <p:txBody>
          <a:bodyPr vert="horz" wrap="square" lIns="0" tIns="29845" rIns="0" bIns="0" rtlCol="0">
            <a:spAutoFit/>
          </a:bodyPr>
          <a:lstStyle/>
          <a:p>
            <a:pPr marL="12700" marR="5080">
              <a:lnSpc>
                <a:spcPct val="150000"/>
              </a:lnSpc>
              <a:spcBef>
                <a:spcPts val="235"/>
              </a:spcBef>
            </a:pPr>
            <a:r>
              <a:rPr sz="2800" spc="-5" dirty="0">
                <a:latin typeface="Arial MT"/>
                <a:cs typeface="Arial MT"/>
              </a:rPr>
              <a:t>Semiconductor</a:t>
            </a:r>
            <a:r>
              <a:rPr sz="2800" spc="-25" dirty="0">
                <a:latin typeface="Arial MT"/>
                <a:cs typeface="Arial MT"/>
              </a:rPr>
              <a:t> </a:t>
            </a:r>
            <a:r>
              <a:rPr sz="2800" dirty="0">
                <a:latin typeface="Arial MT"/>
                <a:cs typeface="Arial MT"/>
              </a:rPr>
              <a:t>Optical</a:t>
            </a:r>
            <a:r>
              <a:rPr sz="2800" spc="-25" dirty="0">
                <a:latin typeface="Arial MT"/>
                <a:cs typeface="Arial MT"/>
              </a:rPr>
              <a:t> </a:t>
            </a:r>
            <a:r>
              <a:rPr sz="2800" spc="-5" dirty="0">
                <a:latin typeface="Arial MT"/>
                <a:cs typeface="Arial MT"/>
              </a:rPr>
              <a:t>amplifiers</a:t>
            </a:r>
            <a:r>
              <a:rPr sz="2800" spc="-35" dirty="0">
                <a:latin typeface="Arial MT"/>
                <a:cs typeface="Arial MT"/>
              </a:rPr>
              <a:t> </a:t>
            </a:r>
            <a:r>
              <a:rPr sz="2800" dirty="0">
                <a:latin typeface="Arial MT"/>
                <a:cs typeface="Arial MT"/>
              </a:rPr>
              <a:t>saturate </a:t>
            </a:r>
            <a:r>
              <a:rPr sz="2800" spc="-320" dirty="0">
                <a:latin typeface="Arial MT"/>
                <a:cs typeface="Arial MT"/>
              </a:rPr>
              <a:t> </a:t>
            </a:r>
            <a:r>
              <a:rPr sz="2800" spc="-5" dirty="0">
                <a:latin typeface="Arial MT"/>
                <a:cs typeface="Arial MT"/>
              </a:rPr>
              <a:t>silmilarly</a:t>
            </a:r>
            <a:r>
              <a:rPr sz="2800" spc="-30" dirty="0">
                <a:latin typeface="Arial MT"/>
                <a:cs typeface="Arial MT"/>
              </a:rPr>
              <a:t> </a:t>
            </a:r>
            <a:r>
              <a:rPr sz="2800" dirty="0">
                <a:latin typeface="Arial MT"/>
                <a:cs typeface="Arial MT"/>
              </a:rPr>
              <a:t>to</a:t>
            </a:r>
            <a:r>
              <a:rPr sz="2800" spc="5" dirty="0">
                <a:latin typeface="Arial MT"/>
                <a:cs typeface="Arial MT"/>
              </a:rPr>
              <a:t> </a:t>
            </a:r>
            <a:r>
              <a:rPr sz="2800" spc="-5" dirty="0">
                <a:latin typeface="Arial MT"/>
                <a:cs typeface="Arial MT"/>
              </a:rPr>
              <a:t>a 2</a:t>
            </a:r>
            <a:r>
              <a:rPr sz="2800" spc="-10" dirty="0">
                <a:latin typeface="Arial MT"/>
                <a:cs typeface="Arial MT"/>
              </a:rPr>
              <a:t> </a:t>
            </a:r>
            <a:r>
              <a:rPr sz="2800" spc="-5" dirty="0">
                <a:latin typeface="Arial MT"/>
                <a:cs typeface="Arial MT"/>
              </a:rPr>
              <a:t>level </a:t>
            </a:r>
            <a:r>
              <a:rPr sz="2800" dirty="0">
                <a:latin typeface="Arial MT"/>
                <a:cs typeface="Arial MT"/>
              </a:rPr>
              <a:t>atom</a:t>
            </a:r>
          </a:p>
          <a:p>
            <a:pPr marL="12700" marR="232410">
              <a:lnSpc>
                <a:spcPct val="150000"/>
              </a:lnSpc>
              <a:spcBef>
                <a:spcPts val="80"/>
              </a:spcBef>
            </a:pPr>
            <a:r>
              <a:rPr sz="2800" dirty="0">
                <a:latin typeface="Arial MT"/>
                <a:cs typeface="Arial MT"/>
              </a:rPr>
              <a:t>The</a:t>
            </a:r>
            <a:r>
              <a:rPr sz="2800" spc="-30" dirty="0">
                <a:latin typeface="Arial MT"/>
                <a:cs typeface="Arial MT"/>
              </a:rPr>
              <a:t> </a:t>
            </a:r>
            <a:r>
              <a:rPr sz="2800" spc="-5" dirty="0">
                <a:latin typeface="Arial MT"/>
                <a:cs typeface="Arial MT"/>
              </a:rPr>
              <a:t>typical</a:t>
            </a:r>
            <a:r>
              <a:rPr sz="2800" spc="-20" dirty="0">
                <a:latin typeface="Arial MT"/>
                <a:cs typeface="Arial MT"/>
              </a:rPr>
              <a:t> </a:t>
            </a:r>
            <a:r>
              <a:rPr sz="2800" dirty="0">
                <a:latin typeface="Arial MT"/>
                <a:cs typeface="Arial MT"/>
              </a:rPr>
              <a:t>saturation</a:t>
            </a:r>
            <a:r>
              <a:rPr sz="2800" spc="-35" dirty="0">
                <a:latin typeface="Arial MT"/>
                <a:cs typeface="Arial MT"/>
              </a:rPr>
              <a:t> </a:t>
            </a:r>
            <a:r>
              <a:rPr sz="2800" dirty="0">
                <a:latin typeface="Arial MT"/>
                <a:cs typeface="Arial MT"/>
              </a:rPr>
              <a:t>output</a:t>
            </a:r>
            <a:r>
              <a:rPr sz="2800" spc="-45" dirty="0">
                <a:latin typeface="Arial MT"/>
                <a:cs typeface="Arial MT"/>
              </a:rPr>
              <a:t> </a:t>
            </a:r>
            <a:r>
              <a:rPr sz="2800" spc="-5" dirty="0">
                <a:latin typeface="Arial MT"/>
                <a:cs typeface="Arial MT"/>
              </a:rPr>
              <a:t>power</a:t>
            </a:r>
            <a:r>
              <a:rPr sz="2800" spc="-25" dirty="0">
                <a:latin typeface="Arial MT"/>
                <a:cs typeface="Arial MT"/>
              </a:rPr>
              <a:t> </a:t>
            </a:r>
            <a:r>
              <a:rPr sz="2800" dirty="0">
                <a:latin typeface="Arial MT"/>
                <a:cs typeface="Arial MT"/>
              </a:rPr>
              <a:t>for </a:t>
            </a:r>
            <a:r>
              <a:rPr sz="2800" spc="-315" dirty="0">
                <a:latin typeface="Arial MT"/>
                <a:cs typeface="Arial MT"/>
              </a:rPr>
              <a:t> </a:t>
            </a:r>
            <a:r>
              <a:rPr sz="2800" dirty="0">
                <a:latin typeface="Arial MT"/>
                <a:cs typeface="Arial MT"/>
              </a:rPr>
              <a:t>SOAs</a:t>
            </a:r>
            <a:r>
              <a:rPr sz="2800" spc="-5" dirty="0">
                <a:latin typeface="Arial MT"/>
                <a:cs typeface="Arial MT"/>
              </a:rPr>
              <a:t> is </a:t>
            </a:r>
            <a:r>
              <a:rPr sz="2800" dirty="0">
                <a:latin typeface="Arial MT"/>
                <a:cs typeface="Arial MT"/>
              </a:rPr>
              <a:t>around</a:t>
            </a:r>
            <a:r>
              <a:rPr sz="2800" spc="-45" dirty="0">
                <a:latin typeface="Arial MT"/>
                <a:cs typeface="Arial MT"/>
              </a:rPr>
              <a:t> </a:t>
            </a:r>
            <a:r>
              <a:rPr sz="2800" dirty="0">
                <a:latin typeface="Arial MT"/>
                <a:cs typeface="Arial MT"/>
              </a:rPr>
              <a:t>5-10</a:t>
            </a:r>
            <a:r>
              <a:rPr sz="2800" spc="-25" dirty="0">
                <a:latin typeface="Arial MT"/>
                <a:cs typeface="Arial MT"/>
              </a:rPr>
              <a:t> </a:t>
            </a:r>
            <a:r>
              <a:rPr sz="2800" spc="-5" dirty="0">
                <a:latin typeface="Arial MT"/>
                <a:cs typeface="Arial MT"/>
              </a:rPr>
              <a:t>mW</a:t>
            </a:r>
            <a:endParaRPr sz="2800" dirty="0">
              <a:latin typeface="Arial MT"/>
              <a:cs typeface="Arial MT"/>
            </a:endParaRPr>
          </a:p>
        </p:txBody>
      </p:sp>
    </p:spTree>
    <p:extLst>
      <p:ext uri="{BB962C8B-B14F-4D97-AF65-F5344CB8AC3E}">
        <p14:creationId xmlns:p14="http://schemas.microsoft.com/office/powerpoint/2010/main" val="1840667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52400"/>
            <a:ext cx="12039600" cy="567463"/>
          </a:xfrm>
          <a:prstGeom prst="rect">
            <a:avLst/>
          </a:prstGeom>
        </p:spPr>
        <p:txBody>
          <a:bodyPr vert="horz" wrap="square" lIns="0" tIns="13335" rIns="0" bIns="0" rtlCol="0">
            <a:spAutoFit/>
          </a:bodyPr>
          <a:lstStyle/>
          <a:p>
            <a:pPr marL="12700">
              <a:lnSpc>
                <a:spcPct val="100000"/>
              </a:lnSpc>
              <a:spcBef>
                <a:spcPts val="105"/>
              </a:spcBef>
            </a:pPr>
            <a:r>
              <a:rPr sz="3600" spc="275" dirty="0">
                <a:solidFill>
                  <a:srgbClr val="000099"/>
                </a:solidFill>
                <a:latin typeface="Arial" panose="020B0604020202020204" pitchFamily="34" charset="0"/>
                <a:cs typeface="Arial" panose="020B0604020202020204" pitchFamily="34" charset="0"/>
              </a:rPr>
              <a:t>CROSSTALK</a:t>
            </a:r>
            <a:r>
              <a:rPr sz="3600" spc="270" dirty="0">
                <a:solidFill>
                  <a:srgbClr val="000099"/>
                </a:solidFill>
                <a:latin typeface="Arial" panose="020B0604020202020204" pitchFamily="34" charset="0"/>
                <a:cs typeface="Arial" panose="020B0604020202020204" pitchFamily="34" charset="0"/>
              </a:rPr>
              <a:t> </a:t>
            </a:r>
            <a:r>
              <a:rPr sz="3600" spc="229" dirty="0">
                <a:solidFill>
                  <a:srgbClr val="000099"/>
                </a:solidFill>
                <a:latin typeface="Arial" panose="020B0604020202020204" pitchFamily="34" charset="0"/>
                <a:cs typeface="Arial" panose="020B0604020202020204" pitchFamily="34" charset="0"/>
              </a:rPr>
              <a:t>IN</a:t>
            </a:r>
            <a:r>
              <a:rPr sz="3600" spc="285" dirty="0">
                <a:solidFill>
                  <a:srgbClr val="000099"/>
                </a:solidFill>
                <a:latin typeface="Arial" panose="020B0604020202020204" pitchFamily="34" charset="0"/>
                <a:cs typeface="Arial" panose="020B0604020202020204" pitchFamily="34" charset="0"/>
              </a:rPr>
              <a:t> </a:t>
            </a:r>
            <a:r>
              <a:rPr sz="3600" spc="275" dirty="0">
                <a:solidFill>
                  <a:srgbClr val="000099"/>
                </a:solidFill>
                <a:latin typeface="Arial" panose="020B0604020202020204" pitchFamily="34" charset="0"/>
                <a:cs typeface="Arial" panose="020B0604020202020204" pitchFamily="34" charset="0"/>
              </a:rPr>
              <a:t>SEMICONDUCTOR</a:t>
            </a:r>
            <a:r>
              <a:rPr sz="3600" spc="305" dirty="0">
                <a:solidFill>
                  <a:srgbClr val="000099"/>
                </a:solidFill>
                <a:latin typeface="Arial" panose="020B0604020202020204" pitchFamily="34" charset="0"/>
                <a:cs typeface="Arial" panose="020B0604020202020204" pitchFamily="34" charset="0"/>
              </a:rPr>
              <a:t> </a:t>
            </a:r>
            <a:r>
              <a:rPr sz="3600" spc="240" dirty="0">
                <a:solidFill>
                  <a:srgbClr val="000099"/>
                </a:solidFill>
                <a:latin typeface="Arial" panose="020B0604020202020204" pitchFamily="34" charset="0"/>
                <a:cs typeface="Arial" panose="020B0604020202020204" pitchFamily="34" charset="0"/>
              </a:rPr>
              <a:t>AMPLIFIERS</a:t>
            </a:r>
            <a:endParaRPr sz="3600" dirty="0">
              <a:solidFill>
                <a:srgbClr val="000099"/>
              </a:solidFill>
              <a:latin typeface="Arial" panose="020B0604020202020204" pitchFamily="34" charset="0"/>
              <a:cs typeface="Arial" panose="020B0604020202020204" pitchFamily="34" charset="0"/>
            </a:endParaRPr>
          </a:p>
        </p:txBody>
      </p:sp>
      <p:sp>
        <p:nvSpPr>
          <p:cNvPr id="3" name="object 3"/>
          <p:cNvSpPr txBox="1"/>
          <p:nvPr/>
        </p:nvSpPr>
        <p:spPr>
          <a:xfrm>
            <a:off x="533400" y="1143000"/>
            <a:ext cx="11277600" cy="4712059"/>
          </a:xfrm>
          <a:prstGeom prst="rect">
            <a:avLst/>
          </a:prstGeom>
        </p:spPr>
        <p:txBody>
          <a:bodyPr vert="horz" wrap="square" lIns="0" tIns="45720" rIns="0" bIns="0" rtlCol="0">
            <a:spAutoFit/>
          </a:bodyPr>
          <a:lstStyle/>
          <a:p>
            <a:pPr marL="285115" marR="5080" indent="-273050">
              <a:lnSpc>
                <a:spcPct val="90000"/>
              </a:lnSpc>
              <a:spcBef>
                <a:spcPts val="360"/>
              </a:spcBef>
              <a:buClr>
                <a:srgbClr val="FD8537"/>
              </a:buClr>
              <a:buSzPct val="68181"/>
              <a:buFont typeface="Wingdings"/>
              <a:buChar char=""/>
              <a:tabLst>
                <a:tab pos="285750" algn="l"/>
              </a:tabLst>
            </a:pPr>
            <a:r>
              <a:rPr sz="3600" spc="120" dirty="0">
                <a:latin typeface="Arial" panose="020B0604020202020204" pitchFamily="34" charset="0"/>
                <a:cs typeface="Arial" panose="020B0604020202020204" pitchFamily="34" charset="0"/>
              </a:rPr>
              <a:t>If</a:t>
            </a:r>
            <a:r>
              <a:rPr sz="3600" spc="13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time</a:t>
            </a:r>
            <a:r>
              <a:rPr sz="3600" spc="130" dirty="0">
                <a:latin typeface="Arial" panose="020B0604020202020204" pitchFamily="34" charset="0"/>
                <a:cs typeface="Arial" panose="020B0604020202020204" pitchFamily="34" charset="0"/>
              </a:rPr>
              <a:t> </a:t>
            </a:r>
            <a:r>
              <a:rPr sz="3600" spc="70" dirty="0">
                <a:latin typeface="Arial" panose="020B0604020202020204" pitchFamily="34" charset="0"/>
                <a:cs typeface="Arial" panose="020B0604020202020204" pitchFamily="34" charset="0"/>
              </a:rPr>
              <a:t>constant</a:t>
            </a:r>
            <a:r>
              <a:rPr sz="3600" spc="130" dirty="0">
                <a:latin typeface="Arial" panose="020B0604020202020204" pitchFamily="34" charset="0"/>
                <a:cs typeface="Arial" panose="020B0604020202020204" pitchFamily="34" charset="0"/>
              </a:rPr>
              <a:t> </a:t>
            </a:r>
            <a:r>
              <a:rPr sz="3600" spc="20" dirty="0">
                <a:latin typeface="Arial" panose="020B0604020202020204" pitchFamily="34" charset="0"/>
                <a:cs typeface="Arial" panose="020B0604020202020204" pitchFamily="34" charset="0"/>
              </a:rPr>
              <a:t>for</a:t>
            </a:r>
            <a:r>
              <a:rPr sz="3600" spc="130" dirty="0">
                <a:latin typeface="Arial" panose="020B0604020202020204" pitchFamily="34" charset="0"/>
                <a:cs typeface="Arial" panose="020B0604020202020204" pitchFamily="34" charset="0"/>
              </a:rPr>
              <a:t> </a:t>
            </a:r>
            <a:r>
              <a:rPr sz="3600" spc="60" dirty="0">
                <a:latin typeface="Arial" panose="020B0604020202020204" pitchFamily="34" charset="0"/>
                <a:cs typeface="Arial" panose="020B0604020202020204" pitchFamily="34" charset="0"/>
              </a:rPr>
              <a:t>spontaneous</a:t>
            </a:r>
            <a:r>
              <a:rPr sz="3600" spc="140" dirty="0">
                <a:latin typeface="Arial" panose="020B0604020202020204" pitchFamily="34" charset="0"/>
                <a:cs typeface="Arial" panose="020B0604020202020204" pitchFamily="34" charset="0"/>
              </a:rPr>
              <a:t> </a:t>
            </a:r>
            <a:r>
              <a:rPr sz="3600" spc="50" dirty="0">
                <a:latin typeface="Arial" panose="020B0604020202020204" pitchFamily="34" charset="0"/>
                <a:cs typeface="Arial" panose="020B0604020202020204" pitchFamily="34" charset="0"/>
              </a:rPr>
              <a:t>decay</a:t>
            </a:r>
            <a:r>
              <a:rPr sz="3600" spc="135" dirty="0">
                <a:latin typeface="Arial" panose="020B0604020202020204" pitchFamily="34" charset="0"/>
                <a:cs typeface="Arial" panose="020B0604020202020204" pitchFamily="34" charset="0"/>
              </a:rPr>
              <a:t> </a:t>
            </a:r>
            <a:r>
              <a:rPr sz="3600" spc="-5" dirty="0">
                <a:latin typeface="Arial" panose="020B0604020202020204" pitchFamily="34" charset="0"/>
                <a:cs typeface="Arial" panose="020B0604020202020204" pitchFamily="34" charset="0"/>
              </a:rPr>
              <a:t>of</a:t>
            </a:r>
            <a:r>
              <a:rPr sz="3600" spc="130" dirty="0">
                <a:latin typeface="Arial" panose="020B0604020202020204" pitchFamily="34" charset="0"/>
                <a:cs typeface="Arial" panose="020B0604020202020204" pitchFamily="34" charset="0"/>
              </a:rPr>
              <a:t> </a:t>
            </a:r>
            <a:r>
              <a:rPr sz="3600" spc="55" dirty="0">
                <a:latin typeface="Arial" panose="020B0604020202020204" pitchFamily="34" charset="0"/>
                <a:cs typeface="Arial" panose="020B0604020202020204" pitchFamily="34" charset="0"/>
              </a:rPr>
              <a:t>excited</a:t>
            </a:r>
            <a:r>
              <a:rPr sz="3600" spc="130" dirty="0">
                <a:latin typeface="Arial" panose="020B0604020202020204" pitchFamily="34" charset="0"/>
                <a:cs typeface="Arial" panose="020B0604020202020204" pitchFamily="34" charset="0"/>
              </a:rPr>
              <a:t> </a:t>
            </a:r>
            <a:r>
              <a:rPr sz="3600" spc="90" dirty="0">
                <a:latin typeface="Arial" panose="020B0604020202020204" pitchFamily="34" charset="0"/>
                <a:cs typeface="Arial" panose="020B0604020202020204" pitchFamily="34" charset="0"/>
              </a:rPr>
              <a:t>state </a:t>
            </a:r>
            <a:r>
              <a:rPr sz="3600" spc="-470" dirty="0">
                <a:latin typeface="Arial" panose="020B0604020202020204" pitchFamily="34" charset="0"/>
                <a:cs typeface="Arial" panose="020B0604020202020204" pitchFamily="34" charset="0"/>
              </a:rPr>
              <a:t> </a:t>
            </a:r>
            <a:r>
              <a:rPr sz="3600" spc="75" dirty="0">
                <a:latin typeface="Arial" panose="020B0604020202020204" pitchFamily="34" charset="0"/>
                <a:cs typeface="Arial" panose="020B0604020202020204" pitchFamily="34" charset="0"/>
              </a:rPr>
              <a:t>is</a:t>
            </a:r>
            <a:r>
              <a:rPr sz="3600" spc="114" dirty="0">
                <a:latin typeface="Arial" panose="020B0604020202020204" pitchFamily="34" charset="0"/>
                <a:cs typeface="Arial" panose="020B0604020202020204" pitchFamily="34" charset="0"/>
              </a:rPr>
              <a:t> </a:t>
            </a:r>
            <a:r>
              <a:rPr sz="3600" spc="55" dirty="0">
                <a:latin typeface="Arial" panose="020B0604020202020204" pitchFamily="34" charset="0"/>
                <a:cs typeface="Arial" panose="020B0604020202020204" pitchFamily="34" charset="0"/>
              </a:rPr>
              <a:t>shorter</a:t>
            </a:r>
            <a:r>
              <a:rPr sz="3600" spc="114" dirty="0">
                <a:latin typeface="Arial" panose="020B0604020202020204" pitchFamily="34" charset="0"/>
                <a:cs typeface="Arial" panose="020B0604020202020204" pitchFamily="34" charset="0"/>
              </a:rPr>
              <a:t> </a:t>
            </a:r>
            <a:r>
              <a:rPr sz="3600" spc="120" dirty="0">
                <a:latin typeface="Arial" panose="020B0604020202020204" pitchFamily="34" charset="0"/>
                <a:cs typeface="Arial" panose="020B0604020202020204" pitchFamily="34" charset="0"/>
              </a:rPr>
              <a:t>than</a:t>
            </a:r>
            <a:r>
              <a:rPr sz="3600" spc="14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the</a:t>
            </a:r>
            <a:r>
              <a:rPr sz="3600" spc="130" dirty="0">
                <a:latin typeface="Arial" panose="020B0604020202020204" pitchFamily="34" charset="0"/>
                <a:cs typeface="Arial" panose="020B0604020202020204" pitchFamily="34" charset="0"/>
              </a:rPr>
              <a:t> </a:t>
            </a:r>
            <a:r>
              <a:rPr sz="3600" spc="65" dirty="0">
                <a:latin typeface="Arial" panose="020B0604020202020204" pitchFamily="34" charset="0"/>
                <a:cs typeface="Arial" panose="020B0604020202020204" pitchFamily="34" charset="0"/>
              </a:rPr>
              <a:t>bit</a:t>
            </a:r>
            <a:r>
              <a:rPr sz="3600" spc="125"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duration,</a:t>
            </a:r>
            <a:r>
              <a:rPr sz="3600" spc="13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the</a:t>
            </a:r>
            <a:r>
              <a:rPr sz="3600" spc="130" dirty="0">
                <a:latin typeface="Arial" panose="020B0604020202020204" pitchFamily="34" charset="0"/>
                <a:cs typeface="Arial" panose="020B0604020202020204" pitchFamily="34" charset="0"/>
              </a:rPr>
              <a:t> </a:t>
            </a:r>
            <a:r>
              <a:rPr sz="3600" spc="55" dirty="0">
                <a:latin typeface="Arial" panose="020B0604020202020204" pitchFamily="34" charset="0"/>
                <a:cs typeface="Arial" panose="020B0604020202020204" pitchFamily="34" charset="0"/>
              </a:rPr>
              <a:t>population</a:t>
            </a:r>
            <a:r>
              <a:rPr sz="3600" spc="120" dirty="0">
                <a:latin typeface="Arial" panose="020B0604020202020204" pitchFamily="34" charset="0"/>
                <a:cs typeface="Arial" panose="020B0604020202020204" pitchFamily="34" charset="0"/>
              </a:rPr>
              <a:t> </a:t>
            </a:r>
            <a:r>
              <a:rPr sz="3600" spc="-5" dirty="0">
                <a:latin typeface="Arial" panose="020B0604020202020204" pitchFamily="34" charset="0"/>
                <a:cs typeface="Arial" panose="020B0604020202020204" pitchFamily="34" charset="0"/>
              </a:rPr>
              <a:t>of</a:t>
            </a:r>
            <a:r>
              <a:rPr sz="3600" spc="13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the </a:t>
            </a:r>
            <a:r>
              <a:rPr sz="3600" spc="85" dirty="0">
                <a:latin typeface="Arial" panose="020B0604020202020204" pitchFamily="34" charset="0"/>
                <a:cs typeface="Arial" panose="020B0604020202020204" pitchFamily="34" charset="0"/>
              </a:rPr>
              <a:t> </a:t>
            </a:r>
            <a:r>
              <a:rPr sz="3600" spc="55" dirty="0">
                <a:latin typeface="Arial" panose="020B0604020202020204" pitchFamily="34" charset="0"/>
                <a:cs typeface="Arial" panose="020B0604020202020204" pitchFamily="34" charset="0"/>
              </a:rPr>
              <a:t>excited</a:t>
            </a:r>
            <a:r>
              <a:rPr sz="3600" spc="125" dirty="0">
                <a:latin typeface="Arial" panose="020B0604020202020204" pitchFamily="34" charset="0"/>
                <a:cs typeface="Arial" panose="020B0604020202020204" pitchFamily="34" charset="0"/>
              </a:rPr>
              <a:t> </a:t>
            </a:r>
            <a:r>
              <a:rPr sz="3600" spc="90" dirty="0">
                <a:latin typeface="Arial" panose="020B0604020202020204" pitchFamily="34" charset="0"/>
                <a:cs typeface="Arial" panose="020B0604020202020204" pitchFamily="34" charset="0"/>
              </a:rPr>
              <a:t>state</a:t>
            </a:r>
            <a:r>
              <a:rPr sz="3600" spc="125" dirty="0">
                <a:latin typeface="Arial" panose="020B0604020202020204" pitchFamily="34" charset="0"/>
                <a:cs typeface="Arial" panose="020B0604020202020204" pitchFamily="34" charset="0"/>
              </a:rPr>
              <a:t> </a:t>
            </a:r>
            <a:r>
              <a:rPr sz="3600" spc="65" dirty="0">
                <a:latin typeface="Arial" panose="020B0604020202020204" pitchFamily="34" charset="0"/>
                <a:cs typeface="Arial" panose="020B0604020202020204" pitchFamily="34" charset="0"/>
              </a:rPr>
              <a:t>will</a:t>
            </a:r>
            <a:r>
              <a:rPr sz="3600" spc="114"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vary</a:t>
            </a:r>
            <a:r>
              <a:rPr sz="3600" spc="155" dirty="0">
                <a:latin typeface="Arial" panose="020B0604020202020204" pitchFamily="34" charset="0"/>
                <a:cs typeface="Arial" panose="020B0604020202020204" pitchFamily="34" charset="0"/>
              </a:rPr>
              <a:t> </a:t>
            </a:r>
            <a:r>
              <a:rPr sz="3600" spc="85" dirty="0">
                <a:latin typeface="Arial" panose="020B0604020202020204" pitchFamily="34" charset="0"/>
                <a:cs typeface="Arial" panose="020B0604020202020204" pitchFamily="34" charset="0"/>
              </a:rPr>
              <a:t>sharply</a:t>
            </a:r>
            <a:r>
              <a:rPr sz="3600" spc="13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with</a:t>
            </a:r>
            <a:r>
              <a:rPr sz="3600" spc="14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the</a:t>
            </a:r>
            <a:r>
              <a:rPr sz="3600" spc="130" dirty="0">
                <a:latin typeface="Arial" panose="020B0604020202020204" pitchFamily="34" charset="0"/>
                <a:cs typeface="Arial" panose="020B0604020202020204" pitchFamily="34" charset="0"/>
              </a:rPr>
              <a:t> </a:t>
            </a:r>
            <a:r>
              <a:rPr sz="3600" spc="55" dirty="0">
                <a:latin typeface="Arial" panose="020B0604020202020204" pitchFamily="34" charset="0"/>
                <a:cs typeface="Arial" panose="020B0604020202020204" pitchFamily="34" charset="0"/>
              </a:rPr>
              <a:t>optical</a:t>
            </a:r>
            <a:r>
              <a:rPr sz="3600" spc="110" dirty="0">
                <a:latin typeface="Arial" panose="020B0604020202020204" pitchFamily="34" charset="0"/>
                <a:cs typeface="Arial" panose="020B0604020202020204" pitchFamily="34" charset="0"/>
              </a:rPr>
              <a:t> </a:t>
            </a:r>
            <a:r>
              <a:rPr sz="3600" spc="5" dirty="0">
                <a:latin typeface="Arial" panose="020B0604020202020204" pitchFamily="34" charset="0"/>
                <a:cs typeface="Arial" panose="020B0604020202020204" pitchFamily="34" charset="0"/>
              </a:rPr>
              <a:t>power </a:t>
            </a:r>
            <a:r>
              <a:rPr sz="3600" spc="10" dirty="0">
                <a:latin typeface="Arial" panose="020B0604020202020204" pitchFamily="34" charset="0"/>
                <a:cs typeface="Arial" panose="020B0604020202020204" pitchFamily="34" charset="0"/>
              </a:rPr>
              <a:t> </a:t>
            </a:r>
            <a:r>
              <a:rPr sz="3600" spc="95" dirty="0">
                <a:latin typeface="Arial" panose="020B0604020202020204" pitchFamily="34" charset="0"/>
                <a:cs typeface="Arial" panose="020B0604020202020204" pitchFamily="34" charset="0"/>
              </a:rPr>
              <a:t>in</a:t>
            </a:r>
            <a:r>
              <a:rPr sz="3600" spc="13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the</a:t>
            </a:r>
            <a:r>
              <a:rPr sz="3600" spc="130" dirty="0">
                <a:latin typeface="Arial" panose="020B0604020202020204" pitchFamily="34" charset="0"/>
                <a:cs typeface="Arial" panose="020B0604020202020204" pitchFamily="34" charset="0"/>
              </a:rPr>
              <a:t> </a:t>
            </a:r>
            <a:r>
              <a:rPr sz="3600" spc="65" dirty="0">
                <a:latin typeface="Arial" panose="020B0604020202020204" pitchFamily="34" charset="0"/>
                <a:cs typeface="Arial" panose="020B0604020202020204" pitchFamily="34" charset="0"/>
              </a:rPr>
              <a:t>fiber,</a:t>
            </a:r>
            <a:r>
              <a:rPr sz="3600" spc="130"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and</a:t>
            </a:r>
            <a:r>
              <a:rPr sz="3600" spc="135"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gain</a:t>
            </a:r>
            <a:r>
              <a:rPr sz="3600" spc="135" dirty="0">
                <a:latin typeface="Arial" panose="020B0604020202020204" pitchFamily="34" charset="0"/>
                <a:cs typeface="Arial" panose="020B0604020202020204" pitchFamily="34" charset="0"/>
              </a:rPr>
              <a:t> </a:t>
            </a:r>
            <a:r>
              <a:rPr sz="3600" spc="65" dirty="0">
                <a:latin typeface="Arial" panose="020B0604020202020204" pitchFamily="34" charset="0"/>
                <a:cs typeface="Arial" panose="020B0604020202020204" pitchFamily="34" charset="0"/>
              </a:rPr>
              <a:t>will</a:t>
            </a:r>
            <a:r>
              <a:rPr sz="3600" spc="125" dirty="0">
                <a:latin typeface="Arial" panose="020B0604020202020204" pitchFamily="34" charset="0"/>
                <a:cs typeface="Arial" panose="020B0604020202020204" pitchFamily="34" charset="0"/>
              </a:rPr>
              <a:t> </a:t>
            </a:r>
            <a:r>
              <a:rPr sz="3600" spc="45" dirty="0">
                <a:latin typeface="Arial" panose="020B0604020202020204" pitchFamily="34" charset="0"/>
                <a:cs typeface="Arial" panose="020B0604020202020204" pitchFamily="34" charset="0"/>
              </a:rPr>
              <a:t>depend</a:t>
            </a:r>
            <a:r>
              <a:rPr sz="3600" spc="135" dirty="0">
                <a:latin typeface="Arial" panose="020B0604020202020204" pitchFamily="34" charset="0"/>
                <a:cs typeface="Arial" panose="020B0604020202020204" pitchFamily="34" charset="0"/>
              </a:rPr>
              <a:t> </a:t>
            </a:r>
            <a:r>
              <a:rPr sz="3600" spc="20" dirty="0">
                <a:latin typeface="Arial" panose="020B0604020202020204" pitchFamily="34" charset="0"/>
                <a:cs typeface="Arial" panose="020B0604020202020204" pitchFamily="34" charset="0"/>
              </a:rPr>
              <a:t>on</a:t>
            </a:r>
            <a:r>
              <a:rPr sz="3600" spc="135"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the</a:t>
            </a:r>
            <a:r>
              <a:rPr sz="3600" spc="135" dirty="0">
                <a:latin typeface="Arial" panose="020B0604020202020204" pitchFamily="34" charset="0"/>
                <a:cs typeface="Arial" panose="020B0604020202020204" pitchFamily="34" charset="0"/>
              </a:rPr>
              <a:t> </a:t>
            </a:r>
            <a:r>
              <a:rPr sz="3600" spc="60" dirty="0">
                <a:latin typeface="Arial" panose="020B0604020202020204" pitchFamily="34" charset="0"/>
                <a:cs typeface="Arial" panose="020B0604020202020204" pitchFamily="34" charset="0"/>
              </a:rPr>
              <a:t>fraction</a:t>
            </a:r>
            <a:r>
              <a:rPr sz="3600" spc="125" dirty="0">
                <a:latin typeface="Arial" panose="020B0604020202020204" pitchFamily="34" charset="0"/>
                <a:cs typeface="Arial" panose="020B0604020202020204" pitchFamily="34" charset="0"/>
              </a:rPr>
              <a:t> </a:t>
            </a:r>
            <a:r>
              <a:rPr sz="3600" dirty="0">
                <a:latin typeface="Arial" panose="020B0604020202020204" pitchFamily="34" charset="0"/>
                <a:cs typeface="Arial" panose="020B0604020202020204" pitchFamily="34" charset="0"/>
              </a:rPr>
              <a:t>of</a:t>
            </a:r>
            <a:r>
              <a:rPr sz="3600" spc="130" dirty="0">
                <a:latin typeface="Arial" panose="020B0604020202020204" pitchFamily="34" charset="0"/>
                <a:cs typeface="Arial" panose="020B0604020202020204" pitchFamily="34" charset="0"/>
              </a:rPr>
              <a:t> </a:t>
            </a:r>
            <a:r>
              <a:rPr sz="3600" spc="30" dirty="0">
                <a:latin typeface="Arial" panose="020B0604020202020204" pitchFamily="34" charset="0"/>
                <a:cs typeface="Arial" panose="020B0604020202020204" pitchFamily="34" charset="0"/>
              </a:rPr>
              <a:t>1s </a:t>
            </a:r>
            <a:r>
              <a:rPr sz="3600" spc="35" dirty="0">
                <a:latin typeface="Arial" panose="020B0604020202020204" pitchFamily="34" charset="0"/>
                <a:cs typeface="Arial" panose="020B0604020202020204" pitchFamily="34" charset="0"/>
              </a:rPr>
              <a:t> </a:t>
            </a:r>
            <a:r>
              <a:rPr sz="3600" spc="95" dirty="0">
                <a:latin typeface="Arial" panose="020B0604020202020204" pitchFamily="34" charset="0"/>
                <a:cs typeface="Arial" panose="020B0604020202020204" pitchFamily="34" charset="0"/>
              </a:rPr>
              <a:t>and</a:t>
            </a:r>
            <a:r>
              <a:rPr sz="3600" spc="130" dirty="0">
                <a:latin typeface="Arial" panose="020B0604020202020204" pitchFamily="34" charset="0"/>
                <a:cs typeface="Arial" panose="020B0604020202020204" pitchFamily="34" charset="0"/>
              </a:rPr>
              <a:t> </a:t>
            </a:r>
            <a:r>
              <a:rPr sz="3600" spc="35" dirty="0">
                <a:latin typeface="Arial" panose="020B0604020202020204" pitchFamily="34" charset="0"/>
                <a:cs typeface="Arial" panose="020B0604020202020204" pitchFamily="34" charset="0"/>
              </a:rPr>
              <a:t>0s</a:t>
            </a:r>
            <a:r>
              <a:rPr sz="3600" spc="114" dirty="0">
                <a:latin typeface="Arial" panose="020B0604020202020204" pitchFamily="34" charset="0"/>
                <a:cs typeface="Arial" panose="020B0604020202020204" pitchFamily="34" charset="0"/>
              </a:rPr>
              <a:t> </a:t>
            </a:r>
            <a:r>
              <a:rPr sz="3600" spc="95" dirty="0">
                <a:latin typeface="Arial" panose="020B0604020202020204" pitchFamily="34" charset="0"/>
                <a:cs typeface="Arial" panose="020B0604020202020204" pitchFamily="34" charset="0"/>
              </a:rPr>
              <a:t>in</a:t>
            </a:r>
            <a:r>
              <a:rPr sz="3600" spc="125" dirty="0">
                <a:latin typeface="Arial" panose="020B0604020202020204" pitchFamily="34" charset="0"/>
                <a:cs typeface="Arial" panose="020B0604020202020204" pitchFamily="34" charset="0"/>
              </a:rPr>
              <a:t> </a:t>
            </a:r>
            <a:r>
              <a:rPr sz="3600" spc="85" dirty="0">
                <a:latin typeface="Arial" panose="020B0604020202020204" pitchFamily="34" charset="0"/>
                <a:cs typeface="Arial" panose="020B0604020202020204" pitchFamily="34" charset="0"/>
              </a:rPr>
              <a:t>the</a:t>
            </a:r>
            <a:r>
              <a:rPr sz="3600" spc="130" dirty="0">
                <a:latin typeface="Arial" panose="020B0604020202020204" pitchFamily="34" charset="0"/>
                <a:cs typeface="Arial" panose="020B0604020202020204" pitchFamily="34" charset="0"/>
              </a:rPr>
              <a:t> </a:t>
            </a:r>
            <a:r>
              <a:rPr sz="3600" spc="105" dirty="0">
                <a:latin typeface="Arial" panose="020B0604020202020204" pitchFamily="34" charset="0"/>
                <a:cs typeface="Arial" panose="020B0604020202020204" pitchFamily="34" charset="0"/>
              </a:rPr>
              <a:t>data</a:t>
            </a:r>
            <a:r>
              <a:rPr sz="3600" spc="120"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stream.</a:t>
            </a:r>
            <a:endParaRPr sz="3600" dirty="0">
              <a:latin typeface="Arial" panose="020B0604020202020204" pitchFamily="34" charset="0"/>
              <a:cs typeface="Arial" panose="020B0604020202020204" pitchFamily="34" charset="0"/>
            </a:endParaRPr>
          </a:p>
          <a:p>
            <a:pPr>
              <a:lnSpc>
                <a:spcPct val="100000"/>
              </a:lnSpc>
              <a:buClr>
                <a:srgbClr val="FD8537"/>
              </a:buClr>
              <a:buFont typeface="Wingdings"/>
              <a:buChar char=""/>
            </a:pPr>
            <a:endParaRPr sz="4400" dirty="0">
              <a:latin typeface="Arial" panose="020B0604020202020204" pitchFamily="34" charset="0"/>
              <a:cs typeface="Arial" panose="020B0604020202020204" pitchFamily="34" charset="0"/>
            </a:endParaRPr>
          </a:p>
          <a:p>
            <a:pPr marL="285115" marR="503555" indent="-273050" algn="just">
              <a:lnSpc>
                <a:spcPct val="90100"/>
              </a:lnSpc>
              <a:buClr>
                <a:srgbClr val="FD8537"/>
              </a:buClr>
              <a:buSzPct val="68181"/>
              <a:buFont typeface="Wingdings"/>
              <a:buChar char=""/>
              <a:tabLst>
                <a:tab pos="285750" algn="l"/>
              </a:tabLst>
            </a:pPr>
            <a:r>
              <a:rPr sz="3600" spc="120" dirty="0">
                <a:latin typeface="Arial" panose="020B0604020202020204" pitchFamily="34" charset="0"/>
                <a:cs typeface="Arial" panose="020B0604020202020204" pitchFamily="34" charset="0"/>
              </a:rPr>
              <a:t>If </a:t>
            </a:r>
            <a:r>
              <a:rPr sz="3600" spc="80" dirty="0">
                <a:latin typeface="Arial" panose="020B0604020202020204" pitchFamily="34" charset="0"/>
                <a:cs typeface="Arial" panose="020B0604020202020204" pitchFamily="34" charset="0"/>
              </a:rPr>
              <a:t>time </a:t>
            </a:r>
            <a:r>
              <a:rPr sz="3600" spc="70" dirty="0">
                <a:latin typeface="Arial" panose="020B0604020202020204" pitchFamily="34" charset="0"/>
                <a:cs typeface="Arial" panose="020B0604020202020204" pitchFamily="34" charset="0"/>
              </a:rPr>
              <a:t>constant </a:t>
            </a:r>
            <a:r>
              <a:rPr sz="3600" spc="75" dirty="0">
                <a:latin typeface="Arial" panose="020B0604020202020204" pitchFamily="34" charset="0"/>
                <a:cs typeface="Arial" panose="020B0604020202020204" pitchFamily="34" charset="0"/>
              </a:rPr>
              <a:t>is long, </a:t>
            </a:r>
            <a:r>
              <a:rPr sz="3600" spc="90" dirty="0">
                <a:latin typeface="Arial" panose="020B0604020202020204" pitchFamily="34" charset="0"/>
                <a:cs typeface="Arial" panose="020B0604020202020204" pitchFamily="34" charset="0"/>
              </a:rPr>
              <a:t>then </a:t>
            </a:r>
            <a:r>
              <a:rPr sz="3600" spc="80" dirty="0">
                <a:latin typeface="Arial" panose="020B0604020202020204" pitchFamily="34" charset="0"/>
                <a:cs typeface="Arial" panose="020B0604020202020204" pitchFamily="34" charset="0"/>
              </a:rPr>
              <a:t>the </a:t>
            </a:r>
            <a:r>
              <a:rPr sz="3600" spc="55" dirty="0">
                <a:latin typeface="Arial" panose="020B0604020202020204" pitchFamily="34" charset="0"/>
                <a:cs typeface="Arial" panose="020B0604020202020204" pitchFamily="34" charset="0"/>
              </a:rPr>
              <a:t>population </a:t>
            </a:r>
            <a:r>
              <a:rPr sz="3600" spc="95" dirty="0">
                <a:latin typeface="Arial" panose="020B0604020202020204" pitchFamily="34" charset="0"/>
                <a:cs typeface="Arial" panose="020B0604020202020204" pitchFamily="34" charset="0"/>
              </a:rPr>
              <a:t>in </a:t>
            </a:r>
            <a:r>
              <a:rPr sz="3600" spc="80" dirty="0">
                <a:latin typeface="Arial" panose="020B0604020202020204" pitchFamily="34" charset="0"/>
                <a:cs typeface="Arial" panose="020B0604020202020204" pitchFamily="34" charset="0"/>
              </a:rPr>
              <a:t>the </a:t>
            </a:r>
            <a:r>
              <a:rPr sz="3600" spc="85" dirty="0">
                <a:latin typeface="Arial" panose="020B0604020202020204" pitchFamily="34" charset="0"/>
                <a:cs typeface="Arial" panose="020B0604020202020204" pitchFamily="34" charset="0"/>
              </a:rPr>
              <a:t> </a:t>
            </a:r>
            <a:r>
              <a:rPr sz="3600" spc="55" dirty="0">
                <a:latin typeface="Arial" panose="020B0604020202020204" pitchFamily="34" charset="0"/>
                <a:cs typeface="Arial" panose="020B0604020202020204" pitchFamily="34" charset="0"/>
              </a:rPr>
              <a:t>excited </a:t>
            </a:r>
            <a:r>
              <a:rPr sz="3600" spc="90" dirty="0">
                <a:latin typeface="Arial" panose="020B0604020202020204" pitchFamily="34" charset="0"/>
                <a:cs typeface="Arial" panose="020B0604020202020204" pitchFamily="34" charset="0"/>
              </a:rPr>
              <a:t>state </a:t>
            </a:r>
            <a:r>
              <a:rPr sz="3600" spc="65" dirty="0">
                <a:latin typeface="Arial" panose="020B0604020202020204" pitchFamily="34" charset="0"/>
                <a:cs typeface="Arial" panose="020B0604020202020204" pitchFamily="34" charset="0"/>
              </a:rPr>
              <a:t>will </a:t>
            </a:r>
            <a:r>
              <a:rPr sz="3600" spc="15" dirty="0">
                <a:latin typeface="Arial" panose="020B0604020202020204" pitchFamily="34" charset="0"/>
                <a:cs typeface="Arial" panose="020B0604020202020204" pitchFamily="34" charset="0"/>
              </a:rPr>
              <a:t>be </a:t>
            </a:r>
            <a:r>
              <a:rPr sz="3600" spc="80" dirty="0">
                <a:latin typeface="Arial" panose="020B0604020202020204" pitchFamily="34" charset="0"/>
                <a:cs typeface="Arial" panose="020B0604020202020204" pitchFamily="34" charset="0"/>
              </a:rPr>
              <a:t>constant, </a:t>
            </a:r>
            <a:r>
              <a:rPr sz="3600" spc="55" dirty="0">
                <a:latin typeface="Arial" panose="020B0604020202020204" pitchFamily="34" charset="0"/>
                <a:cs typeface="Arial" panose="020B0604020202020204" pitchFamily="34" charset="0"/>
              </a:rPr>
              <a:t>dependent </a:t>
            </a:r>
            <a:r>
              <a:rPr sz="3600" spc="50" dirty="0">
                <a:latin typeface="Arial" panose="020B0604020202020204" pitchFamily="34" charset="0"/>
                <a:cs typeface="Arial" panose="020B0604020202020204" pitchFamily="34" charset="0"/>
              </a:rPr>
              <a:t>upon </a:t>
            </a:r>
            <a:r>
              <a:rPr sz="3600" spc="80" dirty="0">
                <a:latin typeface="Arial" panose="020B0604020202020204" pitchFamily="34" charset="0"/>
                <a:cs typeface="Arial" panose="020B0604020202020204" pitchFamily="34" charset="0"/>
              </a:rPr>
              <a:t>the </a:t>
            </a:r>
            <a:r>
              <a:rPr sz="3600" spc="85" dirty="0">
                <a:latin typeface="Arial" panose="020B0604020202020204" pitchFamily="34" charset="0"/>
                <a:cs typeface="Arial" panose="020B0604020202020204" pitchFamily="34" charset="0"/>
              </a:rPr>
              <a:t> </a:t>
            </a:r>
            <a:r>
              <a:rPr sz="3600" spc="75" dirty="0">
                <a:latin typeface="Arial" panose="020B0604020202020204" pitchFamily="34" charset="0"/>
                <a:cs typeface="Arial" panose="020B0604020202020204" pitchFamily="34" charset="0"/>
              </a:rPr>
              <a:t>pump</a:t>
            </a:r>
            <a:r>
              <a:rPr sz="3600" spc="120" dirty="0">
                <a:latin typeface="Arial" panose="020B0604020202020204" pitchFamily="34" charset="0"/>
                <a:cs typeface="Arial" panose="020B0604020202020204" pitchFamily="34" charset="0"/>
              </a:rPr>
              <a:t> </a:t>
            </a:r>
            <a:r>
              <a:rPr sz="3600" spc="5" dirty="0">
                <a:latin typeface="Arial" panose="020B0604020202020204" pitchFamily="34" charset="0"/>
                <a:cs typeface="Arial" panose="020B0604020202020204" pitchFamily="34" charset="0"/>
              </a:rPr>
              <a:t>power</a:t>
            </a:r>
            <a:r>
              <a:rPr sz="3600" spc="13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but</a:t>
            </a:r>
            <a:r>
              <a:rPr sz="3600" spc="125" dirty="0">
                <a:latin typeface="Arial" panose="020B0604020202020204" pitchFamily="34" charset="0"/>
                <a:cs typeface="Arial" panose="020B0604020202020204" pitchFamily="34" charset="0"/>
              </a:rPr>
              <a:t> </a:t>
            </a:r>
            <a:r>
              <a:rPr sz="3600" spc="50" dirty="0">
                <a:latin typeface="Arial" panose="020B0604020202020204" pitchFamily="34" charset="0"/>
                <a:cs typeface="Arial" panose="020B0604020202020204" pitchFamily="34" charset="0"/>
              </a:rPr>
              <a:t>not</a:t>
            </a:r>
            <a:r>
              <a:rPr sz="3600" spc="140" dirty="0">
                <a:latin typeface="Arial" panose="020B0604020202020204" pitchFamily="34" charset="0"/>
                <a:cs typeface="Arial" panose="020B0604020202020204" pitchFamily="34" charset="0"/>
              </a:rPr>
              <a:t> </a:t>
            </a:r>
            <a:r>
              <a:rPr sz="3600" spc="85" dirty="0">
                <a:latin typeface="Arial" panose="020B0604020202020204" pitchFamily="34" charset="0"/>
                <a:cs typeface="Arial" panose="020B0604020202020204" pitchFamily="34" charset="0"/>
              </a:rPr>
              <a:t>the</a:t>
            </a:r>
            <a:r>
              <a:rPr sz="3600" spc="125" dirty="0">
                <a:latin typeface="Arial" panose="020B0604020202020204" pitchFamily="34" charset="0"/>
                <a:cs typeface="Arial" panose="020B0604020202020204" pitchFamily="34" charset="0"/>
              </a:rPr>
              <a:t> </a:t>
            </a:r>
            <a:r>
              <a:rPr sz="3600" spc="95" dirty="0">
                <a:latin typeface="Arial" panose="020B0604020202020204" pitchFamily="34" charset="0"/>
                <a:cs typeface="Arial" panose="020B0604020202020204" pitchFamily="34" charset="0"/>
              </a:rPr>
              <a:t>signal</a:t>
            </a:r>
            <a:r>
              <a:rPr sz="3600" spc="114" dirty="0">
                <a:latin typeface="Arial" panose="020B0604020202020204" pitchFamily="34" charset="0"/>
                <a:cs typeface="Arial" panose="020B0604020202020204" pitchFamily="34" charset="0"/>
              </a:rPr>
              <a:t> </a:t>
            </a:r>
            <a:r>
              <a:rPr sz="3600" spc="30" dirty="0">
                <a:latin typeface="Arial" panose="020B0604020202020204" pitchFamily="34" charset="0"/>
                <a:cs typeface="Arial" panose="020B0604020202020204" pitchFamily="34" charset="0"/>
              </a:rPr>
              <a:t>power.</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101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600" y="0"/>
            <a:ext cx="3821007" cy="567463"/>
          </a:xfrm>
          <a:prstGeom prst="rect">
            <a:avLst/>
          </a:prstGeom>
        </p:spPr>
        <p:txBody>
          <a:bodyPr vert="horz" wrap="square" lIns="0" tIns="13335" rIns="0" bIns="0" rtlCol="0">
            <a:spAutoFit/>
          </a:bodyPr>
          <a:lstStyle/>
          <a:p>
            <a:pPr marL="12700">
              <a:lnSpc>
                <a:spcPct val="100000"/>
              </a:lnSpc>
              <a:spcBef>
                <a:spcPts val="105"/>
              </a:spcBef>
            </a:pPr>
            <a:r>
              <a:rPr sz="3600" dirty="0">
                <a:solidFill>
                  <a:srgbClr val="000099"/>
                </a:solidFill>
                <a:latin typeface="Arial" panose="020B0604020202020204" pitchFamily="34" charset="0"/>
                <a:cs typeface="Arial" panose="020B0604020202020204" pitchFamily="34" charset="0"/>
              </a:rPr>
              <a:t>SOA</a:t>
            </a:r>
            <a:r>
              <a:rPr sz="3600" spc="-185" dirty="0">
                <a:solidFill>
                  <a:srgbClr val="000099"/>
                </a:solidFill>
                <a:latin typeface="Arial" panose="020B0604020202020204" pitchFamily="34" charset="0"/>
                <a:cs typeface="Arial" panose="020B0604020202020204" pitchFamily="34" charset="0"/>
              </a:rPr>
              <a:t> </a:t>
            </a:r>
            <a:r>
              <a:rPr sz="3600" spc="5" dirty="0">
                <a:solidFill>
                  <a:srgbClr val="000099"/>
                </a:solidFill>
                <a:latin typeface="Arial" panose="020B0604020202020204" pitchFamily="34" charset="0"/>
                <a:cs typeface="Arial" panose="020B0604020202020204" pitchFamily="34" charset="0"/>
              </a:rPr>
              <a:t>OPER</a:t>
            </a:r>
            <a:r>
              <a:rPr sz="3600" spc="-180" dirty="0">
                <a:solidFill>
                  <a:srgbClr val="000099"/>
                </a:solidFill>
                <a:latin typeface="Arial" panose="020B0604020202020204" pitchFamily="34" charset="0"/>
                <a:cs typeface="Arial" panose="020B0604020202020204" pitchFamily="34" charset="0"/>
              </a:rPr>
              <a:t>A</a:t>
            </a:r>
            <a:r>
              <a:rPr sz="3600" spc="5" dirty="0">
                <a:solidFill>
                  <a:srgbClr val="000099"/>
                </a:solidFill>
                <a:latin typeface="Arial" panose="020B0604020202020204" pitchFamily="34" charset="0"/>
                <a:cs typeface="Arial" panose="020B0604020202020204" pitchFamily="34" charset="0"/>
              </a:rPr>
              <a:t>TION</a:t>
            </a:r>
            <a:endParaRPr sz="3600" dirty="0">
              <a:solidFill>
                <a:srgbClr val="000099"/>
              </a:solidFill>
              <a:latin typeface="Arial" panose="020B0604020202020204" pitchFamily="34" charset="0"/>
              <a:cs typeface="Arial" panose="020B0604020202020204" pitchFamily="34" charset="0"/>
            </a:endParaRPr>
          </a:p>
        </p:txBody>
      </p:sp>
      <p:grpSp>
        <p:nvGrpSpPr>
          <p:cNvPr id="3" name="object 3"/>
          <p:cNvGrpSpPr/>
          <p:nvPr/>
        </p:nvGrpSpPr>
        <p:grpSpPr>
          <a:xfrm>
            <a:off x="4260850" y="1143000"/>
            <a:ext cx="4883572" cy="5105400"/>
            <a:chOff x="3195637" y="1143000"/>
            <a:chExt cx="3662679" cy="5105400"/>
          </a:xfrm>
        </p:grpSpPr>
        <p:sp>
          <p:nvSpPr>
            <p:cNvPr id="4" name="object 4"/>
            <p:cNvSpPr/>
            <p:nvPr/>
          </p:nvSpPr>
          <p:spPr>
            <a:xfrm>
              <a:off x="3200400" y="1295400"/>
              <a:ext cx="3124200" cy="4724400"/>
            </a:xfrm>
            <a:custGeom>
              <a:avLst/>
              <a:gdLst/>
              <a:ahLst/>
              <a:cxnLst/>
              <a:rect l="l" t="t" r="r" b="b"/>
              <a:pathLst>
                <a:path w="3124200" h="4724400">
                  <a:moveTo>
                    <a:pt x="0" y="0"/>
                  </a:moveTo>
                  <a:lnTo>
                    <a:pt x="32708" y="51752"/>
                  </a:lnTo>
                  <a:lnTo>
                    <a:pt x="65413" y="103467"/>
                  </a:lnTo>
                  <a:lnTo>
                    <a:pt x="98115" y="155109"/>
                  </a:lnTo>
                  <a:lnTo>
                    <a:pt x="130809" y="206640"/>
                  </a:lnTo>
                  <a:lnTo>
                    <a:pt x="163494" y="258024"/>
                  </a:lnTo>
                  <a:lnTo>
                    <a:pt x="196168" y="309224"/>
                  </a:lnTo>
                  <a:lnTo>
                    <a:pt x="228827" y="360202"/>
                  </a:lnTo>
                  <a:lnTo>
                    <a:pt x="261471" y="410923"/>
                  </a:lnTo>
                  <a:lnTo>
                    <a:pt x="294096" y="461348"/>
                  </a:lnTo>
                  <a:lnTo>
                    <a:pt x="326701" y="511442"/>
                  </a:lnTo>
                  <a:lnTo>
                    <a:pt x="359282" y="561168"/>
                  </a:lnTo>
                  <a:lnTo>
                    <a:pt x="391838" y="610488"/>
                  </a:lnTo>
                  <a:lnTo>
                    <a:pt x="424367" y="659366"/>
                  </a:lnTo>
                  <a:lnTo>
                    <a:pt x="456865" y="707765"/>
                  </a:lnTo>
                  <a:lnTo>
                    <a:pt x="489331" y="755648"/>
                  </a:lnTo>
                  <a:lnTo>
                    <a:pt x="521763" y="802978"/>
                  </a:lnTo>
                  <a:lnTo>
                    <a:pt x="554158" y="849718"/>
                  </a:lnTo>
                  <a:lnTo>
                    <a:pt x="586514" y="895832"/>
                  </a:lnTo>
                  <a:lnTo>
                    <a:pt x="618828" y="941283"/>
                  </a:lnTo>
                  <a:lnTo>
                    <a:pt x="651098" y="986033"/>
                  </a:lnTo>
                  <a:lnTo>
                    <a:pt x="683323" y="1030047"/>
                  </a:lnTo>
                  <a:lnTo>
                    <a:pt x="715499" y="1073286"/>
                  </a:lnTo>
                  <a:lnTo>
                    <a:pt x="747624" y="1115715"/>
                  </a:lnTo>
                  <a:lnTo>
                    <a:pt x="779697" y="1157297"/>
                  </a:lnTo>
                  <a:lnTo>
                    <a:pt x="811714" y="1197993"/>
                  </a:lnTo>
                  <a:lnTo>
                    <a:pt x="843673" y="1237769"/>
                  </a:lnTo>
                  <a:lnTo>
                    <a:pt x="875573" y="1276586"/>
                  </a:lnTo>
                  <a:lnTo>
                    <a:pt x="907410" y="1314408"/>
                  </a:lnTo>
                  <a:lnTo>
                    <a:pt x="939183" y="1351199"/>
                  </a:lnTo>
                  <a:lnTo>
                    <a:pt x="970890" y="1386921"/>
                  </a:lnTo>
                  <a:lnTo>
                    <a:pt x="1002527" y="1421537"/>
                  </a:lnTo>
                  <a:lnTo>
                    <a:pt x="1034092" y="1455011"/>
                  </a:lnTo>
                  <a:lnTo>
                    <a:pt x="1065584" y="1487305"/>
                  </a:lnTo>
                  <a:lnTo>
                    <a:pt x="1097000" y="1518384"/>
                  </a:lnTo>
                  <a:lnTo>
                    <a:pt x="1128338" y="1548209"/>
                  </a:lnTo>
                  <a:lnTo>
                    <a:pt x="1159595" y="1576745"/>
                  </a:lnTo>
                  <a:lnTo>
                    <a:pt x="1190769" y="1603954"/>
                  </a:lnTo>
                  <a:lnTo>
                    <a:pt x="1221858" y="1629799"/>
                  </a:lnTo>
                  <a:lnTo>
                    <a:pt x="1252860" y="1654244"/>
                  </a:lnTo>
                  <a:lnTo>
                    <a:pt x="1283771" y="1677252"/>
                  </a:lnTo>
                  <a:lnTo>
                    <a:pt x="1345316" y="1718809"/>
                  </a:lnTo>
                  <a:lnTo>
                    <a:pt x="1406473" y="1754174"/>
                  </a:lnTo>
                  <a:lnTo>
                    <a:pt x="1467225" y="1783054"/>
                  </a:lnTo>
                  <a:lnTo>
                    <a:pt x="1527554" y="1805153"/>
                  </a:lnTo>
                  <a:lnTo>
                    <a:pt x="1587440" y="1820176"/>
                  </a:lnTo>
                  <a:lnTo>
                    <a:pt x="1646865" y="1827829"/>
                  </a:lnTo>
                  <a:lnTo>
                    <a:pt x="1676400" y="1828800"/>
                  </a:lnTo>
                  <a:lnTo>
                    <a:pt x="1707215" y="1827062"/>
                  </a:lnTo>
                  <a:lnTo>
                    <a:pt x="1769877" y="1813538"/>
                  </a:lnTo>
                  <a:lnTo>
                    <a:pt x="1833733" y="1787440"/>
                  </a:lnTo>
                  <a:lnTo>
                    <a:pt x="1898560" y="1749761"/>
                  </a:lnTo>
                  <a:lnTo>
                    <a:pt x="1931269" y="1726889"/>
                  </a:lnTo>
                  <a:lnTo>
                    <a:pt x="1964139" y="1701494"/>
                  </a:lnTo>
                  <a:lnTo>
                    <a:pt x="1997141" y="1673701"/>
                  </a:lnTo>
                  <a:lnTo>
                    <a:pt x="2030248" y="1643632"/>
                  </a:lnTo>
                  <a:lnTo>
                    <a:pt x="2063433" y="1611413"/>
                  </a:lnTo>
                  <a:lnTo>
                    <a:pt x="2096668" y="1577167"/>
                  </a:lnTo>
                  <a:lnTo>
                    <a:pt x="2129925" y="1541019"/>
                  </a:lnTo>
                  <a:lnTo>
                    <a:pt x="2163177" y="1503092"/>
                  </a:lnTo>
                  <a:lnTo>
                    <a:pt x="2196396" y="1463511"/>
                  </a:lnTo>
                  <a:lnTo>
                    <a:pt x="2229555" y="1422400"/>
                  </a:lnTo>
                  <a:lnTo>
                    <a:pt x="2262626" y="1379882"/>
                  </a:lnTo>
                  <a:lnTo>
                    <a:pt x="2295582" y="1336082"/>
                  </a:lnTo>
                  <a:lnTo>
                    <a:pt x="2328394" y="1291124"/>
                  </a:lnTo>
                  <a:lnTo>
                    <a:pt x="2361036" y="1245132"/>
                  </a:lnTo>
                  <a:lnTo>
                    <a:pt x="2393480" y="1198230"/>
                  </a:lnTo>
                  <a:lnTo>
                    <a:pt x="2425698" y="1150542"/>
                  </a:lnTo>
                  <a:lnTo>
                    <a:pt x="2457663" y="1102193"/>
                  </a:lnTo>
                  <a:lnTo>
                    <a:pt x="2489347" y="1053306"/>
                  </a:lnTo>
                  <a:lnTo>
                    <a:pt x="2520722" y="1004005"/>
                  </a:lnTo>
                  <a:lnTo>
                    <a:pt x="2551761" y="954415"/>
                  </a:lnTo>
                  <a:lnTo>
                    <a:pt x="2582437" y="904659"/>
                  </a:lnTo>
                  <a:lnTo>
                    <a:pt x="2612721" y="854862"/>
                  </a:lnTo>
                  <a:lnTo>
                    <a:pt x="2642587" y="805148"/>
                  </a:lnTo>
                  <a:lnTo>
                    <a:pt x="2672006" y="755640"/>
                  </a:lnTo>
                  <a:lnTo>
                    <a:pt x="2700952" y="706464"/>
                  </a:lnTo>
                  <a:lnTo>
                    <a:pt x="2729396" y="657742"/>
                  </a:lnTo>
                  <a:lnTo>
                    <a:pt x="2757311" y="609600"/>
                  </a:lnTo>
                  <a:lnTo>
                    <a:pt x="2784669" y="562160"/>
                  </a:lnTo>
                  <a:lnTo>
                    <a:pt x="2811443" y="515548"/>
                  </a:lnTo>
                  <a:lnTo>
                    <a:pt x="2837605" y="469887"/>
                  </a:lnTo>
                  <a:lnTo>
                    <a:pt x="2863128" y="425301"/>
                  </a:lnTo>
                  <a:lnTo>
                    <a:pt x="2887984" y="381915"/>
                  </a:lnTo>
                  <a:lnTo>
                    <a:pt x="2912146" y="339852"/>
                  </a:lnTo>
                  <a:lnTo>
                    <a:pt x="2935585" y="299237"/>
                  </a:lnTo>
                  <a:lnTo>
                    <a:pt x="2958275" y="260193"/>
                  </a:lnTo>
                  <a:lnTo>
                    <a:pt x="2980187" y="222845"/>
                  </a:lnTo>
                  <a:lnTo>
                    <a:pt x="3001295" y="187317"/>
                  </a:lnTo>
                  <a:lnTo>
                    <a:pt x="3021571" y="153733"/>
                  </a:lnTo>
                  <a:lnTo>
                    <a:pt x="3059514" y="92893"/>
                  </a:lnTo>
                  <a:lnTo>
                    <a:pt x="3093797" y="41318"/>
                  </a:lnTo>
                  <a:lnTo>
                    <a:pt x="3109497" y="19314"/>
                  </a:lnTo>
                  <a:lnTo>
                    <a:pt x="3124200" y="0"/>
                  </a:lnTo>
                </a:path>
                <a:path w="3124200" h="4724400">
                  <a:moveTo>
                    <a:pt x="0" y="4724400"/>
                  </a:moveTo>
                  <a:lnTo>
                    <a:pt x="32708" y="4672647"/>
                  </a:lnTo>
                  <a:lnTo>
                    <a:pt x="65413" y="4620932"/>
                  </a:lnTo>
                  <a:lnTo>
                    <a:pt x="98115" y="4569290"/>
                  </a:lnTo>
                  <a:lnTo>
                    <a:pt x="130809" y="4517759"/>
                  </a:lnTo>
                  <a:lnTo>
                    <a:pt x="163494" y="4466375"/>
                  </a:lnTo>
                  <a:lnTo>
                    <a:pt x="196168" y="4415175"/>
                  </a:lnTo>
                  <a:lnTo>
                    <a:pt x="228827" y="4364197"/>
                  </a:lnTo>
                  <a:lnTo>
                    <a:pt x="261471" y="4313476"/>
                  </a:lnTo>
                  <a:lnTo>
                    <a:pt x="294096" y="4263051"/>
                  </a:lnTo>
                  <a:lnTo>
                    <a:pt x="326701" y="4212957"/>
                  </a:lnTo>
                  <a:lnTo>
                    <a:pt x="359282" y="4163231"/>
                  </a:lnTo>
                  <a:lnTo>
                    <a:pt x="391838" y="4113911"/>
                  </a:lnTo>
                  <a:lnTo>
                    <a:pt x="424367" y="4065033"/>
                  </a:lnTo>
                  <a:lnTo>
                    <a:pt x="456865" y="4016634"/>
                  </a:lnTo>
                  <a:lnTo>
                    <a:pt x="489331" y="3968751"/>
                  </a:lnTo>
                  <a:lnTo>
                    <a:pt x="521763" y="3921421"/>
                  </a:lnTo>
                  <a:lnTo>
                    <a:pt x="554158" y="3874681"/>
                  </a:lnTo>
                  <a:lnTo>
                    <a:pt x="586514" y="3828567"/>
                  </a:lnTo>
                  <a:lnTo>
                    <a:pt x="618828" y="3783116"/>
                  </a:lnTo>
                  <a:lnTo>
                    <a:pt x="651098" y="3738366"/>
                  </a:lnTo>
                  <a:lnTo>
                    <a:pt x="683323" y="3694352"/>
                  </a:lnTo>
                  <a:lnTo>
                    <a:pt x="715499" y="3651113"/>
                  </a:lnTo>
                  <a:lnTo>
                    <a:pt x="747624" y="3608684"/>
                  </a:lnTo>
                  <a:lnTo>
                    <a:pt x="779697" y="3567102"/>
                  </a:lnTo>
                  <a:lnTo>
                    <a:pt x="811714" y="3526406"/>
                  </a:lnTo>
                  <a:lnTo>
                    <a:pt x="843673" y="3486630"/>
                  </a:lnTo>
                  <a:lnTo>
                    <a:pt x="875573" y="3447813"/>
                  </a:lnTo>
                  <a:lnTo>
                    <a:pt x="907410" y="3409991"/>
                  </a:lnTo>
                  <a:lnTo>
                    <a:pt x="939183" y="3373200"/>
                  </a:lnTo>
                  <a:lnTo>
                    <a:pt x="970890" y="3337478"/>
                  </a:lnTo>
                  <a:lnTo>
                    <a:pt x="1002527" y="3302862"/>
                  </a:lnTo>
                  <a:lnTo>
                    <a:pt x="1034092" y="3269388"/>
                  </a:lnTo>
                  <a:lnTo>
                    <a:pt x="1065584" y="3237094"/>
                  </a:lnTo>
                  <a:lnTo>
                    <a:pt x="1097000" y="3206015"/>
                  </a:lnTo>
                  <a:lnTo>
                    <a:pt x="1128338" y="3176190"/>
                  </a:lnTo>
                  <a:lnTo>
                    <a:pt x="1159595" y="3147654"/>
                  </a:lnTo>
                  <a:lnTo>
                    <a:pt x="1190769" y="3120445"/>
                  </a:lnTo>
                  <a:lnTo>
                    <a:pt x="1221858" y="3094600"/>
                  </a:lnTo>
                  <a:lnTo>
                    <a:pt x="1252860" y="3070155"/>
                  </a:lnTo>
                  <a:lnTo>
                    <a:pt x="1283771" y="3047147"/>
                  </a:lnTo>
                  <a:lnTo>
                    <a:pt x="1345316" y="3005590"/>
                  </a:lnTo>
                  <a:lnTo>
                    <a:pt x="1406473" y="2970225"/>
                  </a:lnTo>
                  <a:lnTo>
                    <a:pt x="1467225" y="2941345"/>
                  </a:lnTo>
                  <a:lnTo>
                    <a:pt x="1527554" y="2919246"/>
                  </a:lnTo>
                  <a:lnTo>
                    <a:pt x="1587440" y="2904223"/>
                  </a:lnTo>
                  <a:lnTo>
                    <a:pt x="1646865" y="2896570"/>
                  </a:lnTo>
                  <a:lnTo>
                    <a:pt x="1676400" y="2895600"/>
                  </a:lnTo>
                  <a:lnTo>
                    <a:pt x="1707215" y="2897337"/>
                  </a:lnTo>
                  <a:lnTo>
                    <a:pt x="1769877" y="2910861"/>
                  </a:lnTo>
                  <a:lnTo>
                    <a:pt x="1833733" y="2936959"/>
                  </a:lnTo>
                  <a:lnTo>
                    <a:pt x="1898560" y="2974638"/>
                  </a:lnTo>
                  <a:lnTo>
                    <a:pt x="1931269" y="2997510"/>
                  </a:lnTo>
                  <a:lnTo>
                    <a:pt x="1964139" y="3022905"/>
                  </a:lnTo>
                  <a:lnTo>
                    <a:pt x="1997141" y="3050698"/>
                  </a:lnTo>
                  <a:lnTo>
                    <a:pt x="2030248" y="3080767"/>
                  </a:lnTo>
                  <a:lnTo>
                    <a:pt x="2063433" y="3112986"/>
                  </a:lnTo>
                  <a:lnTo>
                    <a:pt x="2096668" y="3147232"/>
                  </a:lnTo>
                  <a:lnTo>
                    <a:pt x="2129925" y="3183380"/>
                  </a:lnTo>
                  <a:lnTo>
                    <a:pt x="2163177" y="3221307"/>
                  </a:lnTo>
                  <a:lnTo>
                    <a:pt x="2196396" y="3260888"/>
                  </a:lnTo>
                  <a:lnTo>
                    <a:pt x="2229555" y="3302000"/>
                  </a:lnTo>
                  <a:lnTo>
                    <a:pt x="2262626" y="3344517"/>
                  </a:lnTo>
                  <a:lnTo>
                    <a:pt x="2295582" y="3388317"/>
                  </a:lnTo>
                  <a:lnTo>
                    <a:pt x="2328394" y="3433275"/>
                  </a:lnTo>
                  <a:lnTo>
                    <a:pt x="2361036" y="3479267"/>
                  </a:lnTo>
                  <a:lnTo>
                    <a:pt x="2393480" y="3526169"/>
                  </a:lnTo>
                  <a:lnTo>
                    <a:pt x="2425698" y="3573857"/>
                  </a:lnTo>
                  <a:lnTo>
                    <a:pt x="2457663" y="3622206"/>
                  </a:lnTo>
                  <a:lnTo>
                    <a:pt x="2489347" y="3671093"/>
                  </a:lnTo>
                  <a:lnTo>
                    <a:pt x="2520722" y="3720394"/>
                  </a:lnTo>
                  <a:lnTo>
                    <a:pt x="2551761" y="3769984"/>
                  </a:lnTo>
                  <a:lnTo>
                    <a:pt x="2582437" y="3819740"/>
                  </a:lnTo>
                  <a:lnTo>
                    <a:pt x="2612721" y="3869537"/>
                  </a:lnTo>
                  <a:lnTo>
                    <a:pt x="2642587" y="3919251"/>
                  </a:lnTo>
                  <a:lnTo>
                    <a:pt x="2672006" y="3968759"/>
                  </a:lnTo>
                  <a:lnTo>
                    <a:pt x="2700952" y="4017935"/>
                  </a:lnTo>
                  <a:lnTo>
                    <a:pt x="2729396" y="4066657"/>
                  </a:lnTo>
                  <a:lnTo>
                    <a:pt x="2757311" y="4114799"/>
                  </a:lnTo>
                  <a:lnTo>
                    <a:pt x="2784669" y="4162239"/>
                  </a:lnTo>
                  <a:lnTo>
                    <a:pt x="2811443" y="4208851"/>
                  </a:lnTo>
                  <a:lnTo>
                    <a:pt x="2837605" y="4254512"/>
                  </a:lnTo>
                  <a:lnTo>
                    <a:pt x="2863128" y="4299098"/>
                  </a:lnTo>
                  <a:lnTo>
                    <a:pt x="2887984" y="4342484"/>
                  </a:lnTo>
                  <a:lnTo>
                    <a:pt x="2912146" y="4384547"/>
                  </a:lnTo>
                  <a:lnTo>
                    <a:pt x="2935585" y="4425162"/>
                  </a:lnTo>
                  <a:lnTo>
                    <a:pt x="2958275" y="4464206"/>
                  </a:lnTo>
                  <a:lnTo>
                    <a:pt x="2980187" y="4501554"/>
                  </a:lnTo>
                  <a:lnTo>
                    <a:pt x="3001295" y="4537082"/>
                  </a:lnTo>
                  <a:lnTo>
                    <a:pt x="3021571" y="4570666"/>
                  </a:lnTo>
                  <a:lnTo>
                    <a:pt x="3059514" y="4631506"/>
                  </a:lnTo>
                  <a:lnTo>
                    <a:pt x="3093797" y="4683081"/>
                  </a:lnTo>
                  <a:lnTo>
                    <a:pt x="3109497" y="4705085"/>
                  </a:lnTo>
                  <a:lnTo>
                    <a:pt x="3124200" y="4724400"/>
                  </a:lnTo>
                </a:path>
              </a:pathLst>
            </a:custGeom>
            <a:ln w="9525">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 name="object 5"/>
            <p:cNvSpPr/>
            <p:nvPr/>
          </p:nvSpPr>
          <p:spPr>
            <a:xfrm>
              <a:off x="4838700" y="1142999"/>
              <a:ext cx="2019300" cy="5105400"/>
            </a:xfrm>
            <a:custGeom>
              <a:avLst/>
              <a:gdLst/>
              <a:ahLst/>
              <a:cxnLst/>
              <a:rect l="l" t="t" r="r" b="b"/>
              <a:pathLst>
                <a:path w="2019300" h="5105400">
                  <a:moveTo>
                    <a:pt x="2019300" y="2514600"/>
                  </a:moveTo>
                  <a:lnTo>
                    <a:pt x="2006600" y="2508250"/>
                  </a:lnTo>
                  <a:lnTo>
                    <a:pt x="1943100" y="2476500"/>
                  </a:lnTo>
                  <a:lnTo>
                    <a:pt x="1943100" y="2508250"/>
                  </a:lnTo>
                  <a:lnTo>
                    <a:pt x="511175" y="2508250"/>
                  </a:lnTo>
                  <a:lnTo>
                    <a:pt x="511175" y="1447800"/>
                  </a:lnTo>
                  <a:lnTo>
                    <a:pt x="479425" y="1447800"/>
                  </a:lnTo>
                  <a:lnTo>
                    <a:pt x="479425" y="2508250"/>
                  </a:lnTo>
                  <a:lnTo>
                    <a:pt x="44450" y="2508250"/>
                  </a:lnTo>
                  <a:lnTo>
                    <a:pt x="44450" y="76200"/>
                  </a:lnTo>
                  <a:lnTo>
                    <a:pt x="76200" y="76200"/>
                  </a:lnTo>
                  <a:lnTo>
                    <a:pt x="69850" y="63500"/>
                  </a:lnTo>
                  <a:lnTo>
                    <a:pt x="38100" y="0"/>
                  </a:lnTo>
                  <a:lnTo>
                    <a:pt x="0" y="76200"/>
                  </a:lnTo>
                  <a:lnTo>
                    <a:pt x="31750" y="76200"/>
                  </a:lnTo>
                  <a:lnTo>
                    <a:pt x="31750" y="5105400"/>
                  </a:lnTo>
                  <a:lnTo>
                    <a:pt x="44450" y="5105400"/>
                  </a:lnTo>
                  <a:lnTo>
                    <a:pt x="44450" y="2520950"/>
                  </a:lnTo>
                  <a:lnTo>
                    <a:pt x="479425" y="2520950"/>
                  </a:lnTo>
                  <a:lnTo>
                    <a:pt x="479425" y="3727450"/>
                  </a:lnTo>
                  <a:lnTo>
                    <a:pt x="415925" y="3727450"/>
                  </a:lnTo>
                  <a:lnTo>
                    <a:pt x="495300" y="3886200"/>
                  </a:lnTo>
                  <a:lnTo>
                    <a:pt x="566737" y="3743325"/>
                  </a:lnTo>
                  <a:lnTo>
                    <a:pt x="574675" y="3727450"/>
                  </a:lnTo>
                  <a:lnTo>
                    <a:pt x="511175" y="3727450"/>
                  </a:lnTo>
                  <a:lnTo>
                    <a:pt x="511175" y="2520950"/>
                  </a:lnTo>
                  <a:lnTo>
                    <a:pt x="1943100" y="2520950"/>
                  </a:lnTo>
                  <a:lnTo>
                    <a:pt x="1943100" y="2552700"/>
                  </a:lnTo>
                  <a:lnTo>
                    <a:pt x="2006600" y="2520950"/>
                  </a:lnTo>
                  <a:lnTo>
                    <a:pt x="2019300" y="251460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6" name="object 6"/>
          <p:cNvSpPr txBox="1"/>
          <p:nvPr/>
        </p:nvSpPr>
        <p:spPr>
          <a:xfrm>
            <a:off x="1629393" y="1063498"/>
            <a:ext cx="8557260" cy="3654847"/>
          </a:xfrm>
          <a:prstGeom prst="rect">
            <a:avLst/>
          </a:prstGeom>
        </p:spPr>
        <p:txBody>
          <a:bodyPr vert="horz" wrap="square" lIns="0" tIns="12700" rIns="0" bIns="0" rtlCol="0">
            <a:spAutoFit/>
          </a:bodyPr>
          <a:lstStyle/>
          <a:p>
            <a:pPr marL="195580" algn="ctr">
              <a:lnSpc>
                <a:spcPct val="100000"/>
              </a:lnSpc>
              <a:spcBef>
                <a:spcPts val="100"/>
              </a:spcBef>
            </a:pPr>
            <a:r>
              <a:rPr sz="2400" dirty="0">
                <a:latin typeface="Arial" panose="020B0604020202020204" pitchFamily="34" charset="0"/>
                <a:cs typeface="Arial" panose="020B0604020202020204" pitchFamily="34" charset="0"/>
              </a:rPr>
              <a:t>E</a:t>
            </a:r>
          </a:p>
          <a:p>
            <a:pPr>
              <a:lnSpc>
                <a:spcPct val="100000"/>
              </a:lnSpc>
              <a:spcBef>
                <a:spcPts val="40"/>
              </a:spcBef>
            </a:pPr>
            <a:endParaRPr sz="3200" dirty="0">
              <a:latin typeface="Arial" panose="020B0604020202020204" pitchFamily="34" charset="0"/>
              <a:cs typeface="Arial" panose="020B0604020202020204" pitchFamily="34" charset="0"/>
            </a:endParaRPr>
          </a:p>
          <a:p>
            <a:pPr marL="12700">
              <a:lnSpc>
                <a:spcPct val="100000"/>
              </a:lnSpc>
            </a:pPr>
            <a:r>
              <a:rPr sz="2400" dirty="0">
                <a:latin typeface="Arial" panose="020B0604020202020204" pitchFamily="34" charset="0"/>
                <a:cs typeface="Arial" panose="020B0604020202020204" pitchFamily="34" charset="0"/>
              </a:rPr>
              <a:t>Conduction</a:t>
            </a:r>
            <a:r>
              <a:rPr sz="2400" spc="-7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band</a:t>
            </a:r>
          </a:p>
          <a:p>
            <a:pPr>
              <a:lnSpc>
                <a:spcPct val="100000"/>
              </a:lnSpc>
            </a:pPr>
            <a:endParaRPr sz="2600" dirty="0">
              <a:latin typeface="Arial" panose="020B0604020202020204" pitchFamily="34" charset="0"/>
              <a:cs typeface="Arial" panose="020B0604020202020204" pitchFamily="34" charset="0"/>
            </a:endParaRPr>
          </a:p>
          <a:p>
            <a:pPr>
              <a:lnSpc>
                <a:spcPct val="100000"/>
              </a:lnSpc>
              <a:spcBef>
                <a:spcPts val="5"/>
              </a:spcBef>
            </a:pPr>
            <a:endParaRPr sz="2200" dirty="0">
              <a:latin typeface="Arial" panose="020B0604020202020204" pitchFamily="34" charset="0"/>
              <a:cs typeface="Arial" panose="020B0604020202020204" pitchFamily="34" charset="0"/>
            </a:endParaRPr>
          </a:p>
          <a:p>
            <a:pPr marR="5080" algn="r">
              <a:lnSpc>
                <a:spcPct val="100000"/>
              </a:lnSpc>
            </a:pPr>
            <a:r>
              <a:rPr sz="2400" dirty="0">
                <a:latin typeface="Arial" panose="020B0604020202020204" pitchFamily="34" charset="0"/>
                <a:cs typeface="Arial" panose="020B0604020202020204" pitchFamily="34" charset="0"/>
              </a:rPr>
              <a:t>Optical</a:t>
            </a:r>
            <a:r>
              <a:rPr sz="2400" spc="-6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transition</a:t>
            </a:r>
          </a:p>
          <a:p>
            <a:pPr marR="849630" algn="r">
              <a:lnSpc>
                <a:spcPct val="100000"/>
              </a:lnSpc>
              <a:spcBef>
                <a:spcPts val="2245"/>
              </a:spcBef>
            </a:pPr>
            <a:r>
              <a:rPr sz="2400" dirty="0">
                <a:latin typeface="Arial" panose="020B0604020202020204" pitchFamily="34" charset="0"/>
                <a:cs typeface="Arial" panose="020B0604020202020204" pitchFamily="34" charset="0"/>
              </a:rPr>
              <a:t>k</a:t>
            </a:r>
          </a:p>
          <a:p>
            <a:pPr marL="164465">
              <a:lnSpc>
                <a:spcPct val="100000"/>
              </a:lnSpc>
              <a:spcBef>
                <a:spcPts val="2195"/>
              </a:spcBef>
            </a:pPr>
            <a:r>
              <a:rPr sz="2400" spc="-40" dirty="0">
                <a:latin typeface="Arial" panose="020B0604020202020204" pitchFamily="34" charset="0"/>
                <a:cs typeface="Arial" panose="020B0604020202020204" pitchFamily="34" charset="0"/>
              </a:rPr>
              <a:t>Valence</a:t>
            </a:r>
            <a:r>
              <a:rPr sz="2400" spc="-6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band</a:t>
            </a:r>
          </a:p>
        </p:txBody>
      </p:sp>
    </p:spTree>
    <p:extLst>
      <p:ext uri="{BB962C8B-B14F-4D97-AF65-F5344CB8AC3E}">
        <p14:creationId xmlns:p14="http://schemas.microsoft.com/office/powerpoint/2010/main" val="3402208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2800" y="76200"/>
            <a:ext cx="4755285" cy="629018"/>
          </a:xfrm>
          <a:prstGeom prst="rect">
            <a:avLst/>
          </a:prstGeom>
        </p:spPr>
        <p:txBody>
          <a:bodyPr vert="horz" wrap="square" lIns="0" tIns="13335" rIns="0" bIns="0" rtlCol="0">
            <a:spAutoFit/>
          </a:bodyPr>
          <a:lstStyle/>
          <a:p>
            <a:pPr marL="12700">
              <a:lnSpc>
                <a:spcPct val="100000"/>
              </a:lnSpc>
              <a:spcBef>
                <a:spcPts val="105"/>
              </a:spcBef>
            </a:pPr>
            <a:r>
              <a:rPr sz="4000" dirty="0">
                <a:solidFill>
                  <a:srgbClr val="000099"/>
                </a:solidFill>
                <a:latin typeface="Arial" panose="020B0604020202020204" pitchFamily="34" charset="0"/>
                <a:cs typeface="Arial" panose="020B0604020202020204" pitchFamily="34" charset="0"/>
              </a:rPr>
              <a:t>SOA</a:t>
            </a:r>
            <a:r>
              <a:rPr sz="4000" spc="-180" dirty="0">
                <a:solidFill>
                  <a:srgbClr val="000099"/>
                </a:solidFill>
                <a:latin typeface="Arial" panose="020B0604020202020204" pitchFamily="34" charset="0"/>
                <a:cs typeface="Arial" panose="020B0604020202020204" pitchFamily="34" charset="0"/>
              </a:rPr>
              <a:t> </a:t>
            </a:r>
            <a:r>
              <a:rPr sz="4000" dirty="0">
                <a:solidFill>
                  <a:srgbClr val="000099"/>
                </a:solidFill>
                <a:latin typeface="Arial" panose="020B0604020202020204" pitchFamily="34" charset="0"/>
                <a:cs typeface="Arial" panose="020B0604020202020204" pitchFamily="34" charset="0"/>
              </a:rPr>
              <a:t>OP</a:t>
            </a:r>
            <a:r>
              <a:rPr sz="4000" spc="5" dirty="0">
                <a:solidFill>
                  <a:srgbClr val="000099"/>
                </a:solidFill>
                <a:latin typeface="Arial" panose="020B0604020202020204" pitchFamily="34" charset="0"/>
                <a:cs typeface="Arial" panose="020B0604020202020204" pitchFamily="34" charset="0"/>
              </a:rPr>
              <a:t>E</a:t>
            </a:r>
            <a:r>
              <a:rPr sz="4000" dirty="0">
                <a:solidFill>
                  <a:srgbClr val="000099"/>
                </a:solidFill>
                <a:latin typeface="Arial" panose="020B0604020202020204" pitchFamily="34" charset="0"/>
                <a:cs typeface="Arial" panose="020B0604020202020204" pitchFamily="34" charset="0"/>
              </a:rPr>
              <a:t>R</a:t>
            </a:r>
            <a:r>
              <a:rPr sz="4000" spc="-190" dirty="0">
                <a:solidFill>
                  <a:srgbClr val="000099"/>
                </a:solidFill>
                <a:latin typeface="Arial" panose="020B0604020202020204" pitchFamily="34" charset="0"/>
                <a:cs typeface="Arial" panose="020B0604020202020204" pitchFamily="34" charset="0"/>
              </a:rPr>
              <a:t>A</a:t>
            </a:r>
            <a:r>
              <a:rPr sz="4000" dirty="0">
                <a:solidFill>
                  <a:srgbClr val="000099"/>
                </a:solidFill>
                <a:latin typeface="Arial" panose="020B0604020202020204" pitchFamily="34" charset="0"/>
                <a:cs typeface="Arial" panose="020B0604020202020204" pitchFamily="34" charset="0"/>
              </a:rPr>
              <a:t>TION</a:t>
            </a:r>
          </a:p>
        </p:txBody>
      </p:sp>
      <p:sp>
        <p:nvSpPr>
          <p:cNvPr id="3" name="object 3"/>
          <p:cNvSpPr txBox="1"/>
          <p:nvPr/>
        </p:nvSpPr>
        <p:spPr>
          <a:xfrm>
            <a:off x="304800" y="669211"/>
            <a:ext cx="11582400" cy="6220293"/>
          </a:xfrm>
          <a:prstGeom prst="rect">
            <a:avLst/>
          </a:prstGeom>
        </p:spPr>
        <p:txBody>
          <a:bodyPr vert="horz" wrap="square" lIns="0" tIns="48895" rIns="0" bIns="0" rtlCol="0">
            <a:spAutoFit/>
          </a:bodyPr>
          <a:lstStyle/>
          <a:p>
            <a:pPr marL="285115" marR="5715" indent="-273050" algn="just">
              <a:spcBef>
                <a:spcPts val="385"/>
              </a:spcBef>
              <a:buClr>
                <a:srgbClr val="FD8537"/>
              </a:buClr>
              <a:buSzPct val="68750"/>
              <a:buFont typeface="Wingdings"/>
              <a:buChar char=""/>
              <a:tabLst>
                <a:tab pos="285750" algn="l"/>
              </a:tabLst>
            </a:pPr>
            <a:r>
              <a:rPr sz="3600" spc="-5" dirty="0">
                <a:latin typeface="Arial MT"/>
                <a:cs typeface="Arial MT"/>
              </a:rPr>
              <a:t>The</a:t>
            </a:r>
            <a:r>
              <a:rPr sz="3600" dirty="0">
                <a:latin typeface="Arial MT"/>
                <a:cs typeface="Arial MT"/>
              </a:rPr>
              <a:t> </a:t>
            </a:r>
            <a:r>
              <a:rPr sz="3600" spc="-5" dirty="0">
                <a:latin typeface="Arial MT"/>
                <a:cs typeface="Arial MT"/>
              </a:rPr>
              <a:t>DC</a:t>
            </a:r>
            <a:r>
              <a:rPr sz="3600" dirty="0">
                <a:latin typeface="Arial MT"/>
                <a:cs typeface="Arial MT"/>
              </a:rPr>
              <a:t> current</a:t>
            </a:r>
            <a:r>
              <a:rPr sz="3600" spc="5" dirty="0">
                <a:latin typeface="Arial MT"/>
                <a:cs typeface="Arial MT"/>
              </a:rPr>
              <a:t> </a:t>
            </a:r>
            <a:r>
              <a:rPr sz="3600" spc="-5" dirty="0">
                <a:latin typeface="Arial MT"/>
                <a:cs typeface="Arial MT"/>
              </a:rPr>
              <a:t>applied</a:t>
            </a:r>
            <a:r>
              <a:rPr sz="3600" dirty="0">
                <a:latin typeface="Arial MT"/>
                <a:cs typeface="Arial MT"/>
              </a:rPr>
              <a:t> to</a:t>
            </a:r>
            <a:r>
              <a:rPr sz="3600" spc="5" dirty="0">
                <a:latin typeface="Arial MT"/>
                <a:cs typeface="Arial MT"/>
              </a:rPr>
              <a:t> </a:t>
            </a:r>
            <a:r>
              <a:rPr sz="3600" spc="-5" dirty="0">
                <a:latin typeface="Arial MT"/>
                <a:cs typeface="Arial MT"/>
              </a:rPr>
              <a:t>the</a:t>
            </a:r>
            <a:r>
              <a:rPr sz="3600" dirty="0">
                <a:latin typeface="Arial MT"/>
                <a:cs typeface="Arial MT"/>
              </a:rPr>
              <a:t> </a:t>
            </a:r>
            <a:r>
              <a:rPr sz="3600" spc="-5" dirty="0">
                <a:latin typeface="Arial MT"/>
                <a:cs typeface="Arial MT"/>
              </a:rPr>
              <a:t>device</a:t>
            </a:r>
            <a:r>
              <a:rPr sz="3600" dirty="0">
                <a:latin typeface="Arial MT"/>
                <a:cs typeface="Arial MT"/>
              </a:rPr>
              <a:t> </a:t>
            </a:r>
            <a:r>
              <a:rPr sz="3600" spc="-5" dirty="0">
                <a:latin typeface="Arial MT"/>
                <a:cs typeface="Arial MT"/>
              </a:rPr>
              <a:t>results</a:t>
            </a:r>
            <a:r>
              <a:rPr sz="3600" dirty="0">
                <a:latin typeface="Arial MT"/>
                <a:cs typeface="Arial MT"/>
              </a:rPr>
              <a:t> </a:t>
            </a:r>
            <a:r>
              <a:rPr sz="3600" spc="-10" dirty="0">
                <a:latin typeface="Arial MT"/>
                <a:cs typeface="Arial MT"/>
              </a:rPr>
              <a:t>in </a:t>
            </a:r>
            <a:r>
              <a:rPr sz="3600" spc="-5" dirty="0">
                <a:latin typeface="Arial MT"/>
                <a:cs typeface="Arial MT"/>
              </a:rPr>
              <a:t> electrons</a:t>
            </a:r>
            <a:r>
              <a:rPr sz="3600" dirty="0">
                <a:latin typeface="Arial MT"/>
                <a:cs typeface="Arial MT"/>
              </a:rPr>
              <a:t> </a:t>
            </a:r>
            <a:r>
              <a:rPr sz="3600" spc="-5" dirty="0">
                <a:latin typeface="Arial MT"/>
                <a:cs typeface="Arial MT"/>
              </a:rPr>
              <a:t>being</a:t>
            </a:r>
            <a:r>
              <a:rPr sz="3600" dirty="0">
                <a:latin typeface="Arial MT"/>
                <a:cs typeface="Arial MT"/>
              </a:rPr>
              <a:t> </a:t>
            </a:r>
            <a:r>
              <a:rPr sz="3600" spc="-5" dirty="0">
                <a:latin typeface="Arial MT"/>
                <a:cs typeface="Arial MT"/>
              </a:rPr>
              <a:t>pumped</a:t>
            </a:r>
            <a:r>
              <a:rPr sz="3600" dirty="0">
                <a:latin typeface="Arial MT"/>
                <a:cs typeface="Arial MT"/>
              </a:rPr>
              <a:t> </a:t>
            </a:r>
            <a:r>
              <a:rPr sz="3600" spc="-5" dirty="0">
                <a:latin typeface="Arial MT"/>
                <a:cs typeface="Arial MT"/>
              </a:rPr>
              <a:t>into</a:t>
            </a:r>
            <a:r>
              <a:rPr sz="3600" dirty="0">
                <a:latin typeface="Arial MT"/>
                <a:cs typeface="Arial MT"/>
              </a:rPr>
              <a:t> </a:t>
            </a:r>
            <a:r>
              <a:rPr sz="3600" spc="-5" dirty="0">
                <a:latin typeface="Arial MT"/>
                <a:cs typeface="Arial MT"/>
              </a:rPr>
              <a:t>the</a:t>
            </a:r>
            <a:r>
              <a:rPr sz="3600" dirty="0">
                <a:latin typeface="Arial MT"/>
                <a:cs typeface="Arial MT"/>
              </a:rPr>
              <a:t> (normally</a:t>
            </a:r>
            <a:r>
              <a:rPr sz="3600" spc="5" dirty="0">
                <a:latin typeface="Arial MT"/>
                <a:cs typeface="Arial MT"/>
              </a:rPr>
              <a:t> </a:t>
            </a:r>
            <a:r>
              <a:rPr sz="3600" dirty="0">
                <a:latin typeface="Arial MT"/>
                <a:cs typeface="Arial MT"/>
              </a:rPr>
              <a:t>empty) </a:t>
            </a:r>
            <a:r>
              <a:rPr sz="3600" spc="5" dirty="0">
                <a:latin typeface="Arial MT"/>
                <a:cs typeface="Arial MT"/>
              </a:rPr>
              <a:t> </a:t>
            </a:r>
            <a:r>
              <a:rPr sz="3600" spc="-5" dirty="0">
                <a:latin typeface="Arial MT"/>
                <a:cs typeface="Arial MT"/>
              </a:rPr>
              <a:t>conduction band and removed </a:t>
            </a:r>
            <a:r>
              <a:rPr sz="3600" dirty="0">
                <a:latin typeface="Arial MT"/>
                <a:cs typeface="Arial MT"/>
              </a:rPr>
              <a:t>from the </a:t>
            </a:r>
            <a:r>
              <a:rPr sz="3600" spc="-5" dirty="0">
                <a:latin typeface="Arial MT"/>
                <a:cs typeface="Arial MT"/>
              </a:rPr>
              <a:t>(normally full) </a:t>
            </a:r>
            <a:r>
              <a:rPr sz="3600" dirty="0">
                <a:latin typeface="Arial MT"/>
                <a:cs typeface="Arial MT"/>
              </a:rPr>
              <a:t> valence </a:t>
            </a:r>
            <a:r>
              <a:rPr sz="3600" spc="-5" dirty="0">
                <a:latin typeface="Arial MT"/>
                <a:cs typeface="Arial MT"/>
              </a:rPr>
              <a:t>band. This creates the </a:t>
            </a:r>
            <a:r>
              <a:rPr sz="3600" dirty="0">
                <a:latin typeface="Arial MT"/>
                <a:cs typeface="Arial MT"/>
              </a:rPr>
              <a:t>population inversion </a:t>
            </a:r>
            <a:r>
              <a:rPr sz="3600" spc="5" dirty="0">
                <a:latin typeface="Arial MT"/>
                <a:cs typeface="Arial MT"/>
              </a:rPr>
              <a:t> </a:t>
            </a:r>
            <a:r>
              <a:rPr sz="3600" dirty="0">
                <a:latin typeface="Arial MT"/>
                <a:cs typeface="Arial MT"/>
              </a:rPr>
              <a:t>which</a:t>
            </a:r>
            <a:r>
              <a:rPr sz="3600" spc="5" dirty="0">
                <a:latin typeface="Arial MT"/>
                <a:cs typeface="Arial MT"/>
              </a:rPr>
              <a:t> </a:t>
            </a:r>
            <a:r>
              <a:rPr sz="3600" spc="-5" dirty="0">
                <a:latin typeface="Arial MT"/>
                <a:cs typeface="Arial MT"/>
              </a:rPr>
              <a:t>is</a:t>
            </a:r>
            <a:r>
              <a:rPr sz="3600" dirty="0">
                <a:latin typeface="Arial MT"/>
                <a:cs typeface="Arial MT"/>
              </a:rPr>
              <a:t> a</a:t>
            </a:r>
            <a:r>
              <a:rPr sz="3600" spc="5" dirty="0">
                <a:latin typeface="Arial MT"/>
                <a:cs typeface="Arial MT"/>
              </a:rPr>
              <a:t> </a:t>
            </a:r>
            <a:r>
              <a:rPr sz="3600" dirty="0">
                <a:latin typeface="Arial MT"/>
                <a:cs typeface="Arial MT"/>
              </a:rPr>
              <a:t>pre-cursor</a:t>
            </a:r>
            <a:r>
              <a:rPr sz="3600" spc="5" dirty="0">
                <a:latin typeface="Arial MT"/>
                <a:cs typeface="Arial MT"/>
              </a:rPr>
              <a:t> </a:t>
            </a:r>
            <a:r>
              <a:rPr sz="3600" dirty="0">
                <a:latin typeface="Arial MT"/>
                <a:cs typeface="Arial MT"/>
              </a:rPr>
              <a:t>to</a:t>
            </a:r>
            <a:r>
              <a:rPr sz="3600" spc="5" dirty="0">
                <a:latin typeface="Arial MT"/>
                <a:cs typeface="Arial MT"/>
              </a:rPr>
              <a:t> </a:t>
            </a:r>
            <a:r>
              <a:rPr sz="3600" spc="-5" dirty="0">
                <a:latin typeface="Arial MT"/>
                <a:cs typeface="Arial MT"/>
              </a:rPr>
              <a:t>optical</a:t>
            </a:r>
            <a:r>
              <a:rPr sz="3600" dirty="0">
                <a:latin typeface="Arial MT"/>
                <a:cs typeface="Arial MT"/>
              </a:rPr>
              <a:t> </a:t>
            </a:r>
            <a:r>
              <a:rPr sz="3600" spc="-5" dirty="0">
                <a:latin typeface="Arial MT"/>
                <a:cs typeface="Arial MT"/>
              </a:rPr>
              <a:t>gain.</a:t>
            </a:r>
            <a:r>
              <a:rPr sz="3600" dirty="0">
                <a:latin typeface="Arial MT"/>
                <a:cs typeface="Arial MT"/>
              </a:rPr>
              <a:t> </a:t>
            </a:r>
            <a:r>
              <a:rPr sz="3600" spc="-5" dirty="0">
                <a:latin typeface="Arial MT"/>
                <a:cs typeface="Arial MT"/>
              </a:rPr>
              <a:t>When</a:t>
            </a:r>
            <a:r>
              <a:rPr sz="3600" dirty="0">
                <a:latin typeface="Arial MT"/>
                <a:cs typeface="Arial MT"/>
              </a:rPr>
              <a:t> signal </a:t>
            </a:r>
            <a:r>
              <a:rPr sz="3600" spc="-655" dirty="0">
                <a:latin typeface="Arial MT"/>
                <a:cs typeface="Arial MT"/>
              </a:rPr>
              <a:t> </a:t>
            </a:r>
            <a:r>
              <a:rPr sz="3600" spc="-5" dirty="0">
                <a:latin typeface="Arial MT"/>
                <a:cs typeface="Arial MT"/>
              </a:rPr>
              <a:t>photons</a:t>
            </a:r>
            <a:r>
              <a:rPr sz="3600" dirty="0">
                <a:latin typeface="Arial MT"/>
                <a:cs typeface="Arial MT"/>
              </a:rPr>
              <a:t> travel</a:t>
            </a:r>
            <a:r>
              <a:rPr sz="3600" spc="5" dirty="0">
                <a:latin typeface="Arial MT"/>
                <a:cs typeface="Arial MT"/>
              </a:rPr>
              <a:t> </a:t>
            </a:r>
            <a:r>
              <a:rPr sz="3600" dirty="0">
                <a:latin typeface="Arial MT"/>
                <a:cs typeface="Arial MT"/>
              </a:rPr>
              <a:t>through</a:t>
            </a:r>
            <a:r>
              <a:rPr sz="3600" spc="5" dirty="0">
                <a:latin typeface="Arial MT"/>
                <a:cs typeface="Arial MT"/>
              </a:rPr>
              <a:t> </a:t>
            </a:r>
            <a:r>
              <a:rPr sz="3600" dirty="0">
                <a:latin typeface="Arial MT"/>
                <a:cs typeface="Arial MT"/>
              </a:rPr>
              <a:t>the</a:t>
            </a:r>
            <a:r>
              <a:rPr sz="3600" spc="5" dirty="0">
                <a:latin typeface="Arial MT"/>
                <a:cs typeface="Arial MT"/>
              </a:rPr>
              <a:t> </a:t>
            </a:r>
            <a:r>
              <a:rPr sz="3600" spc="-5" dirty="0">
                <a:latin typeface="Arial MT"/>
                <a:cs typeface="Arial MT"/>
              </a:rPr>
              <a:t>device</a:t>
            </a:r>
            <a:r>
              <a:rPr sz="3600" dirty="0">
                <a:latin typeface="Arial MT"/>
                <a:cs typeface="Arial MT"/>
              </a:rPr>
              <a:t> they</a:t>
            </a:r>
            <a:r>
              <a:rPr sz="3600" spc="5" dirty="0">
                <a:latin typeface="Arial MT"/>
                <a:cs typeface="Arial MT"/>
              </a:rPr>
              <a:t> </a:t>
            </a:r>
            <a:r>
              <a:rPr sz="3600" spc="-5" dirty="0">
                <a:latin typeface="Arial MT"/>
                <a:cs typeface="Arial MT"/>
              </a:rPr>
              <a:t>cause </a:t>
            </a:r>
            <a:r>
              <a:rPr sz="3600" dirty="0">
                <a:latin typeface="Arial MT"/>
                <a:cs typeface="Arial MT"/>
              </a:rPr>
              <a:t> </a:t>
            </a:r>
            <a:r>
              <a:rPr sz="3600" spc="-5" dirty="0">
                <a:latin typeface="Arial MT"/>
                <a:cs typeface="Arial MT"/>
              </a:rPr>
              <a:t>stimulated </a:t>
            </a:r>
            <a:r>
              <a:rPr sz="3600" dirty="0">
                <a:latin typeface="Arial MT"/>
                <a:cs typeface="Arial MT"/>
              </a:rPr>
              <a:t>emission </a:t>
            </a:r>
            <a:r>
              <a:rPr sz="3600" spc="-5" dirty="0">
                <a:latin typeface="Arial MT"/>
                <a:cs typeface="Arial MT"/>
              </a:rPr>
              <a:t>to occur </a:t>
            </a:r>
            <a:r>
              <a:rPr sz="3600" spc="-10" dirty="0">
                <a:latin typeface="Arial MT"/>
                <a:cs typeface="Arial MT"/>
              </a:rPr>
              <a:t>when </a:t>
            </a:r>
            <a:r>
              <a:rPr sz="3600" spc="-5" dirty="0">
                <a:latin typeface="Arial MT"/>
                <a:cs typeface="Arial MT"/>
              </a:rPr>
              <a:t>an </a:t>
            </a:r>
            <a:r>
              <a:rPr sz="3600" dirty="0">
                <a:latin typeface="Arial MT"/>
                <a:cs typeface="Arial MT"/>
              </a:rPr>
              <a:t>electron </a:t>
            </a:r>
            <a:r>
              <a:rPr sz="3600" spc="-10" dirty="0">
                <a:latin typeface="Arial MT"/>
                <a:cs typeface="Arial MT"/>
              </a:rPr>
              <a:t>and </a:t>
            </a:r>
            <a:r>
              <a:rPr sz="3600" spc="-5" dirty="0">
                <a:latin typeface="Arial MT"/>
                <a:cs typeface="Arial MT"/>
              </a:rPr>
              <a:t> hole</a:t>
            </a:r>
            <a:r>
              <a:rPr sz="3600" spc="5" dirty="0">
                <a:latin typeface="Arial MT"/>
                <a:cs typeface="Arial MT"/>
              </a:rPr>
              <a:t> </a:t>
            </a:r>
            <a:r>
              <a:rPr sz="3600" spc="-5" dirty="0">
                <a:latin typeface="Arial MT"/>
                <a:cs typeface="Arial MT"/>
              </a:rPr>
              <a:t>recombine.</a:t>
            </a:r>
            <a:endParaRPr sz="3600" dirty="0">
              <a:latin typeface="Arial MT"/>
              <a:cs typeface="Arial MT"/>
            </a:endParaRPr>
          </a:p>
          <a:p>
            <a:pPr marL="285115" marR="5080" indent="-273050" algn="just">
              <a:spcBef>
                <a:spcPts val="645"/>
              </a:spcBef>
              <a:buClr>
                <a:srgbClr val="FD8537"/>
              </a:buClr>
              <a:buSzPct val="68750"/>
              <a:buFont typeface="Wingdings"/>
              <a:buChar char=""/>
              <a:tabLst>
                <a:tab pos="285750" algn="l"/>
              </a:tabLst>
            </a:pPr>
            <a:r>
              <a:rPr sz="3600" spc="-5" dirty="0">
                <a:latin typeface="Arial MT"/>
                <a:cs typeface="Arial MT"/>
              </a:rPr>
              <a:t>The</a:t>
            </a:r>
            <a:r>
              <a:rPr sz="3600" dirty="0">
                <a:latin typeface="Arial MT"/>
                <a:cs typeface="Arial MT"/>
              </a:rPr>
              <a:t> phase</a:t>
            </a:r>
            <a:r>
              <a:rPr sz="3600" spc="5" dirty="0">
                <a:latin typeface="Arial MT"/>
                <a:cs typeface="Arial MT"/>
              </a:rPr>
              <a:t> </a:t>
            </a:r>
            <a:r>
              <a:rPr sz="3600" spc="-10" dirty="0">
                <a:latin typeface="Arial MT"/>
                <a:cs typeface="Arial MT"/>
              </a:rPr>
              <a:t>effects</a:t>
            </a:r>
            <a:r>
              <a:rPr sz="3600" spc="-5" dirty="0">
                <a:latin typeface="Arial MT"/>
                <a:cs typeface="Arial MT"/>
              </a:rPr>
              <a:t> in</a:t>
            </a:r>
            <a:r>
              <a:rPr sz="3600" dirty="0">
                <a:latin typeface="Arial MT"/>
                <a:cs typeface="Arial MT"/>
              </a:rPr>
              <a:t> these</a:t>
            </a:r>
            <a:r>
              <a:rPr sz="3600" spc="5" dirty="0">
                <a:latin typeface="Arial MT"/>
                <a:cs typeface="Arial MT"/>
              </a:rPr>
              <a:t> </a:t>
            </a:r>
            <a:r>
              <a:rPr sz="3600" spc="-5" dirty="0">
                <a:latin typeface="Arial MT"/>
                <a:cs typeface="Arial MT"/>
              </a:rPr>
              <a:t>devices</a:t>
            </a:r>
            <a:r>
              <a:rPr sz="3600" dirty="0">
                <a:latin typeface="Arial MT"/>
                <a:cs typeface="Arial MT"/>
              </a:rPr>
              <a:t> can</a:t>
            </a:r>
            <a:r>
              <a:rPr sz="3600" spc="5" dirty="0">
                <a:latin typeface="Arial MT"/>
                <a:cs typeface="Arial MT"/>
              </a:rPr>
              <a:t> </a:t>
            </a:r>
            <a:r>
              <a:rPr sz="3600" spc="-5" dirty="0">
                <a:latin typeface="Arial MT"/>
                <a:cs typeface="Arial MT"/>
              </a:rPr>
              <a:t>be</a:t>
            </a:r>
            <a:r>
              <a:rPr sz="3600" spc="655" dirty="0">
                <a:latin typeface="Arial MT"/>
                <a:cs typeface="Arial MT"/>
              </a:rPr>
              <a:t> </a:t>
            </a:r>
            <a:r>
              <a:rPr sz="3600" spc="-5" dirty="0">
                <a:latin typeface="Arial MT"/>
                <a:cs typeface="Arial MT"/>
              </a:rPr>
              <a:t>quite </a:t>
            </a:r>
            <a:r>
              <a:rPr sz="3600" dirty="0">
                <a:latin typeface="Arial MT"/>
                <a:cs typeface="Arial MT"/>
              </a:rPr>
              <a:t> strong </a:t>
            </a:r>
            <a:r>
              <a:rPr sz="3600" spc="-5" dirty="0">
                <a:latin typeface="Arial MT"/>
                <a:cs typeface="Arial MT"/>
              </a:rPr>
              <a:t>with a gain </a:t>
            </a:r>
            <a:r>
              <a:rPr sz="3600" dirty="0">
                <a:latin typeface="Arial MT"/>
                <a:cs typeface="Arial MT"/>
              </a:rPr>
              <a:t>change </a:t>
            </a:r>
            <a:r>
              <a:rPr sz="3600" spc="-5" dirty="0">
                <a:latin typeface="Arial MT"/>
                <a:cs typeface="Arial MT"/>
              </a:rPr>
              <a:t>of 3dB </a:t>
            </a:r>
            <a:r>
              <a:rPr sz="3600" dirty="0">
                <a:latin typeface="Arial MT"/>
                <a:cs typeface="Arial MT"/>
              </a:rPr>
              <a:t>corresponding to </a:t>
            </a:r>
            <a:r>
              <a:rPr sz="3600" spc="5" dirty="0">
                <a:latin typeface="Arial MT"/>
                <a:cs typeface="Arial MT"/>
              </a:rPr>
              <a:t> </a:t>
            </a:r>
            <a:r>
              <a:rPr sz="3600" spc="-5" dirty="0">
                <a:latin typeface="Arial MT"/>
                <a:cs typeface="Arial MT"/>
              </a:rPr>
              <a:t>roughly</a:t>
            </a:r>
            <a:r>
              <a:rPr sz="3600" spc="10" dirty="0">
                <a:latin typeface="Arial MT"/>
                <a:cs typeface="Arial MT"/>
              </a:rPr>
              <a:t> </a:t>
            </a:r>
            <a:r>
              <a:rPr sz="3600" spc="-5" dirty="0">
                <a:latin typeface="Arial MT"/>
                <a:cs typeface="Arial MT"/>
              </a:rPr>
              <a:t>a</a:t>
            </a:r>
            <a:r>
              <a:rPr sz="3600" dirty="0">
                <a:latin typeface="Arial MT"/>
                <a:cs typeface="Arial MT"/>
              </a:rPr>
              <a:t> </a:t>
            </a:r>
            <a:r>
              <a:rPr sz="3600" spc="-5" dirty="0">
                <a:latin typeface="Arial MT"/>
                <a:cs typeface="Arial MT"/>
              </a:rPr>
              <a:t>phase</a:t>
            </a:r>
            <a:r>
              <a:rPr sz="3600" spc="15" dirty="0">
                <a:latin typeface="Arial MT"/>
                <a:cs typeface="Arial MT"/>
              </a:rPr>
              <a:t> </a:t>
            </a:r>
            <a:r>
              <a:rPr sz="3600" spc="-5" dirty="0">
                <a:latin typeface="Arial MT"/>
                <a:cs typeface="Arial MT"/>
              </a:rPr>
              <a:t>change</a:t>
            </a:r>
            <a:r>
              <a:rPr sz="3600" spc="25" dirty="0">
                <a:latin typeface="Arial MT"/>
                <a:cs typeface="Arial MT"/>
              </a:rPr>
              <a:t> </a:t>
            </a:r>
            <a:r>
              <a:rPr sz="3600" spc="-5" dirty="0">
                <a:latin typeface="Arial MT"/>
                <a:cs typeface="Arial MT"/>
              </a:rPr>
              <a:t>of p.</a:t>
            </a:r>
            <a:endParaRPr sz="3600" dirty="0">
              <a:latin typeface="Arial MT"/>
              <a:cs typeface="Arial MT"/>
            </a:endParaRPr>
          </a:p>
        </p:txBody>
      </p:sp>
    </p:spTree>
    <p:extLst>
      <p:ext uri="{BB962C8B-B14F-4D97-AF65-F5344CB8AC3E}">
        <p14:creationId xmlns:p14="http://schemas.microsoft.com/office/powerpoint/2010/main" val="3846311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52400"/>
            <a:ext cx="11433387" cy="566822"/>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99"/>
                </a:solidFill>
                <a:latin typeface="Arial" panose="020B0604020202020204" pitchFamily="34" charset="0"/>
                <a:cs typeface="Arial" panose="020B0604020202020204" pitchFamily="34" charset="0"/>
              </a:rPr>
              <a:t>SEMICONDUCTOR</a:t>
            </a:r>
            <a:r>
              <a:rPr sz="3600" spc="310" dirty="0">
                <a:solidFill>
                  <a:srgbClr val="000099"/>
                </a:solidFill>
                <a:latin typeface="Arial" panose="020B0604020202020204" pitchFamily="34" charset="0"/>
                <a:cs typeface="Arial" panose="020B0604020202020204" pitchFamily="34" charset="0"/>
              </a:rPr>
              <a:t> </a:t>
            </a:r>
            <a:r>
              <a:rPr sz="3600" spc="254" dirty="0">
                <a:solidFill>
                  <a:srgbClr val="000099"/>
                </a:solidFill>
                <a:latin typeface="Arial" panose="020B0604020202020204" pitchFamily="34" charset="0"/>
                <a:cs typeface="Arial" panose="020B0604020202020204" pitchFamily="34" charset="0"/>
              </a:rPr>
              <a:t>AMPLIFIER</a:t>
            </a:r>
            <a:r>
              <a:rPr sz="3600" spc="340" dirty="0">
                <a:solidFill>
                  <a:srgbClr val="000099"/>
                </a:solidFill>
                <a:latin typeface="Arial" panose="020B0604020202020204" pitchFamily="34" charset="0"/>
                <a:cs typeface="Arial" panose="020B0604020202020204" pitchFamily="34" charset="0"/>
              </a:rPr>
              <a:t> </a:t>
            </a:r>
            <a:r>
              <a:rPr sz="3600" spc="280" dirty="0">
                <a:solidFill>
                  <a:srgbClr val="000099"/>
                </a:solidFill>
                <a:latin typeface="Arial" panose="020B0604020202020204" pitchFamily="34" charset="0"/>
                <a:cs typeface="Arial" panose="020B0604020202020204" pitchFamily="34" charset="0"/>
              </a:rPr>
              <a:t>ADVANTAGES</a:t>
            </a:r>
            <a:endParaRPr sz="3600" dirty="0">
              <a:solidFill>
                <a:srgbClr val="000099"/>
              </a:solidFill>
              <a:latin typeface="Arial" panose="020B0604020202020204" pitchFamily="34" charset="0"/>
              <a:cs typeface="Arial" panose="020B0604020202020204" pitchFamily="34" charset="0"/>
            </a:endParaRPr>
          </a:p>
        </p:txBody>
      </p:sp>
      <p:sp>
        <p:nvSpPr>
          <p:cNvPr id="3" name="object 3"/>
          <p:cNvSpPr txBox="1"/>
          <p:nvPr/>
        </p:nvSpPr>
        <p:spPr>
          <a:xfrm>
            <a:off x="304800" y="1143000"/>
            <a:ext cx="11658600" cy="4197944"/>
          </a:xfrm>
          <a:prstGeom prst="rect">
            <a:avLst/>
          </a:prstGeom>
        </p:spPr>
        <p:txBody>
          <a:bodyPr vert="horz" wrap="square" lIns="0" tIns="12065" rIns="0" bIns="0" rtlCol="0">
            <a:spAutoFit/>
          </a:bodyPr>
          <a:lstStyle/>
          <a:p>
            <a:pPr marL="285115" marR="327025" indent="-273050" algn="just">
              <a:lnSpc>
                <a:spcPct val="100000"/>
              </a:lnSpc>
              <a:spcBef>
                <a:spcPts val="95"/>
              </a:spcBef>
              <a:buClr>
                <a:srgbClr val="FD8537"/>
              </a:buClr>
              <a:buSzPct val="69642"/>
              <a:buFont typeface="Wingdings"/>
              <a:buChar char=""/>
              <a:tabLst>
                <a:tab pos="285750" algn="l"/>
              </a:tabLst>
            </a:pPr>
            <a:r>
              <a:rPr sz="3600" spc="120" dirty="0">
                <a:latin typeface="Arial" panose="020B0604020202020204" pitchFamily="34" charset="0"/>
                <a:cs typeface="Arial" panose="020B0604020202020204" pitchFamily="34" charset="0"/>
              </a:rPr>
              <a:t>Are </a:t>
            </a:r>
            <a:r>
              <a:rPr sz="3600" spc="110" dirty="0">
                <a:latin typeface="Arial" panose="020B0604020202020204" pitchFamily="34" charset="0"/>
                <a:cs typeface="Arial" panose="020B0604020202020204" pitchFamily="34" charset="0"/>
              </a:rPr>
              <a:t>the </a:t>
            </a:r>
            <a:r>
              <a:rPr sz="3600" spc="114" dirty="0">
                <a:latin typeface="Arial" panose="020B0604020202020204" pitchFamily="34" charset="0"/>
                <a:cs typeface="Arial" panose="020B0604020202020204" pitchFamily="34" charset="0"/>
              </a:rPr>
              <a:t>right </a:t>
            </a:r>
            <a:r>
              <a:rPr sz="3600" spc="75" dirty="0">
                <a:latin typeface="Arial" panose="020B0604020202020204" pitchFamily="34" charset="0"/>
                <a:cs typeface="Arial" panose="020B0604020202020204" pitchFamily="34" charset="0"/>
              </a:rPr>
              <a:t>size </a:t>
            </a:r>
            <a:r>
              <a:rPr sz="3600" spc="20" dirty="0">
                <a:latin typeface="Arial" panose="020B0604020202020204" pitchFamily="34" charset="0"/>
                <a:cs typeface="Arial" panose="020B0604020202020204" pitchFamily="34" charset="0"/>
              </a:rPr>
              <a:t>to </a:t>
            </a:r>
            <a:r>
              <a:rPr sz="3600" spc="25" dirty="0">
                <a:latin typeface="Arial" panose="020B0604020202020204" pitchFamily="34" charset="0"/>
                <a:cs typeface="Arial" panose="020B0604020202020204" pitchFamily="34" charset="0"/>
              </a:rPr>
              <a:t>be </a:t>
            </a:r>
            <a:r>
              <a:rPr sz="3600" spc="100" dirty="0">
                <a:latin typeface="Arial" panose="020B0604020202020204" pitchFamily="34" charset="0"/>
                <a:cs typeface="Arial" panose="020B0604020202020204" pitchFamily="34" charset="0"/>
              </a:rPr>
              <a:t>integrated </a:t>
            </a:r>
            <a:r>
              <a:rPr sz="3600" spc="95" dirty="0">
                <a:latin typeface="Arial" panose="020B0604020202020204" pitchFamily="34" charset="0"/>
                <a:cs typeface="Arial" panose="020B0604020202020204" pitchFamily="34" charset="0"/>
              </a:rPr>
              <a:t>with </a:t>
            </a:r>
            <a:r>
              <a:rPr sz="3600" spc="100" dirty="0">
                <a:latin typeface="Arial" panose="020B0604020202020204" pitchFamily="34" charset="0"/>
                <a:cs typeface="Arial" panose="020B0604020202020204" pitchFamily="34" charset="0"/>
              </a:rPr>
              <a:t> </a:t>
            </a:r>
            <a:r>
              <a:rPr sz="3600" spc="85" dirty="0">
                <a:latin typeface="Arial" panose="020B0604020202020204" pitchFamily="34" charset="0"/>
                <a:cs typeface="Arial" panose="020B0604020202020204" pitchFamily="34" charset="0"/>
              </a:rPr>
              <a:t>waveguide </a:t>
            </a:r>
            <a:r>
              <a:rPr sz="3600" spc="50" dirty="0">
                <a:latin typeface="Arial" panose="020B0604020202020204" pitchFamily="34" charset="0"/>
                <a:cs typeface="Arial" panose="020B0604020202020204" pitchFamily="34" charset="0"/>
              </a:rPr>
              <a:t>photonic devices </a:t>
            </a:r>
            <a:r>
              <a:rPr sz="3600" spc="40" dirty="0">
                <a:latin typeface="Arial" panose="020B0604020202020204" pitchFamily="34" charset="0"/>
                <a:cs typeface="Arial" panose="020B0604020202020204" pitchFamily="34" charset="0"/>
              </a:rPr>
              <a:t>(short </a:t>
            </a:r>
            <a:r>
              <a:rPr sz="3600" spc="130" dirty="0">
                <a:latin typeface="Arial" panose="020B0604020202020204" pitchFamily="34" charset="0"/>
                <a:cs typeface="Arial" panose="020B0604020202020204" pitchFamily="34" charset="0"/>
              </a:rPr>
              <a:t>path </a:t>
            </a:r>
            <a:r>
              <a:rPr sz="3600" spc="-605" dirty="0">
                <a:latin typeface="Arial" panose="020B0604020202020204" pitchFamily="34" charset="0"/>
                <a:cs typeface="Arial" panose="020B0604020202020204" pitchFamily="34" charset="0"/>
              </a:rPr>
              <a:t> </a:t>
            </a:r>
            <a:r>
              <a:rPr sz="3600" spc="114" dirty="0">
                <a:latin typeface="Arial" panose="020B0604020202020204" pitchFamily="34" charset="0"/>
                <a:cs typeface="Arial" panose="020B0604020202020204" pitchFamily="34" charset="0"/>
              </a:rPr>
              <a:t>length</a:t>
            </a:r>
            <a:r>
              <a:rPr sz="3600" spc="160" dirty="0">
                <a:latin typeface="Arial" panose="020B0604020202020204" pitchFamily="34" charset="0"/>
                <a:cs typeface="Arial" panose="020B0604020202020204" pitchFamily="34" charset="0"/>
              </a:rPr>
              <a:t> </a:t>
            </a:r>
            <a:r>
              <a:rPr sz="3600" spc="70" dirty="0">
                <a:latin typeface="Arial" panose="020B0604020202020204" pitchFamily="34" charset="0"/>
                <a:cs typeface="Arial" panose="020B0604020202020204" pitchFamily="34" charset="0"/>
              </a:rPr>
              <a:t>requirement)</a:t>
            </a:r>
            <a:endParaRPr sz="3600" dirty="0">
              <a:latin typeface="Arial" panose="020B0604020202020204" pitchFamily="34" charset="0"/>
              <a:cs typeface="Arial" panose="020B0604020202020204" pitchFamily="34" charset="0"/>
            </a:endParaRPr>
          </a:p>
          <a:p>
            <a:pPr marL="285115" marR="5080" indent="-273050" algn="just">
              <a:lnSpc>
                <a:spcPct val="100000"/>
              </a:lnSpc>
              <a:spcBef>
                <a:spcPts val="605"/>
              </a:spcBef>
              <a:buClr>
                <a:srgbClr val="FD8537"/>
              </a:buClr>
              <a:buSzPct val="69642"/>
              <a:buFont typeface="Wingdings"/>
              <a:buChar char=""/>
              <a:tabLst>
                <a:tab pos="285750" algn="l"/>
              </a:tabLst>
            </a:pPr>
            <a:r>
              <a:rPr sz="3600" spc="254" dirty="0">
                <a:latin typeface="Arial" panose="020B0604020202020204" pitchFamily="34" charset="0"/>
                <a:cs typeface="Arial" panose="020B0604020202020204" pitchFamily="34" charset="0"/>
              </a:rPr>
              <a:t>Can </a:t>
            </a:r>
            <a:r>
              <a:rPr sz="3600" spc="100" dirty="0">
                <a:latin typeface="Arial" panose="020B0604020202020204" pitchFamily="34" charset="0"/>
                <a:cs typeface="Arial" panose="020B0604020202020204" pitchFamily="34" charset="0"/>
              </a:rPr>
              <a:t>easily </a:t>
            </a:r>
            <a:r>
              <a:rPr sz="3600" spc="25" dirty="0">
                <a:latin typeface="Arial" panose="020B0604020202020204" pitchFamily="34" charset="0"/>
                <a:cs typeface="Arial" panose="020B0604020202020204" pitchFamily="34" charset="0"/>
              </a:rPr>
              <a:t>be </a:t>
            </a:r>
            <a:r>
              <a:rPr sz="3600" spc="100" dirty="0">
                <a:latin typeface="Arial" panose="020B0604020202020204" pitchFamily="34" charset="0"/>
                <a:cs typeface="Arial" panose="020B0604020202020204" pitchFamily="34" charset="0"/>
              </a:rPr>
              <a:t>integrated </a:t>
            </a:r>
            <a:r>
              <a:rPr sz="3600" spc="135" dirty="0">
                <a:latin typeface="Arial" panose="020B0604020202020204" pitchFamily="34" charset="0"/>
                <a:cs typeface="Arial" panose="020B0604020202020204" pitchFamily="34" charset="0"/>
              </a:rPr>
              <a:t>as </a:t>
            </a:r>
            <a:r>
              <a:rPr sz="3600" spc="85" dirty="0">
                <a:latin typeface="Arial" panose="020B0604020202020204" pitchFamily="34" charset="0"/>
                <a:cs typeface="Arial" panose="020B0604020202020204" pitchFamily="34" charset="0"/>
              </a:rPr>
              <a:t>preamplifiers </a:t>
            </a:r>
            <a:r>
              <a:rPr sz="3600" spc="-605" dirty="0">
                <a:latin typeface="Arial" panose="020B0604020202020204" pitchFamily="34" charset="0"/>
                <a:cs typeface="Arial" panose="020B0604020202020204" pitchFamily="34" charset="0"/>
              </a:rPr>
              <a:t> </a:t>
            </a:r>
            <a:r>
              <a:rPr sz="3600" spc="160" dirty="0">
                <a:latin typeface="Arial" panose="020B0604020202020204" pitchFamily="34" charset="0"/>
                <a:cs typeface="Arial" panose="020B0604020202020204" pitchFamily="34" charset="0"/>
              </a:rPr>
              <a:t>at</a:t>
            </a:r>
            <a:r>
              <a:rPr sz="3600" spc="150" dirty="0">
                <a:latin typeface="Arial" panose="020B0604020202020204" pitchFamily="34" charset="0"/>
                <a:cs typeface="Arial" panose="020B0604020202020204" pitchFamily="34" charset="0"/>
              </a:rPr>
              <a:t> </a:t>
            </a:r>
            <a:r>
              <a:rPr sz="3600" spc="105" dirty="0">
                <a:latin typeface="Arial" panose="020B0604020202020204" pitchFamily="34" charset="0"/>
                <a:cs typeface="Arial" panose="020B0604020202020204" pitchFamily="34" charset="0"/>
              </a:rPr>
              <a:t>the</a:t>
            </a:r>
            <a:r>
              <a:rPr sz="3600" spc="165" dirty="0">
                <a:latin typeface="Arial" panose="020B0604020202020204" pitchFamily="34" charset="0"/>
                <a:cs typeface="Arial" panose="020B0604020202020204" pitchFamily="34" charset="0"/>
              </a:rPr>
              <a:t> </a:t>
            </a:r>
            <a:r>
              <a:rPr sz="3600" spc="55" dirty="0">
                <a:latin typeface="Arial" panose="020B0604020202020204" pitchFamily="34" charset="0"/>
                <a:cs typeface="Arial" panose="020B0604020202020204" pitchFamily="34" charset="0"/>
              </a:rPr>
              <a:t>receiver</a:t>
            </a:r>
            <a:r>
              <a:rPr sz="3600" spc="160" dirty="0">
                <a:latin typeface="Arial" panose="020B0604020202020204" pitchFamily="34" charset="0"/>
                <a:cs typeface="Arial" panose="020B0604020202020204" pitchFamily="34" charset="0"/>
              </a:rPr>
              <a:t> </a:t>
            </a:r>
            <a:r>
              <a:rPr sz="3600" spc="75" dirty="0">
                <a:latin typeface="Arial" panose="020B0604020202020204" pitchFamily="34" charset="0"/>
                <a:cs typeface="Arial" panose="020B0604020202020204" pitchFamily="34" charset="0"/>
              </a:rPr>
              <a:t>end</a:t>
            </a:r>
            <a:endParaRPr sz="3600" dirty="0">
              <a:latin typeface="Arial" panose="020B0604020202020204" pitchFamily="34" charset="0"/>
              <a:cs typeface="Arial" panose="020B0604020202020204" pitchFamily="34" charset="0"/>
            </a:endParaRPr>
          </a:p>
          <a:p>
            <a:pPr marL="285115" indent="-273050" algn="just">
              <a:lnSpc>
                <a:spcPct val="100000"/>
              </a:lnSpc>
              <a:spcBef>
                <a:spcPts val="600"/>
              </a:spcBef>
              <a:buClr>
                <a:srgbClr val="FD8537"/>
              </a:buClr>
              <a:buSzPct val="69642"/>
              <a:buFont typeface="Wingdings"/>
              <a:buChar char=""/>
              <a:tabLst>
                <a:tab pos="285750" algn="l"/>
              </a:tabLst>
            </a:pPr>
            <a:r>
              <a:rPr sz="3600" spc="195" dirty="0">
                <a:latin typeface="Arial" panose="020B0604020202020204" pitchFamily="34" charset="0"/>
                <a:cs typeface="Arial" panose="020B0604020202020204" pitchFamily="34" charset="0"/>
              </a:rPr>
              <a:t>Use</a:t>
            </a:r>
            <a:r>
              <a:rPr sz="3600" spc="160" dirty="0">
                <a:latin typeface="Arial" panose="020B0604020202020204" pitchFamily="34" charset="0"/>
                <a:cs typeface="Arial" panose="020B0604020202020204" pitchFamily="34" charset="0"/>
              </a:rPr>
              <a:t> </a:t>
            </a:r>
            <a:r>
              <a:rPr sz="3600" spc="114" dirty="0">
                <a:latin typeface="Arial" panose="020B0604020202020204" pitchFamily="34" charset="0"/>
                <a:cs typeface="Arial" panose="020B0604020202020204" pitchFamily="34" charset="0"/>
              </a:rPr>
              <a:t>same</a:t>
            </a:r>
            <a:r>
              <a:rPr sz="3600" spc="150" dirty="0">
                <a:latin typeface="Arial" panose="020B0604020202020204" pitchFamily="34" charset="0"/>
                <a:cs typeface="Arial" panose="020B0604020202020204" pitchFamily="34" charset="0"/>
              </a:rPr>
              <a:t> </a:t>
            </a:r>
            <a:r>
              <a:rPr sz="3600" spc="60" dirty="0">
                <a:latin typeface="Arial" panose="020B0604020202020204" pitchFamily="34" charset="0"/>
                <a:cs typeface="Arial" panose="020B0604020202020204" pitchFamily="34" charset="0"/>
              </a:rPr>
              <a:t>technology</a:t>
            </a:r>
            <a:r>
              <a:rPr sz="3600" spc="160" dirty="0">
                <a:latin typeface="Arial" panose="020B0604020202020204" pitchFamily="34" charset="0"/>
                <a:cs typeface="Arial" panose="020B0604020202020204" pitchFamily="34" charset="0"/>
              </a:rPr>
              <a:t> </a:t>
            </a:r>
            <a:r>
              <a:rPr sz="3600" spc="135" dirty="0">
                <a:latin typeface="Arial" panose="020B0604020202020204" pitchFamily="34" charset="0"/>
                <a:cs typeface="Arial" panose="020B0604020202020204" pitchFamily="34" charset="0"/>
              </a:rPr>
              <a:t>as</a:t>
            </a:r>
            <a:r>
              <a:rPr sz="3600" spc="160" dirty="0">
                <a:latin typeface="Arial" panose="020B0604020202020204" pitchFamily="34" charset="0"/>
                <a:cs typeface="Arial" panose="020B0604020202020204" pitchFamily="34" charset="0"/>
              </a:rPr>
              <a:t> </a:t>
            </a:r>
            <a:r>
              <a:rPr sz="3600" spc="25" dirty="0">
                <a:latin typeface="Arial" panose="020B0604020202020204" pitchFamily="34" charset="0"/>
                <a:cs typeface="Arial" panose="020B0604020202020204" pitchFamily="34" charset="0"/>
              </a:rPr>
              <a:t>diode</a:t>
            </a:r>
            <a:r>
              <a:rPr sz="3600" spc="175"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lasers</a:t>
            </a:r>
            <a:endParaRPr sz="3600" dirty="0">
              <a:latin typeface="Arial" panose="020B0604020202020204" pitchFamily="34" charset="0"/>
              <a:cs typeface="Arial" panose="020B0604020202020204" pitchFamily="34" charset="0"/>
            </a:endParaRPr>
          </a:p>
          <a:p>
            <a:pPr marL="285115" marR="1770380" indent="-273050">
              <a:lnSpc>
                <a:spcPct val="100000"/>
              </a:lnSpc>
              <a:spcBef>
                <a:spcPts val="600"/>
              </a:spcBef>
              <a:buClr>
                <a:srgbClr val="FD8537"/>
              </a:buClr>
              <a:buSzPct val="69642"/>
              <a:buFont typeface="Wingdings"/>
              <a:buChar char=""/>
              <a:tabLst>
                <a:tab pos="285750" algn="l"/>
              </a:tabLst>
            </a:pPr>
            <a:r>
              <a:rPr sz="3600" spc="225" dirty="0">
                <a:latin typeface="Arial" panose="020B0604020202020204" pitchFamily="34" charset="0"/>
                <a:cs typeface="Arial" panose="020B0604020202020204" pitchFamily="34" charset="0"/>
              </a:rPr>
              <a:t>Gain</a:t>
            </a:r>
            <a:r>
              <a:rPr sz="3600" spc="155"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relatively</a:t>
            </a:r>
            <a:r>
              <a:rPr sz="3600" spc="150"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independent</a:t>
            </a:r>
            <a:r>
              <a:rPr sz="3600" spc="185" dirty="0">
                <a:latin typeface="Arial" panose="020B0604020202020204" pitchFamily="34" charset="0"/>
                <a:cs typeface="Arial" panose="020B0604020202020204" pitchFamily="34" charset="0"/>
              </a:rPr>
              <a:t> </a:t>
            </a:r>
            <a:r>
              <a:rPr sz="3600" spc="-5" dirty="0">
                <a:latin typeface="Arial" panose="020B0604020202020204" pitchFamily="34" charset="0"/>
                <a:cs typeface="Arial" panose="020B0604020202020204" pitchFamily="34" charset="0"/>
              </a:rPr>
              <a:t>of </a:t>
            </a:r>
            <a:r>
              <a:rPr sz="3600" spc="-605"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wavelength</a:t>
            </a:r>
            <a:endParaRPr sz="3600" dirty="0">
              <a:latin typeface="Arial" panose="020B0604020202020204" pitchFamily="34" charset="0"/>
              <a:cs typeface="Arial" panose="020B0604020202020204" pitchFamily="34" charset="0"/>
            </a:endParaRPr>
          </a:p>
          <a:p>
            <a:pPr marL="285115" marR="497840" indent="-273050">
              <a:lnSpc>
                <a:spcPct val="100000"/>
              </a:lnSpc>
              <a:spcBef>
                <a:spcPts val="605"/>
              </a:spcBef>
              <a:buClr>
                <a:srgbClr val="FD8537"/>
              </a:buClr>
              <a:buSzPct val="69642"/>
              <a:buFont typeface="Wingdings"/>
              <a:buChar char=""/>
              <a:tabLst>
                <a:tab pos="285750" algn="l"/>
              </a:tabLst>
            </a:pPr>
            <a:r>
              <a:rPr sz="3600" spc="120" dirty="0">
                <a:latin typeface="Arial" panose="020B0604020202020204" pitchFamily="34" charset="0"/>
                <a:cs typeface="Arial" panose="020B0604020202020204" pitchFamily="34" charset="0"/>
              </a:rPr>
              <a:t>Are</a:t>
            </a:r>
            <a:r>
              <a:rPr sz="3600" spc="155" dirty="0">
                <a:latin typeface="Arial" panose="020B0604020202020204" pitchFamily="34" charset="0"/>
                <a:cs typeface="Arial" panose="020B0604020202020204" pitchFamily="34" charset="0"/>
              </a:rPr>
              <a:t> </a:t>
            </a:r>
            <a:r>
              <a:rPr sz="3600" spc="80" dirty="0">
                <a:latin typeface="Arial" panose="020B0604020202020204" pitchFamily="34" charset="0"/>
                <a:cs typeface="Arial" panose="020B0604020202020204" pitchFamily="34" charset="0"/>
              </a:rPr>
              <a:t>pumped</a:t>
            </a:r>
            <a:r>
              <a:rPr sz="3600" spc="190" dirty="0">
                <a:latin typeface="Arial" panose="020B0604020202020204" pitchFamily="34" charset="0"/>
                <a:cs typeface="Arial" panose="020B0604020202020204" pitchFamily="34" charset="0"/>
              </a:rPr>
              <a:t> </a:t>
            </a:r>
            <a:r>
              <a:rPr sz="3600" spc="95" dirty="0">
                <a:latin typeface="Arial" panose="020B0604020202020204" pitchFamily="34" charset="0"/>
                <a:cs typeface="Arial" panose="020B0604020202020204" pitchFamily="34" charset="0"/>
              </a:rPr>
              <a:t>with</a:t>
            </a:r>
            <a:r>
              <a:rPr sz="3600" spc="165"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current,</a:t>
            </a:r>
            <a:r>
              <a:rPr sz="3600" spc="155" dirty="0">
                <a:latin typeface="Arial" panose="020B0604020202020204" pitchFamily="34" charset="0"/>
                <a:cs typeface="Arial" panose="020B0604020202020204" pitchFamily="34" charset="0"/>
              </a:rPr>
              <a:t> </a:t>
            </a:r>
            <a:r>
              <a:rPr sz="3600" spc="65" dirty="0">
                <a:latin typeface="Arial" panose="020B0604020202020204" pitchFamily="34" charset="0"/>
                <a:cs typeface="Arial" panose="020B0604020202020204" pitchFamily="34" charset="0"/>
              </a:rPr>
              <a:t>not</a:t>
            </a:r>
            <a:r>
              <a:rPr sz="3600" spc="155" dirty="0">
                <a:latin typeface="Arial" panose="020B0604020202020204" pitchFamily="34" charset="0"/>
                <a:cs typeface="Arial" panose="020B0604020202020204" pitchFamily="34" charset="0"/>
              </a:rPr>
              <a:t> </a:t>
            </a:r>
            <a:r>
              <a:rPr sz="3600" spc="90" dirty="0">
                <a:latin typeface="Arial" panose="020B0604020202020204" pitchFamily="34" charset="0"/>
                <a:cs typeface="Arial" panose="020B0604020202020204" pitchFamily="34" charset="0"/>
              </a:rPr>
              <a:t>another </a:t>
            </a:r>
            <a:r>
              <a:rPr sz="3600" spc="-600" dirty="0">
                <a:latin typeface="Arial" panose="020B0604020202020204" pitchFamily="34" charset="0"/>
                <a:cs typeface="Arial" panose="020B0604020202020204" pitchFamily="34" charset="0"/>
              </a:rPr>
              <a:t> </a:t>
            </a:r>
            <a:r>
              <a:rPr sz="3600" spc="100" dirty="0">
                <a:latin typeface="Arial" panose="020B0604020202020204" pitchFamily="34" charset="0"/>
                <a:cs typeface="Arial" panose="020B0604020202020204" pitchFamily="34" charset="0"/>
              </a:rPr>
              <a:t>laser</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4657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76200"/>
            <a:ext cx="12192000" cy="567463"/>
          </a:xfrm>
          <a:prstGeom prst="rect">
            <a:avLst/>
          </a:prstGeom>
        </p:spPr>
        <p:txBody>
          <a:bodyPr vert="horz" wrap="square" lIns="0" tIns="13335" rIns="0" bIns="0" rtlCol="0">
            <a:spAutoFit/>
          </a:bodyPr>
          <a:lstStyle/>
          <a:p>
            <a:pPr marL="12700">
              <a:lnSpc>
                <a:spcPct val="100000"/>
              </a:lnSpc>
              <a:spcBef>
                <a:spcPts val="105"/>
              </a:spcBef>
            </a:pPr>
            <a:r>
              <a:rPr sz="3600" spc="280" dirty="0">
                <a:solidFill>
                  <a:srgbClr val="000099"/>
                </a:solidFill>
                <a:latin typeface="Arial" panose="020B0604020202020204" pitchFamily="34" charset="0"/>
                <a:cs typeface="Arial" panose="020B0604020202020204" pitchFamily="34" charset="0"/>
              </a:rPr>
              <a:t>SEMICONDUCTOR</a:t>
            </a:r>
            <a:r>
              <a:rPr sz="3600" spc="275" dirty="0">
                <a:solidFill>
                  <a:srgbClr val="000099"/>
                </a:solidFill>
                <a:latin typeface="Arial" panose="020B0604020202020204" pitchFamily="34" charset="0"/>
                <a:cs typeface="Arial" panose="020B0604020202020204" pitchFamily="34" charset="0"/>
              </a:rPr>
              <a:t> </a:t>
            </a:r>
            <a:r>
              <a:rPr sz="3600" spc="235" dirty="0">
                <a:solidFill>
                  <a:srgbClr val="000099"/>
                </a:solidFill>
                <a:latin typeface="Arial" panose="020B0604020202020204" pitchFamily="34" charset="0"/>
                <a:cs typeface="Arial" panose="020B0604020202020204" pitchFamily="34" charset="0"/>
              </a:rPr>
              <a:t>AMPLIFIER</a:t>
            </a:r>
            <a:r>
              <a:rPr sz="3600" spc="320" dirty="0">
                <a:solidFill>
                  <a:srgbClr val="000099"/>
                </a:solidFill>
                <a:latin typeface="Arial" panose="020B0604020202020204" pitchFamily="34" charset="0"/>
                <a:cs typeface="Arial" panose="020B0604020202020204" pitchFamily="34" charset="0"/>
              </a:rPr>
              <a:t> </a:t>
            </a:r>
            <a:r>
              <a:rPr sz="3600" spc="254" dirty="0">
                <a:solidFill>
                  <a:srgbClr val="000099"/>
                </a:solidFill>
                <a:latin typeface="Arial" panose="020B0604020202020204" pitchFamily="34" charset="0"/>
                <a:cs typeface="Arial" panose="020B0604020202020204" pitchFamily="34" charset="0"/>
              </a:rPr>
              <a:t>DISADVANTAGES</a:t>
            </a:r>
            <a:endParaRPr sz="3600" dirty="0">
              <a:solidFill>
                <a:srgbClr val="000099"/>
              </a:solidFill>
              <a:latin typeface="Arial" panose="020B0604020202020204" pitchFamily="34" charset="0"/>
              <a:cs typeface="Arial" panose="020B0604020202020204" pitchFamily="34" charset="0"/>
            </a:endParaRPr>
          </a:p>
        </p:txBody>
      </p:sp>
      <p:sp>
        <p:nvSpPr>
          <p:cNvPr id="3" name="object 3"/>
          <p:cNvSpPr txBox="1"/>
          <p:nvPr/>
        </p:nvSpPr>
        <p:spPr>
          <a:xfrm>
            <a:off x="381000" y="990600"/>
            <a:ext cx="10896600" cy="3475310"/>
          </a:xfrm>
          <a:prstGeom prst="rect">
            <a:avLst/>
          </a:prstGeom>
        </p:spPr>
        <p:txBody>
          <a:bodyPr vert="horz" wrap="square" lIns="0" tIns="88900" rIns="0" bIns="0" rtlCol="0">
            <a:spAutoFit/>
          </a:bodyPr>
          <a:lstStyle/>
          <a:p>
            <a:pPr marL="285115" indent="-273050">
              <a:lnSpc>
                <a:spcPct val="100000"/>
              </a:lnSpc>
              <a:spcBef>
                <a:spcPts val="700"/>
              </a:spcBef>
              <a:buClr>
                <a:srgbClr val="FD8537"/>
              </a:buClr>
              <a:buSzPct val="68750"/>
              <a:buFont typeface="Wingdings"/>
              <a:buChar char=""/>
              <a:tabLst>
                <a:tab pos="285750" algn="l"/>
              </a:tabLst>
            </a:pPr>
            <a:r>
              <a:rPr sz="4000" spc="85" dirty="0">
                <a:latin typeface="Arial" panose="020B0604020202020204" pitchFamily="34" charset="0"/>
                <a:cs typeface="Arial" panose="020B0604020202020204" pitchFamily="34" charset="0"/>
              </a:rPr>
              <a:t>Polarization</a:t>
            </a:r>
            <a:r>
              <a:rPr sz="4000" spc="95" dirty="0">
                <a:latin typeface="Arial" panose="020B0604020202020204" pitchFamily="34" charset="0"/>
                <a:cs typeface="Arial" panose="020B0604020202020204" pitchFamily="34" charset="0"/>
              </a:rPr>
              <a:t> </a:t>
            </a:r>
            <a:r>
              <a:rPr sz="4000" spc="45" dirty="0">
                <a:latin typeface="Arial" panose="020B0604020202020204" pitchFamily="34" charset="0"/>
                <a:cs typeface="Arial" panose="020B0604020202020204" pitchFamily="34" charset="0"/>
              </a:rPr>
              <a:t>dependence</a:t>
            </a:r>
            <a:endParaRPr sz="4000" dirty="0">
              <a:latin typeface="Arial" panose="020B0604020202020204" pitchFamily="34" charset="0"/>
              <a:cs typeface="Arial" panose="020B0604020202020204" pitchFamily="34" charset="0"/>
            </a:endParaRPr>
          </a:p>
          <a:p>
            <a:pPr marL="285115" indent="-273050">
              <a:lnSpc>
                <a:spcPct val="100000"/>
              </a:lnSpc>
              <a:spcBef>
                <a:spcPts val="600"/>
              </a:spcBef>
              <a:buClr>
                <a:srgbClr val="FD8537"/>
              </a:buClr>
              <a:buSzPct val="68750"/>
              <a:buFont typeface="Wingdings"/>
              <a:buChar char=""/>
              <a:tabLst>
                <a:tab pos="285750" algn="l"/>
              </a:tabLst>
            </a:pPr>
            <a:r>
              <a:rPr sz="4000" spc="95" dirty="0">
                <a:latin typeface="Arial" panose="020B0604020202020204" pitchFamily="34" charset="0"/>
                <a:cs typeface="Arial" panose="020B0604020202020204" pitchFamily="34" charset="0"/>
              </a:rPr>
              <a:t>Self-phase</a:t>
            </a:r>
            <a:r>
              <a:rPr sz="4000" spc="120" dirty="0">
                <a:latin typeface="Arial" panose="020B0604020202020204" pitchFamily="34" charset="0"/>
                <a:cs typeface="Arial" panose="020B0604020202020204" pitchFamily="34" charset="0"/>
              </a:rPr>
              <a:t> </a:t>
            </a:r>
            <a:r>
              <a:rPr sz="4000" spc="70" dirty="0">
                <a:latin typeface="Arial" panose="020B0604020202020204" pitchFamily="34" charset="0"/>
                <a:cs typeface="Arial" panose="020B0604020202020204" pitchFamily="34" charset="0"/>
              </a:rPr>
              <a:t>modulation</a:t>
            </a:r>
            <a:r>
              <a:rPr sz="4000" spc="114" dirty="0">
                <a:latin typeface="Arial" panose="020B0604020202020204" pitchFamily="34" charset="0"/>
                <a:cs typeface="Arial" panose="020B0604020202020204" pitchFamily="34" charset="0"/>
              </a:rPr>
              <a:t> </a:t>
            </a:r>
            <a:r>
              <a:rPr sz="4000" spc="90" dirty="0">
                <a:latin typeface="Arial" panose="020B0604020202020204" pitchFamily="34" charset="0"/>
                <a:cs typeface="Arial" panose="020B0604020202020204" pitchFamily="34" charset="0"/>
              </a:rPr>
              <a:t>leading</a:t>
            </a:r>
            <a:r>
              <a:rPr sz="4000" spc="110" dirty="0">
                <a:latin typeface="Arial" panose="020B0604020202020204" pitchFamily="34" charset="0"/>
                <a:cs typeface="Arial" panose="020B0604020202020204" pitchFamily="34" charset="0"/>
              </a:rPr>
              <a:t> </a:t>
            </a:r>
            <a:r>
              <a:rPr sz="4000" spc="20" dirty="0">
                <a:latin typeface="Arial" panose="020B0604020202020204" pitchFamily="34" charset="0"/>
                <a:cs typeface="Arial" panose="020B0604020202020204" pitchFamily="34" charset="0"/>
              </a:rPr>
              <a:t>to</a:t>
            </a:r>
            <a:r>
              <a:rPr sz="4000" spc="135" dirty="0">
                <a:latin typeface="Arial" panose="020B0604020202020204" pitchFamily="34" charset="0"/>
                <a:cs typeface="Arial" panose="020B0604020202020204" pitchFamily="34" charset="0"/>
              </a:rPr>
              <a:t> </a:t>
            </a:r>
            <a:r>
              <a:rPr sz="4000" spc="70" dirty="0">
                <a:latin typeface="Arial" panose="020B0604020202020204" pitchFamily="34" charset="0"/>
                <a:cs typeface="Arial" panose="020B0604020202020204" pitchFamily="34" charset="0"/>
              </a:rPr>
              <a:t>chirp</a:t>
            </a:r>
            <a:endParaRPr sz="4000" dirty="0">
              <a:latin typeface="Arial" panose="020B0604020202020204" pitchFamily="34" charset="0"/>
              <a:cs typeface="Arial" panose="020B0604020202020204" pitchFamily="34" charset="0"/>
            </a:endParaRPr>
          </a:p>
          <a:p>
            <a:pPr marL="285115" indent="-273050">
              <a:lnSpc>
                <a:spcPct val="100000"/>
              </a:lnSpc>
              <a:spcBef>
                <a:spcPts val="600"/>
              </a:spcBef>
              <a:buClr>
                <a:srgbClr val="FD8537"/>
              </a:buClr>
              <a:buSzPct val="68750"/>
              <a:buFont typeface="Wingdings"/>
              <a:buChar char=""/>
              <a:tabLst>
                <a:tab pos="285750" algn="l"/>
              </a:tabLst>
            </a:pPr>
            <a:r>
              <a:rPr sz="4000" spc="85" dirty="0">
                <a:latin typeface="Arial" panose="020B0604020202020204" pitchFamily="34" charset="0"/>
                <a:cs typeface="Arial" panose="020B0604020202020204" pitchFamily="34" charset="0"/>
              </a:rPr>
              <a:t>Cross-phase</a:t>
            </a:r>
            <a:r>
              <a:rPr sz="4000" spc="105" dirty="0">
                <a:latin typeface="Arial" panose="020B0604020202020204" pitchFamily="34" charset="0"/>
                <a:cs typeface="Arial" panose="020B0604020202020204" pitchFamily="34" charset="0"/>
              </a:rPr>
              <a:t> </a:t>
            </a:r>
            <a:r>
              <a:rPr sz="4000" spc="70" dirty="0">
                <a:latin typeface="Arial" panose="020B0604020202020204" pitchFamily="34" charset="0"/>
                <a:cs typeface="Arial" panose="020B0604020202020204" pitchFamily="34" charset="0"/>
              </a:rPr>
              <a:t>modulation</a:t>
            </a:r>
            <a:endParaRPr sz="4000" dirty="0">
              <a:latin typeface="Arial" panose="020B0604020202020204" pitchFamily="34" charset="0"/>
              <a:cs typeface="Arial" panose="020B0604020202020204" pitchFamily="34" charset="0"/>
            </a:endParaRPr>
          </a:p>
          <a:p>
            <a:pPr marL="285115" indent="-273050">
              <a:lnSpc>
                <a:spcPct val="100000"/>
              </a:lnSpc>
              <a:spcBef>
                <a:spcPts val="605"/>
              </a:spcBef>
              <a:buClr>
                <a:srgbClr val="FD8537"/>
              </a:buClr>
              <a:buSzPct val="68750"/>
              <a:buFont typeface="Wingdings"/>
              <a:buChar char=""/>
              <a:tabLst>
                <a:tab pos="285750" algn="l"/>
              </a:tabLst>
            </a:pPr>
            <a:r>
              <a:rPr sz="4000" spc="80" dirty="0">
                <a:latin typeface="Arial" panose="020B0604020202020204" pitchFamily="34" charset="0"/>
                <a:cs typeface="Arial" panose="020B0604020202020204" pitchFamily="34" charset="0"/>
              </a:rPr>
              <a:t>Four-wave</a:t>
            </a:r>
            <a:r>
              <a:rPr sz="4000" spc="120" dirty="0">
                <a:latin typeface="Arial" panose="020B0604020202020204" pitchFamily="34" charset="0"/>
                <a:cs typeface="Arial" panose="020B0604020202020204" pitchFamily="34" charset="0"/>
              </a:rPr>
              <a:t> </a:t>
            </a:r>
            <a:r>
              <a:rPr sz="4000" spc="105" dirty="0">
                <a:latin typeface="Arial" panose="020B0604020202020204" pitchFamily="34" charset="0"/>
                <a:cs typeface="Arial" panose="020B0604020202020204" pitchFamily="34" charset="0"/>
              </a:rPr>
              <a:t>mixing</a:t>
            </a:r>
            <a:r>
              <a:rPr sz="4000" spc="110" dirty="0">
                <a:latin typeface="Arial" panose="020B0604020202020204" pitchFamily="34" charset="0"/>
                <a:cs typeface="Arial" panose="020B0604020202020204" pitchFamily="34" charset="0"/>
              </a:rPr>
              <a:t> </a:t>
            </a:r>
            <a:r>
              <a:rPr sz="4000" spc="105" dirty="0">
                <a:latin typeface="Arial" panose="020B0604020202020204" pitchFamily="34" charset="0"/>
                <a:cs typeface="Arial" panose="020B0604020202020204" pitchFamily="34" charset="0"/>
              </a:rPr>
              <a:t>and</a:t>
            </a:r>
            <a:r>
              <a:rPr sz="4000" spc="130" dirty="0">
                <a:latin typeface="Arial" panose="020B0604020202020204" pitchFamily="34" charset="0"/>
                <a:cs typeface="Arial" panose="020B0604020202020204" pitchFamily="34" charset="0"/>
              </a:rPr>
              <a:t> </a:t>
            </a:r>
            <a:r>
              <a:rPr sz="4000" spc="75" dirty="0">
                <a:latin typeface="Arial" panose="020B0604020202020204" pitchFamily="34" charset="0"/>
                <a:cs typeface="Arial" panose="020B0604020202020204" pitchFamily="34" charset="0"/>
              </a:rPr>
              <a:t>crosstalk</a:t>
            </a:r>
            <a:endParaRPr sz="4000" dirty="0">
              <a:latin typeface="Arial" panose="020B0604020202020204" pitchFamily="34" charset="0"/>
              <a:cs typeface="Arial" panose="020B0604020202020204" pitchFamily="34" charset="0"/>
            </a:endParaRPr>
          </a:p>
          <a:p>
            <a:pPr marL="285115" indent="-273050">
              <a:lnSpc>
                <a:spcPct val="100000"/>
              </a:lnSpc>
              <a:spcBef>
                <a:spcPts val="600"/>
              </a:spcBef>
              <a:buClr>
                <a:srgbClr val="FD8537"/>
              </a:buClr>
              <a:buSzPct val="68750"/>
              <a:buFont typeface="Wingdings"/>
              <a:buChar char=""/>
              <a:tabLst>
                <a:tab pos="285750" algn="l"/>
              </a:tabLst>
            </a:pPr>
            <a:r>
              <a:rPr sz="4000" spc="110" dirty="0">
                <a:latin typeface="Arial" panose="020B0604020202020204" pitchFamily="34" charset="0"/>
                <a:cs typeface="Arial" panose="020B0604020202020204" pitchFamily="34" charset="0"/>
              </a:rPr>
              <a:t>Extremely</a:t>
            </a:r>
            <a:r>
              <a:rPr sz="4000" spc="140" dirty="0">
                <a:latin typeface="Arial" panose="020B0604020202020204" pitchFamily="34" charset="0"/>
                <a:cs typeface="Arial" panose="020B0604020202020204" pitchFamily="34" charset="0"/>
              </a:rPr>
              <a:t> </a:t>
            </a:r>
            <a:r>
              <a:rPr sz="4000" spc="65" dirty="0">
                <a:latin typeface="Arial" panose="020B0604020202020204" pitchFamily="34" charset="0"/>
                <a:cs typeface="Arial" panose="020B0604020202020204" pitchFamily="34" charset="0"/>
              </a:rPr>
              <a:t>short</a:t>
            </a:r>
            <a:r>
              <a:rPr sz="4000" spc="135" dirty="0">
                <a:latin typeface="Arial" panose="020B0604020202020204" pitchFamily="34" charset="0"/>
                <a:cs typeface="Arial" panose="020B0604020202020204" pitchFamily="34" charset="0"/>
              </a:rPr>
              <a:t> </a:t>
            </a:r>
            <a:r>
              <a:rPr sz="4000" spc="-10" dirty="0">
                <a:latin typeface="Arial" panose="020B0604020202020204" pitchFamily="34" charset="0"/>
                <a:cs typeface="Arial" panose="020B0604020202020204" pitchFamily="34" charset="0"/>
              </a:rPr>
              <a:t>(ns)</a:t>
            </a:r>
            <a:r>
              <a:rPr sz="4000" spc="130" dirty="0">
                <a:latin typeface="Arial" panose="020B0604020202020204" pitchFamily="34" charset="0"/>
                <a:cs typeface="Arial" panose="020B0604020202020204" pitchFamily="34" charset="0"/>
              </a:rPr>
              <a:t> </a:t>
            </a:r>
            <a:r>
              <a:rPr sz="4000" spc="60" dirty="0">
                <a:latin typeface="Arial" panose="020B0604020202020204" pitchFamily="34" charset="0"/>
                <a:cs typeface="Arial" panose="020B0604020202020204" pitchFamily="34" charset="0"/>
              </a:rPr>
              <a:t>excited</a:t>
            </a:r>
            <a:r>
              <a:rPr sz="4000" spc="140" dirty="0">
                <a:latin typeface="Arial" panose="020B0604020202020204" pitchFamily="34" charset="0"/>
                <a:cs typeface="Arial" panose="020B0604020202020204" pitchFamily="34" charset="0"/>
              </a:rPr>
              <a:t> </a:t>
            </a:r>
            <a:r>
              <a:rPr sz="4000" spc="100" dirty="0">
                <a:latin typeface="Arial" panose="020B0604020202020204" pitchFamily="34" charset="0"/>
                <a:cs typeface="Arial" panose="020B0604020202020204" pitchFamily="34" charset="0"/>
              </a:rPr>
              <a:t>state</a:t>
            </a:r>
            <a:r>
              <a:rPr sz="4000" spc="145" dirty="0">
                <a:latin typeface="Arial" panose="020B0604020202020204" pitchFamily="34" charset="0"/>
                <a:cs typeface="Arial" panose="020B0604020202020204" pitchFamily="34" charset="0"/>
              </a:rPr>
              <a:t> </a:t>
            </a:r>
            <a:r>
              <a:rPr sz="4000" spc="80" dirty="0">
                <a:latin typeface="Arial" panose="020B0604020202020204" pitchFamily="34" charset="0"/>
                <a:cs typeface="Arial" panose="020B0604020202020204" pitchFamily="34" charset="0"/>
              </a:rPr>
              <a:t>lifetimes</a:t>
            </a:r>
            <a:endParaRPr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1845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76200"/>
            <a:ext cx="10798387" cy="567463"/>
          </a:xfrm>
          <a:prstGeom prst="rect">
            <a:avLst/>
          </a:prstGeom>
        </p:spPr>
        <p:txBody>
          <a:bodyPr vert="horz" wrap="square" lIns="0" tIns="13335" rIns="0" bIns="0" rtlCol="0">
            <a:spAutoFit/>
          </a:bodyPr>
          <a:lstStyle/>
          <a:p>
            <a:pPr marL="12700">
              <a:lnSpc>
                <a:spcPct val="100000"/>
              </a:lnSpc>
              <a:spcBef>
                <a:spcPts val="105"/>
              </a:spcBef>
            </a:pPr>
            <a:r>
              <a:rPr sz="3600" spc="215" dirty="0">
                <a:solidFill>
                  <a:srgbClr val="000099"/>
                </a:solidFill>
                <a:latin typeface="Arial" panose="020B0604020202020204" pitchFamily="34" charset="0"/>
                <a:cs typeface="Arial" panose="020B0604020202020204" pitchFamily="34" charset="0"/>
              </a:rPr>
              <a:t>LIMITATIONS/ADVANTAGES/APPLICATIONS</a:t>
            </a:r>
            <a:endParaRPr sz="3600" dirty="0">
              <a:solidFill>
                <a:srgbClr val="000099"/>
              </a:solidFill>
              <a:latin typeface="Arial" panose="020B0604020202020204" pitchFamily="34" charset="0"/>
              <a:cs typeface="Arial" panose="020B0604020202020204" pitchFamily="34" charset="0"/>
            </a:endParaRPr>
          </a:p>
        </p:txBody>
      </p:sp>
      <p:sp>
        <p:nvSpPr>
          <p:cNvPr id="3" name="object 3"/>
          <p:cNvSpPr txBox="1"/>
          <p:nvPr/>
        </p:nvSpPr>
        <p:spPr>
          <a:xfrm>
            <a:off x="304800" y="682863"/>
            <a:ext cx="11658600" cy="5578450"/>
          </a:xfrm>
          <a:prstGeom prst="rect">
            <a:avLst/>
          </a:prstGeom>
        </p:spPr>
        <p:txBody>
          <a:bodyPr vert="horz" wrap="square" lIns="0" tIns="12700" rIns="0" bIns="0" rtlCol="0">
            <a:spAutoFit/>
          </a:bodyPr>
          <a:lstStyle/>
          <a:p>
            <a:pPr marL="12700">
              <a:lnSpc>
                <a:spcPct val="100000"/>
              </a:lnSpc>
              <a:spcBef>
                <a:spcPts val="100"/>
              </a:spcBef>
            </a:pPr>
            <a:r>
              <a:rPr sz="2000" b="1" spc="-15" dirty="0">
                <a:solidFill>
                  <a:srgbClr val="FF0066"/>
                </a:solidFill>
                <a:latin typeface="Arial" panose="020B0604020202020204" pitchFamily="34" charset="0"/>
                <a:cs typeface="Arial" panose="020B0604020202020204" pitchFamily="34" charset="0"/>
              </a:rPr>
              <a:t>SOAs</a:t>
            </a:r>
            <a:r>
              <a:rPr sz="2000" b="1" spc="30" dirty="0">
                <a:solidFill>
                  <a:srgbClr val="FF0066"/>
                </a:solidFill>
                <a:latin typeface="Arial" panose="020B0604020202020204" pitchFamily="34" charset="0"/>
                <a:cs typeface="Arial" panose="020B0604020202020204" pitchFamily="34" charset="0"/>
              </a:rPr>
              <a:t> </a:t>
            </a:r>
            <a:r>
              <a:rPr sz="2000" b="1" spc="-15" dirty="0">
                <a:solidFill>
                  <a:srgbClr val="FF0066"/>
                </a:solidFill>
                <a:latin typeface="Arial" panose="020B0604020202020204" pitchFamily="34" charset="0"/>
                <a:cs typeface="Arial" panose="020B0604020202020204" pitchFamily="34" charset="0"/>
              </a:rPr>
              <a:t>have</a:t>
            </a:r>
            <a:r>
              <a:rPr sz="2000" b="1" spc="20" dirty="0">
                <a:solidFill>
                  <a:srgbClr val="FF0066"/>
                </a:solidFill>
                <a:latin typeface="Arial" panose="020B0604020202020204" pitchFamily="34" charset="0"/>
                <a:cs typeface="Arial" panose="020B0604020202020204" pitchFamily="34" charset="0"/>
              </a:rPr>
              <a:t> </a:t>
            </a:r>
            <a:r>
              <a:rPr sz="2000" b="1" spc="-15" dirty="0">
                <a:solidFill>
                  <a:srgbClr val="FF0066"/>
                </a:solidFill>
                <a:latin typeface="Arial" panose="020B0604020202020204" pitchFamily="34" charset="0"/>
                <a:cs typeface="Arial" panose="020B0604020202020204" pitchFamily="34" charset="0"/>
              </a:rPr>
              <a:t>severe</a:t>
            </a:r>
            <a:r>
              <a:rPr sz="2000" b="1" spc="45" dirty="0">
                <a:solidFill>
                  <a:srgbClr val="FF0066"/>
                </a:solidFill>
                <a:latin typeface="Arial" panose="020B0604020202020204" pitchFamily="34" charset="0"/>
                <a:cs typeface="Arial" panose="020B0604020202020204" pitchFamily="34" charset="0"/>
              </a:rPr>
              <a:t> </a:t>
            </a:r>
            <a:r>
              <a:rPr sz="2000" b="1" dirty="0">
                <a:solidFill>
                  <a:srgbClr val="FF0066"/>
                </a:solidFill>
                <a:latin typeface="Arial" panose="020B0604020202020204" pitchFamily="34" charset="0"/>
                <a:cs typeface="Arial" panose="020B0604020202020204" pitchFamily="34" charset="0"/>
              </a:rPr>
              <a:t>limitations:</a:t>
            </a:r>
            <a:endParaRPr sz="2000" dirty="0">
              <a:latin typeface="Arial" panose="020B0604020202020204" pitchFamily="34" charset="0"/>
              <a:cs typeface="Arial" panose="020B0604020202020204" pitchFamily="34" charset="0"/>
            </a:endParaRPr>
          </a:p>
          <a:p>
            <a:pPr>
              <a:lnSpc>
                <a:spcPct val="100000"/>
              </a:lnSpc>
              <a:spcBef>
                <a:spcPts val="50"/>
              </a:spcBef>
            </a:pPr>
            <a:endParaRPr sz="2000" dirty="0">
              <a:latin typeface="Arial" panose="020B0604020202020204" pitchFamily="34" charset="0"/>
              <a:cs typeface="Arial" panose="020B0604020202020204" pitchFamily="34" charset="0"/>
            </a:endParaRPr>
          </a:p>
          <a:p>
            <a:pPr marL="12700" marR="247650">
              <a:lnSpc>
                <a:spcPts val="2400"/>
              </a:lnSpc>
              <a:spcBef>
                <a:spcPts val="5"/>
              </a:spcBef>
              <a:buSzPct val="94444"/>
              <a:buFont typeface="Arial MT"/>
              <a:buChar char="•"/>
              <a:tabLst>
                <a:tab pos="93980" algn="l"/>
              </a:tabLst>
            </a:pPr>
            <a:r>
              <a:rPr sz="2000" b="1" dirty="0">
                <a:latin typeface="Arial" panose="020B0604020202020204" pitchFamily="34" charset="0"/>
                <a:cs typeface="Arial" panose="020B0604020202020204" pitchFamily="34" charset="0"/>
              </a:rPr>
              <a:t>Insufficient </a:t>
            </a:r>
            <a:r>
              <a:rPr sz="2000" b="1" spc="5" dirty="0">
                <a:latin typeface="Arial" panose="020B0604020202020204" pitchFamily="34" charset="0"/>
                <a:cs typeface="Arial" panose="020B0604020202020204" pitchFamily="34" charset="0"/>
              </a:rPr>
              <a:t>power </a:t>
            </a:r>
            <a:r>
              <a:rPr sz="2000" b="1" dirty="0">
                <a:latin typeface="Arial" panose="020B0604020202020204" pitchFamily="34" charset="0"/>
                <a:cs typeface="Arial" panose="020B0604020202020204" pitchFamily="34" charset="0"/>
              </a:rPr>
              <a:t>(only </a:t>
            </a:r>
            <a:r>
              <a:rPr sz="2000" b="1" spc="-5" dirty="0">
                <a:latin typeface="Arial" panose="020B0604020202020204" pitchFamily="34" charset="0"/>
                <a:cs typeface="Arial" panose="020B0604020202020204" pitchFamily="34" charset="0"/>
              </a:rPr>
              <a:t>a </a:t>
            </a:r>
            <a:r>
              <a:rPr sz="2000" b="1" dirty="0">
                <a:latin typeface="Arial" panose="020B0604020202020204" pitchFamily="34" charset="0"/>
                <a:cs typeface="Arial" panose="020B0604020202020204" pitchFamily="34" charset="0"/>
              </a:rPr>
              <a:t>few mW). This </a:t>
            </a:r>
            <a:r>
              <a:rPr sz="2000" b="1" spc="-5" dirty="0">
                <a:latin typeface="Arial" panose="020B0604020202020204" pitchFamily="34" charset="0"/>
                <a:cs typeface="Arial" panose="020B0604020202020204" pitchFamily="34" charset="0"/>
              </a:rPr>
              <a:t>is usually sufficient for single </a:t>
            </a:r>
            <a:r>
              <a:rPr sz="2000" b="1"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channel operation</a:t>
            </a:r>
            <a:r>
              <a:rPr sz="2000" b="1" dirty="0">
                <a:latin typeface="Arial" panose="020B0604020202020204" pitchFamily="34" charset="0"/>
                <a:cs typeface="Arial" panose="020B0604020202020204" pitchFamily="34" charset="0"/>
              </a:rPr>
              <a:t> but </a:t>
            </a:r>
            <a:r>
              <a:rPr sz="2000" b="1" spc="-5" dirty="0">
                <a:latin typeface="Arial" panose="020B0604020202020204" pitchFamily="34" charset="0"/>
                <a:cs typeface="Arial" panose="020B0604020202020204" pitchFamily="34" charset="0"/>
              </a:rPr>
              <a:t>in</a:t>
            </a:r>
            <a:r>
              <a:rPr sz="2000" b="1"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WDM</a:t>
            </a:r>
            <a:r>
              <a:rPr sz="2000" b="1" spc="10" dirty="0">
                <a:latin typeface="Arial" panose="020B0604020202020204" pitchFamily="34" charset="0"/>
                <a:cs typeface="Arial" panose="020B0604020202020204" pitchFamily="34" charset="0"/>
              </a:rPr>
              <a:t> </a:t>
            </a:r>
            <a:r>
              <a:rPr sz="2000" b="1" spc="-10" dirty="0">
                <a:latin typeface="Arial" panose="020B0604020202020204" pitchFamily="34" charset="0"/>
                <a:cs typeface="Arial" panose="020B0604020202020204" pitchFamily="34" charset="0"/>
              </a:rPr>
              <a:t>system</a:t>
            </a:r>
            <a:r>
              <a:rPr sz="2000" b="1" spc="25" dirty="0">
                <a:latin typeface="Arial" panose="020B0604020202020204" pitchFamily="34" charset="0"/>
                <a:cs typeface="Arial" panose="020B0604020202020204" pitchFamily="34" charset="0"/>
              </a:rPr>
              <a:t> </a:t>
            </a:r>
            <a:r>
              <a:rPr sz="2000" b="1" spc="-10" dirty="0">
                <a:latin typeface="Arial" panose="020B0604020202020204" pitchFamily="34" charset="0"/>
                <a:cs typeface="Arial" panose="020B0604020202020204" pitchFamily="34" charset="0"/>
              </a:rPr>
              <a:t>you</a:t>
            </a:r>
            <a:r>
              <a:rPr sz="2000" b="1" spc="3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usually</a:t>
            </a:r>
            <a:r>
              <a:rPr sz="2000" b="1" spc="-1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want</a:t>
            </a:r>
            <a:r>
              <a:rPr sz="2000" b="1" spc="-1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up</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to</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few mW </a:t>
            </a:r>
            <a:r>
              <a:rPr sz="2000" b="1" spc="-484"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per</a:t>
            </a:r>
            <a:r>
              <a:rPr sz="2000" b="1" spc="-1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channel.</a:t>
            </a:r>
            <a:endParaRPr sz="2000" dirty="0">
              <a:latin typeface="Arial" panose="020B0604020202020204" pitchFamily="34" charset="0"/>
              <a:cs typeface="Arial" panose="020B0604020202020204" pitchFamily="34" charset="0"/>
            </a:endParaRPr>
          </a:p>
          <a:p>
            <a:pPr marL="12700" marR="146685">
              <a:lnSpc>
                <a:spcPts val="2400"/>
              </a:lnSpc>
              <a:spcBef>
                <a:spcPts val="25"/>
              </a:spcBef>
              <a:buSzPct val="94444"/>
              <a:buFont typeface="Arial MT"/>
              <a:buChar char="•"/>
              <a:tabLst>
                <a:tab pos="93980" algn="l"/>
              </a:tabLst>
            </a:pPr>
            <a:r>
              <a:rPr sz="2000" b="1" dirty="0">
                <a:latin typeface="Arial" panose="020B0604020202020204" pitchFamily="34" charset="0"/>
                <a:cs typeface="Arial" panose="020B0604020202020204" pitchFamily="34" charset="0"/>
              </a:rPr>
              <a:t>Coupling</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the </a:t>
            </a:r>
            <a:r>
              <a:rPr sz="2000" b="1" dirty="0">
                <a:latin typeface="Arial" panose="020B0604020202020204" pitchFamily="34" charset="0"/>
                <a:cs typeface="Arial" panose="020B0604020202020204" pitchFamily="34" charset="0"/>
              </a:rPr>
              <a:t>input</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fibre</a:t>
            </a:r>
            <a:r>
              <a:rPr sz="2000" b="1" spc="-1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into</a:t>
            </a:r>
            <a:r>
              <a:rPr sz="2000" b="1" spc="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the</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chip </a:t>
            </a:r>
            <a:r>
              <a:rPr sz="2000" b="1" spc="-5" dirty="0">
                <a:latin typeface="Arial" panose="020B0604020202020204" pitchFamily="34" charset="0"/>
                <a:cs typeface="Arial" panose="020B0604020202020204" pitchFamily="34" charset="0"/>
              </a:rPr>
              <a:t>tends</a:t>
            </a:r>
            <a:r>
              <a:rPr sz="2000" b="1" dirty="0">
                <a:latin typeface="Arial" panose="020B0604020202020204" pitchFamily="34" charset="0"/>
                <a:cs typeface="Arial" panose="020B0604020202020204" pitchFamily="34" charset="0"/>
              </a:rPr>
              <a:t> to</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be </a:t>
            </a:r>
            <a:r>
              <a:rPr sz="2000" b="1" spc="-15" dirty="0">
                <a:latin typeface="Arial" panose="020B0604020202020204" pitchFamily="34" charset="0"/>
                <a:cs typeface="Arial" panose="020B0604020202020204" pitchFamily="34" charset="0"/>
              </a:rPr>
              <a:t>very</a:t>
            </a:r>
            <a:r>
              <a:rPr sz="2000" b="1" spc="45" dirty="0">
                <a:latin typeface="Arial" panose="020B0604020202020204" pitchFamily="34" charset="0"/>
                <a:cs typeface="Arial" panose="020B0604020202020204" pitchFamily="34" charset="0"/>
              </a:rPr>
              <a:t> </a:t>
            </a:r>
            <a:r>
              <a:rPr sz="2000" b="1" spc="-25" dirty="0">
                <a:latin typeface="Arial" panose="020B0604020202020204" pitchFamily="34" charset="0"/>
                <a:cs typeface="Arial" panose="020B0604020202020204" pitchFamily="34" charset="0"/>
              </a:rPr>
              <a:t>lossy.</a:t>
            </a:r>
            <a:r>
              <a:rPr sz="2000" b="1" spc="2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The</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amplifier </a:t>
            </a:r>
            <a:r>
              <a:rPr sz="2000" b="1" spc="-484"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must</a:t>
            </a:r>
            <a:r>
              <a:rPr sz="2000" b="1" dirty="0">
                <a:latin typeface="Arial" panose="020B0604020202020204" pitchFamily="34" charset="0"/>
                <a:cs typeface="Arial" panose="020B0604020202020204" pitchFamily="34" charset="0"/>
              </a:rPr>
              <a:t> </a:t>
            </a:r>
            <a:r>
              <a:rPr sz="2000" b="1" spc="-15" dirty="0">
                <a:latin typeface="Arial" panose="020B0604020202020204" pitchFamily="34" charset="0"/>
                <a:cs typeface="Arial" panose="020B0604020202020204" pitchFamily="34" charset="0"/>
              </a:rPr>
              <a:t>have</a:t>
            </a:r>
            <a:r>
              <a:rPr sz="2000" b="1" spc="3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additional</a:t>
            </a:r>
            <a:r>
              <a:rPr sz="2000" b="1" spc="-2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gain to</a:t>
            </a:r>
            <a:r>
              <a:rPr sz="2000" b="1" spc="20" dirty="0">
                <a:latin typeface="Arial" panose="020B0604020202020204" pitchFamily="34" charset="0"/>
                <a:cs typeface="Arial" panose="020B0604020202020204" pitchFamily="34" charset="0"/>
              </a:rPr>
              <a:t> </a:t>
            </a:r>
            <a:r>
              <a:rPr sz="2000" b="1" spc="-10" dirty="0">
                <a:latin typeface="Arial" panose="020B0604020202020204" pitchFamily="34" charset="0"/>
                <a:cs typeface="Arial" panose="020B0604020202020204" pitchFamily="34" charset="0"/>
              </a:rPr>
              <a:t>overcome</a:t>
            </a:r>
            <a:r>
              <a:rPr sz="2000" b="1" spc="4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the </a:t>
            </a:r>
            <a:r>
              <a:rPr sz="2000" b="1" dirty="0">
                <a:latin typeface="Arial" panose="020B0604020202020204" pitchFamily="34" charset="0"/>
                <a:cs typeface="Arial" panose="020B0604020202020204" pitchFamily="34" charset="0"/>
              </a:rPr>
              <a:t>loss</a:t>
            </a:r>
            <a:r>
              <a:rPr sz="2000" b="1" spc="-1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on </a:t>
            </a:r>
            <a:r>
              <a:rPr sz="2000" b="1" spc="-5" dirty="0">
                <a:latin typeface="Arial" panose="020B0604020202020204" pitchFamily="34" charset="0"/>
                <a:cs typeface="Arial" panose="020B0604020202020204" pitchFamily="34" charset="0"/>
              </a:rPr>
              <a:t>the</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input</a:t>
            </a:r>
            <a:r>
              <a:rPr sz="2000" b="1" spc="-2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facet.</a:t>
            </a:r>
            <a:endParaRPr sz="2000" dirty="0">
              <a:latin typeface="Arial" panose="020B0604020202020204" pitchFamily="34" charset="0"/>
              <a:cs typeface="Arial" panose="020B0604020202020204" pitchFamily="34" charset="0"/>
            </a:endParaRPr>
          </a:p>
          <a:p>
            <a:pPr marL="93345" indent="-81280">
              <a:lnSpc>
                <a:spcPts val="2400"/>
              </a:lnSpc>
              <a:buSzPct val="94444"/>
              <a:buFont typeface="Arial MT"/>
              <a:buChar char="•"/>
              <a:tabLst>
                <a:tab pos="93980" algn="l"/>
              </a:tabLst>
            </a:pPr>
            <a:r>
              <a:rPr sz="2000" b="1" spc="-15" dirty="0">
                <a:latin typeface="Arial" panose="020B0604020202020204" pitchFamily="34" charset="0"/>
                <a:cs typeface="Arial" panose="020B0604020202020204" pitchFamily="34" charset="0"/>
              </a:rPr>
              <a:t>SOAs</a:t>
            </a:r>
            <a:r>
              <a:rPr sz="2000" b="1" spc="2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tend</a:t>
            </a:r>
            <a:r>
              <a:rPr sz="2000" b="1" spc="-1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to</a:t>
            </a:r>
            <a:r>
              <a:rPr sz="2000" b="1" spc="-1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be</a:t>
            </a:r>
            <a:r>
              <a:rPr sz="2000" b="1" spc="-30" dirty="0">
                <a:latin typeface="Arial" panose="020B0604020202020204" pitchFamily="34" charset="0"/>
                <a:cs typeface="Arial" panose="020B0604020202020204" pitchFamily="34" charset="0"/>
              </a:rPr>
              <a:t> </a:t>
            </a:r>
            <a:r>
              <a:rPr sz="2000" b="1" spc="-25" dirty="0">
                <a:latin typeface="Arial" panose="020B0604020202020204" pitchFamily="34" charset="0"/>
                <a:cs typeface="Arial" panose="020B0604020202020204" pitchFamily="34" charset="0"/>
              </a:rPr>
              <a:t>noisy.</a:t>
            </a:r>
            <a:endParaRPr sz="2000" dirty="0">
              <a:latin typeface="Arial" panose="020B0604020202020204" pitchFamily="34" charset="0"/>
              <a:cs typeface="Arial" panose="020B0604020202020204" pitchFamily="34" charset="0"/>
            </a:endParaRPr>
          </a:p>
          <a:p>
            <a:pPr marL="93345" indent="-81280">
              <a:lnSpc>
                <a:spcPts val="2400"/>
              </a:lnSpc>
              <a:buSzPct val="94444"/>
              <a:buFont typeface="Arial MT"/>
              <a:buChar char="•"/>
              <a:tabLst>
                <a:tab pos="93980" algn="l"/>
              </a:tabLst>
            </a:pPr>
            <a:r>
              <a:rPr sz="2000" b="1" dirty="0">
                <a:latin typeface="Arial" panose="020B0604020202020204" pitchFamily="34" charset="0"/>
                <a:cs typeface="Arial" panose="020B0604020202020204" pitchFamily="34" charset="0"/>
              </a:rPr>
              <a:t>They</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are</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highly</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polarisation</a:t>
            </a:r>
            <a:r>
              <a:rPr sz="2000" b="1" spc="-15" dirty="0">
                <a:latin typeface="Arial" panose="020B0604020202020204" pitchFamily="34" charset="0"/>
                <a:cs typeface="Arial" panose="020B0604020202020204" pitchFamily="34" charset="0"/>
              </a:rPr>
              <a:t> </a:t>
            </a:r>
            <a:r>
              <a:rPr sz="2000" b="1" spc="-10" dirty="0">
                <a:latin typeface="Arial" panose="020B0604020202020204" pitchFamily="34" charset="0"/>
                <a:cs typeface="Arial" panose="020B0604020202020204" pitchFamily="34" charset="0"/>
              </a:rPr>
              <a:t>sensitive.</a:t>
            </a:r>
            <a:endParaRPr sz="2000" dirty="0">
              <a:latin typeface="Arial" panose="020B0604020202020204" pitchFamily="34" charset="0"/>
              <a:cs typeface="Arial" panose="020B0604020202020204" pitchFamily="34" charset="0"/>
            </a:endParaRPr>
          </a:p>
          <a:p>
            <a:pPr marL="93345" indent="-81280">
              <a:lnSpc>
                <a:spcPts val="2400"/>
              </a:lnSpc>
              <a:buSzPct val="94444"/>
              <a:buFont typeface="Arial MT"/>
              <a:buChar char="•"/>
              <a:tabLst>
                <a:tab pos="93980" algn="l"/>
              </a:tabLst>
            </a:pPr>
            <a:r>
              <a:rPr sz="2000" b="1" spc="-5" dirty="0">
                <a:latin typeface="Arial" panose="020B0604020202020204" pitchFamily="34" charset="0"/>
                <a:cs typeface="Arial" panose="020B0604020202020204" pitchFamily="34" charset="0"/>
              </a:rPr>
              <a:t>They</a:t>
            </a:r>
            <a:r>
              <a:rPr sz="2000" b="1" spc="5" dirty="0">
                <a:latin typeface="Arial" panose="020B0604020202020204" pitchFamily="34" charset="0"/>
                <a:cs typeface="Arial" panose="020B0604020202020204" pitchFamily="34" charset="0"/>
              </a:rPr>
              <a:t> </a:t>
            </a:r>
            <a:r>
              <a:rPr sz="2000" b="1" spc="-10" dirty="0">
                <a:latin typeface="Arial" panose="020B0604020202020204" pitchFamily="34" charset="0"/>
                <a:cs typeface="Arial" panose="020B0604020202020204" pitchFamily="34" charset="0"/>
              </a:rPr>
              <a:t>can</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produce </a:t>
            </a:r>
            <a:r>
              <a:rPr sz="2000" b="1" spc="-15" dirty="0">
                <a:latin typeface="Arial" panose="020B0604020202020204" pitchFamily="34" charset="0"/>
                <a:cs typeface="Arial" panose="020B0604020202020204" pitchFamily="34" charset="0"/>
              </a:rPr>
              <a:t>severe</a:t>
            </a:r>
            <a:r>
              <a:rPr sz="2000" b="1" spc="6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crosstalk</a:t>
            </a:r>
            <a:r>
              <a:rPr sz="2000" b="1" spc="10" dirty="0">
                <a:latin typeface="Arial" panose="020B0604020202020204" pitchFamily="34" charset="0"/>
                <a:cs typeface="Arial" panose="020B0604020202020204" pitchFamily="34" charset="0"/>
              </a:rPr>
              <a:t> when</a:t>
            </a:r>
            <a:r>
              <a:rPr sz="2000" b="1" spc="-2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multiple</a:t>
            </a:r>
            <a:r>
              <a:rPr sz="2000" b="1" spc="-1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optical</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channels</a:t>
            </a:r>
            <a:r>
              <a:rPr sz="2000" b="1"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are</a:t>
            </a:r>
            <a:endParaRPr sz="2000" dirty="0">
              <a:latin typeface="Arial" panose="020B0604020202020204" pitchFamily="34" charset="0"/>
              <a:cs typeface="Arial" panose="020B0604020202020204" pitchFamily="34" charset="0"/>
            </a:endParaRPr>
          </a:p>
          <a:p>
            <a:pPr marL="12700">
              <a:lnSpc>
                <a:spcPts val="2400"/>
              </a:lnSpc>
            </a:pPr>
            <a:r>
              <a:rPr sz="2000" b="1" spc="-5" dirty="0">
                <a:latin typeface="Arial" panose="020B0604020202020204" pitchFamily="34" charset="0"/>
                <a:cs typeface="Arial" panose="020B0604020202020204" pitchFamily="34" charset="0"/>
              </a:rPr>
              <a:t>amplified.</a:t>
            </a:r>
            <a:endParaRPr sz="2000" dirty="0">
              <a:latin typeface="Arial" panose="020B0604020202020204" pitchFamily="34" charset="0"/>
              <a:cs typeface="Arial" panose="020B0604020202020204" pitchFamily="34" charset="0"/>
            </a:endParaRPr>
          </a:p>
          <a:p>
            <a:pPr marL="12700" marR="339090">
              <a:lnSpc>
                <a:spcPts val="2400"/>
              </a:lnSpc>
              <a:spcBef>
                <a:spcPts val="80"/>
              </a:spcBef>
            </a:pPr>
            <a:r>
              <a:rPr sz="2000" b="1" dirty="0">
                <a:latin typeface="Arial" panose="020B0604020202020204" pitchFamily="34" charset="0"/>
                <a:cs typeface="Arial" panose="020B0604020202020204" pitchFamily="34" charset="0"/>
              </a:rPr>
              <a:t>This</a:t>
            </a:r>
            <a:r>
              <a:rPr sz="2000" b="1" spc="-5" dirty="0">
                <a:latin typeface="Arial" panose="020B0604020202020204" pitchFamily="34" charset="0"/>
                <a:cs typeface="Arial" panose="020B0604020202020204" pitchFamily="34" charset="0"/>
              </a:rPr>
              <a:t> latter characteristic</a:t>
            </a:r>
            <a:r>
              <a:rPr sz="2000" b="1" spc="2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makes</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them</a:t>
            </a:r>
            <a:r>
              <a:rPr sz="2000" b="1" spc="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unusable</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as</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amplifiers</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in WDM </a:t>
            </a:r>
            <a:r>
              <a:rPr sz="2000" b="1" spc="5" dirty="0">
                <a:latin typeface="Arial" panose="020B0604020202020204" pitchFamily="34" charset="0"/>
                <a:cs typeface="Arial" panose="020B0604020202020204" pitchFamily="34" charset="0"/>
              </a:rPr>
              <a:t> </a:t>
            </a:r>
            <a:r>
              <a:rPr sz="2000" b="1" spc="-10" dirty="0">
                <a:latin typeface="Arial" panose="020B0604020202020204" pitchFamily="34" charset="0"/>
                <a:cs typeface="Arial" panose="020B0604020202020204" pitchFamily="34" charset="0"/>
              </a:rPr>
              <a:t>systems</a:t>
            </a:r>
            <a:r>
              <a:rPr sz="2000" b="1" spc="3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but</a:t>
            </a:r>
            <a:r>
              <a:rPr sz="2000" b="1" spc="-5" dirty="0">
                <a:latin typeface="Arial" panose="020B0604020202020204" pitchFamily="34" charset="0"/>
                <a:cs typeface="Arial" panose="020B0604020202020204" pitchFamily="34" charset="0"/>
              </a:rPr>
              <a:t> </a:t>
            </a:r>
            <a:r>
              <a:rPr sz="2000" b="1" spc="-10" dirty="0">
                <a:latin typeface="Arial" panose="020B0604020202020204" pitchFamily="34" charset="0"/>
                <a:cs typeface="Arial" panose="020B0604020202020204" pitchFamily="34" charset="0"/>
              </a:rPr>
              <a:t>gives</a:t>
            </a:r>
            <a:r>
              <a:rPr sz="2000" b="1" spc="3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them</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the </a:t>
            </a:r>
            <a:r>
              <a:rPr sz="2000" b="1" dirty="0">
                <a:latin typeface="Arial" panose="020B0604020202020204" pitchFamily="34" charset="0"/>
                <a:cs typeface="Arial" panose="020B0604020202020204" pitchFamily="34" charset="0"/>
              </a:rPr>
              <a:t>ability</a:t>
            </a:r>
            <a:r>
              <a:rPr sz="2000" b="1" spc="-1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to</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act</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as wavelength</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changers</a:t>
            </a:r>
            <a:r>
              <a:rPr sz="2000" b="1" spc="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and</a:t>
            </a:r>
            <a:r>
              <a:rPr sz="2000" b="1" spc="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as </a:t>
            </a:r>
            <a:r>
              <a:rPr sz="2000" b="1" spc="-484"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simple</a:t>
            </a:r>
            <a:r>
              <a:rPr sz="2000" b="1" dirty="0">
                <a:latin typeface="Arial" panose="020B0604020202020204" pitchFamily="34" charset="0"/>
                <a:cs typeface="Arial" panose="020B0604020202020204" pitchFamily="34" charset="0"/>
              </a:rPr>
              <a:t> logic</a:t>
            </a:r>
            <a:r>
              <a:rPr sz="2000" b="1" spc="-2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gates</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in</a:t>
            </a:r>
            <a:r>
              <a:rPr sz="2000" b="1" spc="-5" dirty="0">
                <a:latin typeface="Arial" panose="020B0604020202020204" pitchFamily="34" charset="0"/>
                <a:cs typeface="Arial" panose="020B0604020202020204" pitchFamily="34" charset="0"/>
              </a:rPr>
              <a:t> optical</a:t>
            </a:r>
            <a:r>
              <a:rPr sz="2000" b="1" dirty="0">
                <a:latin typeface="Arial" panose="020B0604020202020204" pitchFamily="34" charset="0"/>
                <a:cs typeface="Arial" panose="020B0604020202020204" pitchFamily="34" charset="0"/>
              </a:rPr>
              <a:t> network</a:t>
            </a:r>
            <a:r>
              <a:rPr sz="2000" b="1" spc="-40" dirty="0">
                <a:latin typeface="Arial" panose="020B0604020202020204" pitchFamily="34" charset="0"/>
                <a:cs typeface="Arial" panose="020B0604020202020204" pitchFamily="34" charset="0"/>
              </a:rPr>
              <a:t> </a:t>
            </a:r>
            <a:r>
              <a:rPr sz="2000" b="1" spc="-10" dirty="0">
                <a:latin typeface="Arial" panose="020B0604020202020204" pitchFamily="34" charset="0"/>
                <a:cs typeface="Arial" panose="020B0604020202020204" pitchFamily="34" charset="0"/>
              </a:rPr>
              <a:t>systems.</a:t>
            </a:r>
            <a:endParaRPr sz="2000" dirty="0">
              <a:latin typeface="Arial" panose="020B0604020202020204" pitchFamily="34" charset="0"/>
              <a:cs typeface="Arial" panose="020B0604020202020204" pitchFamily="34" charset="0"/>
            </a:endParaRPr>
          </a:p>
          <a:p>
            <a:pPr>
              <a:lnSpc>
                <a:spcPct val="100000"/>
              </a:lnSpc>
            </a:pPr>
            <a:endParaRPr sz="2000" dirty="0">
              <a:latin typeface="Arial" panose="020B0604020202020204" pitchFamily="34" charset="0"/>
              <a:cs typeface="Arial" panose="020B0604020202020204" pitchFamily="34" charset="0"/>
            </a:endParaRPr>
          </a:p>
          <a:p>
            <a:pPr marL="12700" marR="5080">
              <a:lnSpc>
                <a:spcPts val="2400"/>
              </a:lnSpc>
            </a:pPr>
            <a:r>
              <a:rPr sz="2000" b="1" u="heavy" spc="-5" dirty="0">
                <a:solidFill>
                  <a:srgbClr val="FF0066"/>
                </a:solidFill>
                <a:uFill>
                  <a:solidFill>
                    <a:srgbClr val="FF0066"/>
                  </a:solidFill>
                </a:uFill>
                <a:latin typeface="Arial" panose="020B0604020202020204" pitchFamily="34" charset="0"/>
                <a:cs typeface="Arial" panose="020B0604020202020204" pitchFamily="34" charset="0"/>
              </a:rPr>
              <a:t>A</a:t>
            </a:r>
            <a:r>
              <a:rPr sz="2000" b="1" u="heavy" spc="-75" dirty="0">
                <a:solidFill>
                  <a:srgbClr val="FF0066"/>
                </a:solidFill>
                <a:uFill>
                  <a:solidFill>
                    <a:srgbClr val="FF0066"/>
                  </a:solidFill>
                </a:uFill>
                <a:latin typeface="Arial" panose="020B0604020202020204" pitchFamily="34" charset="0"/>
                <a:cs typeface="Arial" panose="020B0604020202020204" pitchFamily="34" charset="0"/>
              </a:rPr>
              <a:t> </a:t>
            </a:r>
            <a:r>
              <a:rPr sz="2000" b="1" u="heavy" spc="-5" dirty="0">
                <a:solidFill>
                  <a:srgbClr val="FF0066"/>
                </a:solidFill>
                <a:uFill>
                  <a:solidFill>
                    <a:srgbClr val="FF0066"/>
                  </a:solidFill>
                </a:uFill>
                <a:latin typeface="Arial" panose="020B0604020202020204" pitchFamily="34" charset="0"/>
                <a:cs typeface="Arial" panose="020B0604020202020204" pitchFamily="34" charset="0"/>
              </a:rPr>
              <a:t>major</a:t>
            </a:r>
            <a:r>
              <a:rPr sz="2000" b="1" u="heavy" spc="5" dirty="0">
                <a:solidFill>
                  <a:srgbClr val="FF0066"/>
                </a:solidFill>
                <a:uFill>
                  <a:solidFill>
                    <a:srgbClr val="FF0066"/>
                  </a:solidFill>
                </a:uFill>
                <a:latin typeface="Arial" panose="020B0604020202020204" pitchFamily="34" charset="0"/>
                <a:cs typeface="Arial" panose="020B0604020202020204" pitchFamily="34" charset="0"/>
              </a:rPr>
              <a:t> </a:t>
            </a:r>
            <a:r>
              <a:rPr sz="2000" b="1" u="heavy" spc="-10" dirty="0">
                <a:solidFill>
                  <a:srgbClr val="FF0066"/>
                </a:solidFill>
                <a:uFill>
                  <a:solidFill>
                    <a:srgbClr val="FF0066"/>
                  </a:solidFill>
                </a:uFill>
                <a:latin typeface="Arial" panose="020B0604020202020204" pitchFamily="34" charset="0"/>
                <a:cs typeface="Arial" panose="020B0604020202020204" pitchFamily="34" charset="0"/>
              </a:rPr>
              <a:t>advantage</a:t>
            </a:r>
            <a:r>
              <a:rPr sz="2000" b="1" u="heavy" spc="45" dirty="0">
                <a:solidFill>
                  <a:srgbClr val="FF0066"/>
                </a:solidFill>
                <a:uFill>
                  <a:solidFill>
                    <a:srgbClr val="FF0066"/>
                  </a:solidFill>
                </a:uFill>
                <a:latin typeface="Arial" panose="020B0604020202020204" pitchFamily="34" charset="0"/>
                <a:cs typeface="Arial" panose="020B0604020202020204" pitchFamily="34" charset="0"/>
              </a:rPr>
              <a:t> </a:t>
            </a:r>
            <a:r>
              <a:rPr sz="2000" b="1" u="heavy" dirty="0">
                <a:solidFill>
                  <a:srgbClr val="FF0066"/>
                </a:solidFill>
                <a:uFill>
                  <a:solidFill>
                    <a:srgbClr val="FF0066"/>
                  </a:solidFill>
                </a:uFill>
                <a:latin typeface="Arial" panose="020B0604020202020204" pitchFamily="34" charset="0"/>
                <a:cs typeface="Arial" panose="020B0604020202020204" pitchFamily="34" charset="0"/>
              </a:rPr>
              <a:t>of</a:t>
            </a:r>
            <a:r>
              <a:rPr sz="2000" b="1" u="heavy" spc="5" dirty="0">
                <a:solidFill>
                  <a:srgbClr val="FF0066"/>
                </a:solidFill>
                <a:uFill>
                  <a:solidFill>
                    <a:srgbClr val="FF0066"/>
                  </a:solidFill>
                </a:uFill>
                <a:latin typeface="Arial" panose="020B0604020202020204" pitchFamily="34" charset="0"/>
                <a:cs typeface="Arial" panose="020B0604020202020204" pitchFamily="34" charset="0"/>
              </a:rPr>
              <a:t> </a:t>
            </a:r>
            <a:r>
              <a:rPr sz="2000" b="1" u="heavy" spc="-15" dirty="0">
                <a:solidFill>
                  <a:srgbClr val="FF0066"/>
                </a:solidFill>
                <a:uFill>
                  <a:solidFill>
                    <a:srgbClr val="FF0066"/>
                  </a:solidFill>
                </a:uFill>
                <a:latin typeface="Arial" panose="020B0604020202020204" pitchFamily="34" charset="0"/>
                <a:cs typeface="Arial" panose="020B0604020202020204" pitchFamily="34" charset="0"/>
              </a:rPr>
              <a:t>SOAs</a:t>
            </a:r>
            <a:r>
              <a:rPr sz="2000" b="1" u="heavy" spc="50" dirty="0">
                <a:solidFill>
                  <a:srgbClr val="FF0066"/>
                </a:solidFill>
                <a:uFill>
                  <a:solidFill>
                    <a:srgbClr val="FF0066"/>
                  </a:solidFill>
                </a:uFill>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is</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that</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they can</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be</a:t>
            </a:r>
            <a:r>
              <a:rPr sz="2000" b="1"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integrated</a:t>
            </a:r>
            <a:r>
              <a:rPr sz="2000" b="1" spc="5" dirty="0">
                <a:latin typeface="Arial" panose="020B0604020202020204" pitchFamily="34" charset="0"/>
                <a:cs typeface="Arial" panose="020B0604020202020204" pitchFamily="34" charset="0"/>
              </a:rPr>
              <a:t> with</a:t>
            </a:r>
            <a:r>
              <a:rPr sz="2000" b="1" spc="-4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other </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components</a:t>
            </a:r>
            <a:r>
              <a:rPr sz="2000" b="1" spc="-5" dirty="0">
                <a:latin typeface="Arial" panose="020B0604020202020204" pitchFamily="34" charset="0"/>
                <a:cs typeface="Arial" panose="020B0604020202020204" pitchFamily="34" charset="0"/>
              </a:rPr>
              <a:t> on</a:t>
            </a:r>
            <a:r>
              <a:rPr sz="2000" b="1"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single</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planar</a:t>
            </a:r>
            <a:r>
              <a:rPr sz="2000" b="1" spc="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substrate.</a:t>
            </a:r>
            <a:r>
              <a:rPr sz="2000" b="1" spc="1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For</a:t>
            </a:r>
            <a:r>
              <a:rPr sz="2000" b="1" spc="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example,</a:t>
            </a:r>
            <a:r>
              <a:rPr sz="2000" b="1" spc="1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WDM</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transmitter </a:t>
            </a:r>
            <a:r>
              <a:rPr sz="2000" b="1" dirty="0">
                <a:latin typeface="Arial" panose="020B0604020202020204" pitchFamily="34" charset="0"/>
                <a:cs typeface="Arial" panose="020B0604020202020204" pitchFamily="34" charset="0"/>
              </a:rPr>
              <a:t> </a:t>
            </a:r>
            <a:r>
              <a:rPr sz="2000" b="1" spc="-10" dirty="0">
                <a:latin typeface="Arial" panose="020B0604020202020204" pitchFamily="34" charset="0"/>
                <a:cs typeface="Arial" panose="020B0604020202020204" pitchFamily="34" charset="0"/>
              </a:rPr>
              <a:t>device</a:t>
            </a:r>
            <a:r>
              <a:rPr sz="2000" b="1" spc="3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may</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be</a:t>
            </a:r>
            <a:r>
              <a:rPr sz="2000" b="1" spc="1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constructed</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including</a:t>
            </a:r>
            <a:r>
              <a:rPr sz="2000" b="1" spc="-1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perhaps</a:t>
            </a:r>
            <a:r>
              <a:rPr sz="2000" b="1" spc="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10</a:t>
            </a:r>
            <a:r>
              <a:rPr sz="2000" b="1"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lasers</a:t>
            </a:r>
            <a:r>
              <a:rPr sz="2000" b="1" spc="1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and</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coupler</a:t>
            </a:r>
            <a:r>
              <a:rPr sz="2000" b="1" spc="-1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all</a:t>
            </a:r>
            <a:r>
              <a:rPr sz="2000" b="1" spc="3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on </a:t>
            </a:r>
            <a:r>
              <a:rPr sz="2000" b="1" spc="-484"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the</a:t>
            </a:r>
            <a:r>
              <a:rPr sz="2000" b="1" spc="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same</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substrate.</a:t>
            </a:r>
            <a:r>
              <a:rPr sz="2000" b="1" spc="5"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In</a:t>
            </a:r>
            <a:r>
              <a:rPr sz="2000" b="1" spc="1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this</a:t>
            </a:r>
            <a:r>
              <a:rPr sz="2000" b="1" spc="-5" dirty="0">
                <a:latin typeface="Arial" panose="020B0604020202020204" pitchFamily="34" charset="0"/>
                <a:cs typeface="Arial" panose="020B0604020202020204" pitchFamily="34" charset="0"/>
              </a:rPr>
              <a:t> case</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an</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SOA</a:t>
            </a:r>
            <a:r>
              <a:rPr sz="2000" b="1" spc="-7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could</a:t>
            </a:r>
            <a:r>
              <a:rPr sz="2000" b="1" spc="5"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be</a:t>
            </a:r>
            <a:r>
              <a:rPr sz="2000" b="1" spc="-1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integrated</a:t>
            </a:r>
            <a:r>
              <a:rPr sz="2000" b="1" spc="1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into </a:t>
            </a:r>
            <a:r>
              <a:rPr sz="2000" b="1" spc="-5" dirty="0">
                <a:latin typeface="Arial" panose="020B0604020202020204" pitchFamily="34" charset="0"/>
                <a:cs typeface="Arial" panose="020B0604020202020204" pitchFamily="34" charset="0"/>
              </a:rPr>
              <a:t>the </a:t>
            </a:r>
            <a:r>
              <a:rPr sz="2000" b="1" dirty="0">
                <a:latin typeface="Arial" panose="020B0604020202020204" pitchFamily="34" charset="0"/>
                <a:cs typeface="Arial" panose="020B0604020202020204" pitchFamily="34" charset="0"/>
              </a:rPr>
              <a:t>output </a:t>
            </a:r>
            <a:r>
              <a:rPr sz="2000" b="1" spc="-484"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to</a:t>
            </a:r>
            <a:r>
              <a:rPr sz="2000" b="1" spc="-10" dirty="0">
                <a:latin typeface="Arial" panose="020B0604020202020204" pitchFamily="34" charset="0"/>
                <a:cs typeface="Arial" panose="020B0604020202020204" pitchFamily="34" charset="0"/>
              </a:rPr>
              <a:t> overcome</a:t>
            </a:r>
            <a:r>
              <a:rPr sz="2000" b="1" spc="4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some</a:t>
            </a:r>
            <a:r>
              <a:rPr sz="2000" b="1" dirty="0">
                <a:latin typeface="Arial" panose="020B0604020202020204" pitchFamily="34" charset="0"/>
                <a:cs typeface="Arial" panose="020B0604020202020204" pitchFamily="34" charset="0"/>
              </a:rPr>
              <a:t> of</a:t>
            </a:r>
            <a:r>
              <a:rPr sz="2000" b="1" spc="-10"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the coupling</a:t>
            </a:r>
            <a:r>
              <a:rPr sz="2000" b="1" spc="-3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losses.</a:t>
            </a:r>
            <a:endParaRP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6337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762000"/>
            <a:ext cx="10896600" cy="5725414"/>
          </a:xfrm>
          <a:prstGeom prst="rect">
            <a:avLst/>
          </a:prstGeom>
        </p:spPr>
        <p:txBody>
          <a:bodyPr wrap="square">
            <a:spAutoFit/>
          </a:bodyPr>
          <a:lstStyle/>
          <a:p>
            <a:pPr marL="12700">
              <a:lnSpc>
                <a:spcPct val="150000"/>
              </a:lnSpc>
              <a:spcBef>
                <a:spcPts val="800"/>
              </a:spcBef>
            </a:pPr>
            <a:r>
              <a:rPr lang="en-US" sz="2800" b="1" spc="-30" dirty="0">
                <a:latin typeface="Arial" panose="020B0604020202020204" pitchFamily="34" charset="0"/>
                <a:cs typeface="Arial" panose="020B0604020202020204" pitchFamily="34" charset="0"/>
              </a:rPr>
              <a:t> </a:t>
            </a:r>
            <a:r>
              <a:rPr lang="en-US" sz="2800" b="1" spc="-5" dirty="0">
                <a:latin typeface="Arial" panose="020B0604020202020204" pitchFamily="34" charset="0"/>
                <a:cs typeface="Arial" panose="020B0604020202020204" pitchFamily="34" charset="0"/>
              </a:rPr>
              <a:t>Introduction</a:t>
            </a:r>
            <a:endParaRPr lang="en-US" sz="2800" dirty="0">
              <a:latin typeface="Arial" panose="020B0604020202020204" pitchFamily="34" charset="0"/>
              <a:cs typeface="Arial" panose="020B0604020202020204" pitchFamily="34" charset="0"/>
            </a:endParaRPr>
          </a:p>
          <a:p>
            <a:pPr marL="184785" indent="-172720">
              <a:lnSpc>
                <a:spcPct val="150000"/>
              </a:lnSpc>
              <a:spcBef>
                <a:spcPts val="620"/>
              </a:spcBef>
              <a:buChar char="•"/>
              <a:tabLst>
                <a:tab pos="185420" algn="l"/>
              </a:tabLst>
            </a:pPr>
            <a:r>
              <a:rPr lang="en-US" sz="2400" spc="-5" dirty="0">
                <a:latin typeface="Arial" panose="020B0604020202020204" pitchFamily="34" charset="0"/>
                <a:cs typeface="Arial" panose="020B0604020202020204" pitchFamily="34" charset="0"/>
              </a:rPr>
              <a:t>Why</a:t>
            </a:r>
            <a:r>
              <a:rPr lang="en-US" sz="2400" spc="-25"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optics?</a:t>
            </a:r>
            <a:endParaRPr lang="en-US" sz="2400" dirty="0">
              <a:latin typeface="Arial" panose="020B0604020202020204" pitchFamily="34" charset="0"/>
              <a:cs typeface="Arial" panose="020B0604020202020204" pitchFamily="34" charset="0"/>
            </a:endParaRPr>
          </a:p>
          <a:p>
            <a:pPr marL="184785" indent="-172720">
              <a:lnSpc>
                <a:spcPct val="150000"/>
              </a:lnSpc>
              <a:spcBef>
                <a:spcPts val="120"/>
              </a:spcBef>
              <a:buChar char="•"/>
              <a:tabLst>
                <a:tab pos="185420" algn="l"/>
              </a:tabLst>
            </a:pPr>
            <a:r>
              <a:rPr lang="en-US" sz="2400" spc="-10" dirty="0">
                <a:latin typeface="Arial" panose="020B0604020202020204" pitchFamily="34" charset="0"/>
                <a:cs typeface="Arial" panose="020B0604020202020204" pitchFamily="34" charset="0"/>
              </a:rPr>
              <a:t>QCSE,</a:t>
            </a:r>
            <a:r>
              <a:rPr lang="en-US" sz="2400" spc="-35"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p-i(MQW)-n Diode</a:t>
            </a:r>
          </a:p>
          <a:p>
            <a:pPr marL="12065">
              <a:lnSpc>
                <a:spcPct val="150000"/>
              </a:lnSpc>
              <a:spcBef>
                <a:spcPts val="120"/>
              </a:spcBef>
              <a:tabLst>
                <a:tab pos="185420" algn="l"/>
              </a:tabLst>
            </a:pPr>
            <a:r>
              <a:rPr lang="en-US" sz="2800" b="1" spc="-13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The</a:t>
            </a:r>
            <a:r>
              <a:rPr lang="en-US" sz="2800" b="1" spc="-50" dirty="0">
                <a:latin typeface="Arial" panose="020B0604020202020204" pitchFamily="34" charset="0"/>
                <a:cs typeface="Arial" panose="020B0604020202020204" pitchFamily="34" charset="0"/>
              </a:rPr>
              <a:t> </a:t>
            </a:r>
            <a:r>
              <a:rPr lang="en-US" sz="2800" b="1" spc="-5" dirty="0">
                <a:latin typeface="Arial" panose="020B0604020202020204" pitchFamily="34" charset="0"/>
                <a:cs typeface="Arial" panose="020B0604020202020204" pitchFamily="34" charset="0"/>
              </a:rPr>
              <a:t>SEED: </a:t>
            </a:r>
            <a:r>
              <a:rPr lang="en-US" sz="2400" spc="-10" dirty="0">
                <a:latin typeface="Arial" panose="020B0604020202020204" pitchFamily="34" charset="0"/>
                <a:cs typeface="Arial" panose="020B0604020202020204" pitchFamily="34" charset="0"/>
              </a:rPr>
              <a:t>Self-Electro-Optic </a:t>
            </a:r>
            <a:r>
              <a:rPr lang="en-US" sz="2400" spc="-310"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Effect</a:t>
            </a:r>
            <a:r>
              <a:rPr lang="en-US" sz="2400" spc="10"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device</a:t>
            </a:r>
            <a:r>
              <a:rPr lang="en-US" sz="2400" spc="15"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 a </a:t>
            </a:r>
            <a:r>
              <a:rPr lang="en-US" sz="240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modulator</a:t>
            </a:r>
            <a:endParaRPr lang="en-US" sz="2400" dirty="0">
              <a:latin typeface="Arial" panose="020B0604020202020204" pitchFamily="34" charset="0"/>
              <a:cs typeface="Arial" panose="020B0604020202020204" pitchFamily="34" charset="0"/>
            </a:endParaRPr>
          </a:p>
          <a:p>
            <a:pPr marL="12700" marR="382270">
              <a:lnSpc>
                <a:spcPct val="150000"/>
              </a:lnSpc>
              <a:spcBef>
                <a:spcPts val="285"/>
              </a:spcBef>
            </a:pPr>
            <a:r>
              <a:rPr lang="en-US" sz="2800" b="1" dirty="0">
                <a:latin typeface="Arial" panose="020B0604020202020204" pitchFamily="34" charset="0"/>
                <a:cs typeface="Arial" panose="020B0604020202020204" pitchFamily="34" charset="0"/>
              </a:rPr>
              <a:t>The</a:t>
            </a:r>
            <a:r>
              <a:rPr lang="en-US" sz="2800" b="1" spc="-10" dirty="0">
                <a:latin typeface="Arial" panose="020B0604020202020204" pitchFamily="34" charset="0"/>
                <a:cs typeface="Arial" panose="020B0604020202020204" pitchFamily="34" charset="0"/>
              </a:rPr>
              <a:t> B</a:t>
            </a:r>
            <a:r>
              <a:rPr lang="en-US" sz="2800" b="1" dirty="0">
                <a:latin typeface="Arial" panose="020B0604020202020204" pitchFamily="34" charset="0"/>
                <a:cs typeface="Arial" panose="020B0604020202020204" pitchFamily="34" charset="0"/>
              </a:rPr>
              <a:t>i</a:t>
            </a:r>
            <a:r>
              <a:rPr lang="en-US" sz="2800" b="1" spc="-10" dirty="0">
                <a:latin typeface="Arial" panose="020B0604020202020204" pitchFamily="34" charset="0"/>
                <a:cs typeface="Arial" panose="020B0604020202020204" pitchFamily="34" charset="0"/>
              </a:rPr>
              <a:t>p</a:t>
            </a:r>
            <a:r>
              <a:rPr lang="en-US" sz="2800" b="1" dirty="0">
                <a:latin typeface="Arial" panose="020B0604020202020204" pitchFamily="34" charset="0"/>
                <a:cs typeface="Arial" panose="020B0604020202020204" pitchFamily="34" charset="0"/>
              </a:rPr>
              <a:t>olar  </a:t>
            </a:r>
            <a:r>
              <a:rPr lang="en-US" sz="2800" b="1" spc="-5" dirty="0">
                <a:latin typeface="Arial" panose="020B0604020202020204" pitchFamily="34" charset="0"/>
                <a:cs typeface="Arial" panose="020B0604020202020204" pitchFamily="34" charset="0"/>
              </a:rPr>
              <a:t>Controller- </a:t>
            </a:r>
            <a:r>
              <a:rPr lang="en-US" sz="2800" b="1" dirty="0">
                <a:latin typeface="Arial" panose="020B0604020202020204" pitchFamily="34" charset="0"/>
                <a:cs typeface="Arial" panose="020B0604020202020204" pitchFamily="34" charset="0"/>
              </a:rPr>
              <a:t> </a:t>
            </a:r>
            <a:r>
              <a:rPr lang="en-US" sz="2800" b="1" spc="-5" dirty="0">
                <a:latin typeface="Arial" panose="020B0604020202020204" pitchFamily="34" charset="0"/>
                <a:cs typeface="Arial" panose="020B0604020202020204" pitchFamily="34" charset="0"/>
              </a:rPr>
              <a:t>Modulator</a:t>
            </a:r>
            <a:endParaRPr lang="en-US" sz="2800" dirty="0">
              <a:latin typeface="Arial" panose="020B0604020202020204" pitchFamily="34" charset="0"/>
              <a:cs typeface="Arial" panose="020B0604020202020204" pitchFamily="34" charset="0"/>
            </a:endParaRPr>
          </a:p>
          <a:p>
            <a:pPr marL="184785" indent="-172720">
              <a:lnSpc>
                <a:spcPct val="150000"/>
              </a:lnSpc>
              <a:spcBef>
                <a:spcPts val="620"/>
              </a:spcBef>
              <a:buChar char="•"/>
              <a:tabLst>
                <a:tab pos="185420" algn="l"/>
              </a:tabLst>
            </a:pPr>
            <a:r>
              <a:rPr lang="en-US" sz="2400" spc="-5" dirty="0">
                <a:latin typeface="Arial" panose="020B0604020202020204" pitchFamily="34" charset="0"/>
                <a:cs typeface="Arial" panose="020B0604020202020204" pitchFamily="34" charset="0"/>
              </a:rPr>
              <a:t>Adding</a:t>
            </a:r>
            <a:r>
              <a:rPr lang="en-US" sz="2400" spc="-20"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more functionality</a:t>
            </a:r>
            <a:endParaRPr lang="en-US" sz="2400" dirty="0">
              <a:latin typeface="Arial" panose="020B0604020202020204" pitchFamily="34" charset="0"/>
              <a:cs typeface="Arial" panose="020B0604020202020204" pitchFamily="34" charset="0"/>
            </a:endParaRPr>
          </a:p>
          <a:p>
            <a:pPr marL="184785" indent="-172720">
              <a:lnSpc>
                <a:spcPct val="150000"/>
              </a:lnSpc>
              <a:spcBef>
                <a:spcPts val="135"/>
              </a:spcBef>
              <a:buChar char="•"/>
              <a:tabLst>
                <a:tab pos="185420" algn="l"/>
              </a:tabLst>
            </a:pPr>
            <a:r>
              <a:rPr lang="en-US" sz="2400" spc="-5" dirty="0">
                <a:latin typeface="Arial" panose="020B0604020202020204" pitchFamily="34" charset="0"/>
                <a:cs typeface="Arial" panose="020B0604020202020204" pitchFamily="34" charset="0"/>
              </a:rPr>
              <a:t>Three</a:t>
            </a:r>
            <a:r>
              <a:rPr lang="en-US" sz="2400" spc="-4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applications</a:t>
            </a:r>
            <a:endParaRPr lang="en-US" sz="2400" dirty="0">
              <a:latin typeface="Arial" panose="020B0604020202020204" pitchFamily="34" charset="0"/>
              <a:cs typeface="Arial" panose="020B0604020202020204" pitchFamily="34" charset="0"/>
            </a:endParaRPr>
          </a:p>
          <a:p>
            <a:pPr marL="12700">
              <a:lnSpc>
                <a:spcPct val="150000"/>
              </a:lnSpc>
              <a:spcBef>
                <a:spcPts val="100"/>
              </a:spcBef>
            </a:pPr>
            <a:r>
              <a:rPr lang="en-US" sz="2800" b="1" spc="-5" dirty="0">
                <a:latin typeface="Arial" panose="020B0604020202020204" pitchFamily="34" charset="0"/>
                <a:cs typeface="Arial" panose="020B0604020202020204" pitchFamily="34" charset="0"/>
              </a:rPr>
              <a:t>Switching</a:t>
            </a:r>
            <a:r>
              <a:rPr lang="en-US" sz="2800" b="1" spc="-75" dirty="0">
                <a:latin typeface="Arial" panose="020B0604020202020204" pitchFamily="34" charset="0"/>
                <a:cs typeface="Arial" panose="020B0604020202020204" pitchFamily="34" charset="0"/>
              </a:rPr>
              <a:t> </a:t>
            </a:r>
            <a:r>
              <a:rPr lang="en-US" sz="2800" b="1" spc="-5" dirty="0">
                <a:latin typeface="Arial" panose="020B0604020202020204" pitchFamily="34" charset="0"/>
                <a:cs typeface="Arial" panose="020B0604020202020204" pitchFamily="34" charset="0"/>
              </a:rPr>
              <a:t>Speed and</a:t>
            </a:r>
            <a:r>
              <a:rPr lang="en-US" sz="2800" b="1" spc="-85" dirty="0">
                <a:latin typeface="Arial" panose="020B0604020202020204" pitchFamily="34" charset="0"/>
                <a:cs typeface="Arial" panose="020B0604020202020204" pitchFamily="34" charset="0"/>
              </a:rPr>
              <a:t> </a:t>
            </a:r>
            <a:r>
              <a:rPr lang="en-US" sz="2800" b="1" spc="-5" dirty="0">
                <a:latin typeface="Arial" panose="020B0604020202020204" pitchFamily="34" charset="0"/>
                <a:cs typeface="Arial" panose="020B0604020202020204" pitchFamily="34" charset="0"/>
              </a:rPr>
              <a:t>Energy</a:t>
            </a:r>
            <a:endParaRPr lang="en-US" sz="2800" dirty="0">
              <a:latin typeface="Arial" panose="020B0604020202020204" pitchFamily="34" charset="0"/>
              <a:cs typeface="Arial" panose="020B0604020202020204" pitchFamily="34" charset="0"/>
            </a:endParaRPr>
          </a:p>
          <a:p>
            <a:pPr marL="184785" marR="102235" indent="-172720">
              <a:lnSpc>
                <a:spcPct val="150000"/>
              </a:lnSpc>
              <a:spcBef>
                <a:spcPts val="780"/>
              </a:spcBef>
              <a:buChar char="•"/>
              <a:tabLst>
                <a:tab pos="185420" algn="l"/>
              </a:tabLst>
            </a:pPr>
            <a:r>
              <a:rPr lang="en-US" sz="2400" spc="-5" dirty="0">
                <a:latin typeface="Arial" panose="020B0604020202020204" pitchFamily="34" charset="0"/>
                <a:cs typeface="Arial" panose="020B0604020202020204" pitchFamily="34" charset="0"/>
              </a:rPr>
              <a:t>A discussion on </a:t>
            </a:r>
            <a:r>
              <a:rPr lang="en-US" sz="2400" spc="-10" dirty="0">
                <a:latin typeface="Arial" panose="020B0604020202020204" pitchFamily="34" charset="0"/>
                <a:cs typeface="Arial" panose="020B0604020202020204" pitchFamily="34" charset="0"/>
              </a:rPr>
              <a:t>the </a:t>
            </a:r>
            <a:r>
              <a:rPr lang="en-US" sz="2400" spc="-310" dirty="0">
                <a:latin typeface="Arial" panose="020B0604020202020204" pitchFamily="34" charset="0"/>
                <a:cs typeface="Arial" panose="020B0604020202020204" pitchFamily="34" charset="0"/>
              </a:rPr>
              <a:t> </a:t>
            </a:r>
            <a:r>
              <a:rPr lang="en-US" sz="2400" spc="-20" dirty="0">
                <a:latin typeface="Arial" panose="020B0604020202020204" pitchFamily="34" charset="0"/>
                <a:cs typeface="Arial" panose="020B0604020202020204" pitchFamily="34" charset="0"/>
              </a:rPr>
              <a:t>key </a:t>
            </a:r>
            <a:r>
              <a:rPr lang="en-US" sz="2400" spc="-5" dirty="0">
                <a:latin typeface="Arial" panose="020B0604020202020204" pitchFamily="34" charset="0"/>
                <a:cs typeface="Arial" panose="020B0604020202020204" pitchFamily="34" charset="0"/>
              </a:rPr>
              <a:t>parameters for </a:t>
            </a:r>
            <a:r>
              <a:rPr lang="en-US" sz="2400" spc="-310"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the success </a:t>
            </a:r>
            <a:r>
              <a:rPr lang="en-US" sz="2400" spc="-5" dirty="0">
                <a:latin typeface="Arial" panose="020B0604020202020204" pitchFamily="34" charset="0"/>
                <a:cs typeface="Arial" panose="020B0604020202020204" pitchFamily="34" charset="0"/>
              </a:rPr>
              <a:t>of this </a:t>
            </a:r>
            <a:r>
              <a:rPr lang="en-US" sz="2400"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technology</a:t>
            </a:r>
            <a:endParaRPr lang="en-US" sz="2400" dirty="0">
              <a:latin typeface="Arial" panose="020B0604020202020204" pitchFamily="34" charset="0"/>
              <a:cs typeface="Arial" panose="020B0604020202020204" pitchFamily="34" charset="0"/>
            </a:endParaRPr>
          </a:p>
        </p:txBody>
      </p:sp>
      <p:sp>
        <p:nvSpPr>
          <p:cNvPr id="5" name="Rectangle 4"/>
          <p:cNvSpPr/>
          <p:nvPr/>
        </p:nvSpPr>
        <p:spPr>
          <a:xfrm>
            <a:off x="2514600" y="20097"/>
            <a:ext cx="9095054" cy="584775"/>
          </a:xfrm>
          <a:prstGeom prst="rect">
            <a:avLst/>
          </a:prstGeom>
        </p:spPr>
        <p:txBody>
          <a:bodyPr wrap="none">
            <a:spAutoFit/>
          </a:bodyPr>
          <a:lstStyle/>
          <a:p>
            <a:r>
              <a:rPr lang="en-US" sz="3200" b="1" spc="75" dirty="0">
                <a:solidFill>
                  <a:srgbClr val="000099"/>
                </a:solidFill>
                <a:latin typeface="Arial" panose="020B0604020202020204" pitchFamily="34" charset="0"/>
                <a:cs typeface="Arial" panose="020B0604020202020204" pitchFamily="34" charset="0"/>
              </a:rPr>
              <a:t>OPTICAL</a:t>
            </a:r>
            <a:r>
              <a:rPr lang="en-US" sz="3200" b="1" spc="80" dirty="0">
                <a:solidFill>
                  <a:srgbClr val="000099"/>
                </a:solidFill>
                <a:latin typeface="Arial" panose="020B0604020202020204" pitchFamily="34" charset="0"/>
                <a:cs typeface="Arial" panose="020B0604020202020204" pitchFamily="34" charset="0"/>
              </a:rPr>
              <a:t> </a:t>
            </a:r>
            <a:r>
              <a:rPr lang="en-US" sz="3200" b="1" spc="65" dirty="0">
                <a:solidFill>
                  <a:srgbClr val="000099"/>
                </a:solidFill>
                <a:latin typeface="Arial" panose="020B0604020202020204" pitchFamily="34" charset="0"/>
                <a:cs typeface="Arial" panose="020B0604020202020204" pitchFamily="34" charset="0"/>
              </a:rPr>
              <a:t>SWITCHING </a:t>
            </a:r>
            <a:r>
              <a:rPr lang="en-US" sz="3200" b="1" spc="-944" dirty="0">
                <a:solidFill>
                  <a:srgbClr val="000099"/>
                </a:solidFill>
                <a:latin typeface="Arial" panose="020B0604020202020204" pitchFamily="34" charset="0"/>
                <a:cs typeface="Arial" panose="020B0604020202020204" pitchFamily="34" charset="0"/>
              </a:rPr>
              <a:t> </a:t>
            </a:r>
            <a:r>
              <a:rPr lang="en-US" sz="3200" b="1" spc="60" dirty="0">
                <a:solidFill>
                  <a:srgbClr val="000099"/>
                </a:solidFill>
                <a:latin typeface="Arial" panose="020B0604020202020204" pitchFamily="34" charset="0"/>
                <a:cs typeface="Arial" panose="020B0604020202020204" pitchFamily="34" charset="0"/>
              </a:rPr>
              <a:t>AND</a:t>
            </a:r>
            <a:r>
              <a:rPr lang="en-US" sz="3200" b="1" spc="195" dirty="0">
                <a:solidFill>
                  <a:srgbClr val="000099"/>
                </a:solidFill>
                <a:latin typeface="Arial" panose="020B0604020202020204" pitchFamily="34" charset="0"/>
                <a:cs typeface="Arial" panose="020B0604020202020204" pitchFamily="34" charset="0"/>
              </a:rPr>
              <a:t> </a:t>
            </a:r>
            <a:r>
              <a:rPr lang="en-US" sz="3200" b="1" spc="30" dirty="0">
                <a:solidFill>
                  <a:srgbClr val="000099"/>
                </a:solidFill>
                <a:latin typeface="Arial" panose="020B0604020202020204" pitchFamily="34" charset="0"/>
                <a:cs typeface="Arial" panose="020B0604020202020204" pitchFamily="34" charset="0"/>
              </a:rPr>
              <a:t>LOGIC</a:t>
            </a:r>
            <a:r>
              <a:rPr lang="en-US" sz="3200" b="1" spc="210" dirty="0">
                <a:solidFill>
                  <a:srgbClr val="000099"/>
                </a:solidFill>
                <a:latin typeface="Arial" panose="020B0604020202020204" pitchFamily="34" charset="0"/>
                <a:cs typeface="Arial" panose="020B0604020202020204" pitchFamily="34" charset="0"/>
              </a:rPr>
              <a:t> </a:t>
            </a:r>
            <a:r>
              <a:rPr lang="en-US" sz="3200" b="1" spc="75" dirty="0">
                <a:solidFill>
                  <a:srgbClr val="000099"/>
                </a:solidFill>
                <a:latin typeface="Arial" panose="020B0604020202020204" pitchFamily="34" charset="0"/>
                <a:cs typeface="Arial" panose="020B0604020202020204" pitchFamily="34" charset="0"/>
              </a:rPr>
              <a:t>DEVICES</a:t>
            </a:r>
            <a:endParaRPr lang="en-IN" sz="3200" b="1" dirty="0">
              <a:solidFill>
                <a:srgbClr val="0000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1590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txBox="1"/>
          <p:nvPr/>
        </p:nvSpPr>
        <p:spPr>
          <a:xfrm>
            <a:off x="381000" y="798219"/>
            <a:ext cx="11506200" cy="5205912"/>
          </a:xfrm>
          <a:prstGeom prst="rect">
            <a:avLst/>
          </a:prstGeom>
        </p:spPr>
        <p:txBody>
          <a:bodyPr vert="horz" wrap="square" lIns="0" tIns="179705" rIns="0" bIns="0" rtlCol="0">
            <a:spAutoFit/>
          </a:bodyPr>
          <a:lstStyle/>
          <a:p>
            <a:pPr marL="355600" indent="-342900">
              <a:lnSpc>
                <a:spcPct val="100000"/>
              </a:lnSpc>
              <a:spcBef>
                <a:spcPts val="1415"/>
              </a:spcBef>
              <a:buFont typeface="Courier New"/>
              <a:buChar char="o"/>
              <a:tabLst>
                <a:tab pos="355600" algn="l"/>
              </a:tabLst>
            </a:pPr>
            <a:r>
              <a:rPr sz="2200" b="1" spc="-10" dirty="0">
                <a:latin typeface="Arial" panose="020B0604020202020204" pitchFamily="34" charset="0"/>
                <a:cs typeface="Arial" panose="020B0604020202020204" pitchFamily="34" charset="0"/>
              </a:rPr>
              <a:t>Developing</a:t>
            </a:r>
            <a:r>
              <a:rPr sz="2200" b="1" spc="-15"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optical</a:t>
            </a:r>
            <a:r>
              <a:rPr sz="2200" b="1"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computers</a:t>
            </a:r>
            <a:r>
              <a:rPr lang="en-US" sz="2200" b="1" spc="-5"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WHY?</a:t>
            </a:r>
            <a:r>
              <a:rPr lang="en-US" sz="2200" b="1" spc="-5" dirty="0">
                <a:latin typeface="Arial" panose="020B0604020202020204" pitchFamily="34" charset="0"/>
                <a:cs typeface="Arial" panose="020B0604020202020204" pitchFamily="34" charset="0"/>
              </a:rPr>
              <a:t>)</a:t>
            </a:r>
            <a:endParaRPr sz="2200" dirty="0">
              <a:latin typeface="Arial" panose="020B0604020202020204" pitchFamily="34" charset="0"/>
              <a:cs typeface="Arial" panose="020B0604020202020204" pitchFamily="34" charset="0"/>
            </a:endParaRPr>
          </a:p>
          <a:p>
            <a:pPr marL="812800" lvl="1" indent="-343535">
              <a:lnSpc>
                <a:spcPct val="100000"/>
              </a:lnSpc>
              <a:spcBef>
                <a:spcPts val="1320"/>
              </a:spcBef>
              <a:buFont typeface="Microsoft Sans Serif"/>
              <a:buChar char="•"/>
              <a:tabLst>
                <a:tab pos="812800" algn="l"/>
                <a:tab pos="813435" algn="l"/>
              </a:tabLst>
            </a:pPr>
            <a:r>
              <a:rPr sz="2200" b="1" spc="-5" dirty="0">
                <a:latin typeface="Arial" panose="020B0604020202020204" pitchFamily="34" charset="0"/>
                <a:cs typeface="Arial" panose="020B0604020202020204" pitchFamily="34" charset="0"/>
              </a:rPr>
              <a:t>Electric</a:t>
            </a:r>
            <a:r>
              <a:rPr sz="2200" b="1" spc="25"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current</a:t>
            </a:r>
            <a:r>
              <a:rPr sz="2200" b="1" spc="25" dirty="0">
                <a:latin typeface="Arial" panose="020B0604020202020204" pitchFamily="34" charset="0"/>
                <a:cs typeface="Arial" panose="020B0604020202020204" pitchFamily="34" charset="0"/>
              </a:rPr>
              <a:t> </a:t>
            </a:r>
            <a:r>
              <a:rPr sz="2200" b="1" spc="-10" dirty="0">
                <a:latin typeface="Arial" panose="020B0604020202020204" pitchFamily="34" charset="0"/>
                <a:cs typeface="Arial" panose="020B0604020202020204" pitchFamily="34" charset="0"/>
              </a:rPr>
              <a:t>flows</a:t>
            </a:r>
            <a:r>
              <a:rPr sz="2200" b="1" spc="10"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only</a:t>
            </a:r>
            <a:r>
              <a:rPr sz="2200" b="1" spc="-10"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at</a:t>
            </a:r>
            <a:r>
              <a:rPr sz="2200" b="1" spc="5"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about</a:t>
            </a:r>
            <a:r>
              <a:rPr sz="2200" b="1" spc="15"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10%</a:t>
            </a:r>
            <a:r>
              <a:rPr sz="2200" b="1" spc="10" dirty="0">
                <a:latin typeface="Arial" panose="020B0604020202020204" pitchFamily="34" charset="0"/>
                <a:cs typeface="Arial" panose="020B0604020202020204" pitchFamily="34" charset="0"/>
              </a:rPr>
              <a:t> </a:t>
            </a:r>
            <a:r>
              <a:rPr sz="2200" b="1" spc="-10" dirty="0">
                <a:latin typeface="Arial" panose="020B0604020202020204" pitchFamily="34" charset="0"/>
                <a:cs typeface="Arial" panose="020B0604020202020204" pitchFamily="34" charset="0"/>
              </a:rPr>
              <a:t>the</a:t>
            </a:r>
            <a:r>
              <a:rPr sz="2200" b="1" spc="15"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speed of light</a:t>
            </a:r>
            <a:endParaRPr sz="2200" dirty="0">
              <a:latin typeface="Arial" panose="020B0604020202020204" pitchFamily="34" charset="0"/>
              <a:cs typeface="Arial" panose="020B0604020202020204" pitchFamily="34" charset="0"/>
            </a:endParaRPr>
          </a:p>
          <a:p>
            <a:pPr marL="1078230" lvl="2" indent="-151130">
              <a:lnSpc>
                <a:spcPct val="100000"/>
              </a:lnSpc>
              <a:spcBef>
                <a:spcPts val="1320"/>
              </a:spcBef>
              <a:buChar char="-"/>
              <a:tabLst>
                <a:tab pos="1078230" algn="l"/>
              </a:tabLst>
            </a:pPr>
            <a:r>
              <a:rPr sz="2200" b="1" spc="-5" dirty="0">
                <a:solidFill>
                  <a:srgbClr val="FF0000"/>
                </a:solidFill>
                <a:latin typeface="Arial" panose="020B0604020202020204" pitchFamily="34" charset="0"/>
                <a:cs typeface="Arial" panose="020B0604020202020204" pitchFamily="34" charset="0"/>
              </a:rPr>
              <a:t>Rate</a:t>
            </a:r>
            <a:r>
              <a:rPr sz="2200" b="1" dirty="0">
                <a:solidFill>
                  <a:srgbClr val="FF0000"/>
                </a:solidFill>
                <a:latin typeface="Arial" panose="020B0604020202020204" pitchFamily="34" charset="0"/>
                <a:cs typeface="Arial" panose="020B0604020202020204" pitchFamily="34" charset="0"/>
              </a:rPr>
              <a:t> </a:t>
            </a:r>
            <a:r>
              <a:rPr sz="2200" b="1" spc="-5" dirty="0">
                <a:solidFill>
                  <a:srgbClr val="FF0000"/>
                </a:solidFill>
                <a:latin typeface="Arial" panose="020B0604020202020204" pitchFamily="34" charset="0"/>
                <a:cs typeface="Arial" panose="020B0604020202020204" pitchFamily="34" charset="0"/>
              </a:rPr>
              <a:t>of data</a:t>
            </a:r>
            <a:r>
              <a:rPr sz="2200" b="1" spc="20" dirty="0">
                <a:solidFill>
                  <a:srgbClr val="FF0000"/>
                </a:solidFill>
                <a:latin typeface="Arial" panose="020B0604020202020204" pitchFamily="34" charset="0"/>
                <a:cs typeface="Arial" panose="020B0604020202020204" pitchFamily="34" charset="0"/>
              </a:rPr>
              <a:t> </a:t>
            </a:r>
            <a:r>
              <a:rPr sz="2200" b="1" spc="-10" dirty="0">
                <a:solidFill>
                  <a:srgbClr val="FF0000"/>
                </a:solidFill>
                <a:latin typeface="Arial" panose="020B0604020202020204" pitchFamily="34" charset="0"/>
                <a:cs typeface="Arial" panose="020B0604020202020204" pitchFamily="34" charset="0"/>
              </a:rPr>
              <a:t>exchange</a:t>
            </a:r>
            <a:r>
              <a:rPr sz="2200" b="1" spc="25" dirty="0">
                <a:solidFill>
                  <a:srgbClr val="FF0000"/>
                </a:solidFill>
                <a:latin typeface="Arial" panose="020B0604020202020204" pitchFamily="34" charset="0"/>
                <a:cs typeface="Arial" panose="020B0604020202020204" pitchFamily="34" charset="0"/>
              </a:rPr>
              <a:t> </a:t>
            </a:r>
            <a:r>
              <a:rPr sz="2200" b="1" spc="-5" dirty="0">
                <a:solidFill>
                  <a:srgbClr val="FF0000"/>
                </a:solidFill>
                <a:latin typeface="Arial" panose="020B0604020202020204" pitchFamily="34" charset="0"/>
                <a:cs typeface="Arial" panose="020B0604020202020204" pitchFamily="34" charset="0"/>
              </a:rPr>
              <a:t>can</a:t>
            </a:r>
            <a:r>
              <a:rPr sz="2200" b="1" spc="5" dirty="0">
                <a:solidFill>
                  <a:srgbClr val="FF0000"/>
                </a:solidFill>
                <a:latin typeface="Arial" panose="020B0604020202020204" pitchFamily="34" charset="0"/>
                <a:cs typeface="Arial" panose="020B0604020202020204" pitchFamily="34" charset="0"/>
              </a:rPr>
              <a:t> </a:t>
            </a:r>
            <a:r>
              <a:rPr sz="2200" b="1" spc="-5" dirty="0">
                <a:solidFill>
                  <a:srgbClr val="FF0000"/>
                </a:solidFill>
                <a:latin typeface="Arial" panose="020B0604020202020204" pitchFamily="34" charset="0"/>
                <a:cs typeface="Arial" panose="020B0604020202020204" pitchFamily="34" charset="0"/>
              </a:rPr>
              <a:t>be</a:t>
            </a:r>
            <a:r>
              <a:rPr sz="2200" b="1" spc="5" dirty="0">
                <a:solidFill>
                  <a:srgbClr val="FF0000"/>
                </a:solidFill>
                <a:latin typeface="Arial" panose="020B0604020202020204" pitchFamily="34" charset="0"/>
                <a:cs typeface="Arial" panose="020B0604020202020204" pitchFamily="34" charset="0"/>
              </a:rPr>
              <a:t> </a:t>
            </a:r>
            <a:r>
              <a:rPr sz="2200" b="1" spc="-30" dirty="0">
                <a:solidFill>
                  <a:srgbClr val="FF0000"/>
                </a:solidFill>
                <a:latin typeface="Arial" panose="020B0604020202020204" pitchFamily="34" charset="0"/>
                <a:cs typeface="Arial" panose="020B0604020202020204" pitchFamily="34" charset="0"/>
              </a:rPr>
              <a:t>FASTER</a:t>
            </a:r>
            <a:endParaRPr sz="2200" dirty="0">
              <a:solidFill>
                <a:srgbClr val="FF0000"/>
              </a:solidFill>
              <a:latin typeface="Arial" panose="020B0604020202020204" pitchFamily="34" charset="0"/>
              <a:cs typeface="Arial" panose="020B0604020202020204" pitchFamily="34" charset="0"/>
            </a:endParaRPr>
          </a:p>
          <a:p>
            <a:pPr marL="812800" marR="5080" lvl="1" indent="-343535">
              <a:lnSpc>
                <a:spcPct val="150000"/>
              </a:lnSpc>
              <a:buFont typeface="Microsoft Sans Serif"/>
              <a:buChar char="•"/>
              <a:tabLst>
                <a:tab pos="812800" algn="l"/>
                <a:tab pos="813435" algn="l"/>
              </a:tabLst>
            </a:pPr>
            <a:r>
              <a:rPr sz="2200" b="1" spc="-5" dirty="0">
                <a:latin typeface="Arial" panose="020B0604020202020204" pitchFamily="34" charset="0"/>
                <a:cs typeface="Arial" panose="020B0604020202020204" pitchFamily="34" charset="0"/>
              </a:rPr>
              <a:t>Visible-light</a:t>
            </a:r>
            <a:r>
              <a:rPr sz="2200" b="1" spc="30"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and</a:t>
            </a:r>
            <a:r>
              <a:rPr sz="2200" b="1" spc="5"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IR</a:t>
            </a:r>
            <a:r>
              <a:rPr sz="2200" b="1" spc="15" dirty="0">
                <a:latin typeface="Arial" panose="020B0604020202020204" pitchFamily="34" charset="0"/>
                <a:cs typeface="Arial" panose="020B0604020202020204" pitchFamily="34" charset="0"/>
              </a:rPr>
              <a:t> </a:t>
            </a:r>
            <a:r>
              <a:rPr sz="2200" b="1" spc="-10" dirty="0">
                <a:latin typeface="Arial" panose="020B0604020202020204" pitchFamily="34" charset="0"/>
                <a:cs typeface="Arial" panose="020B0604020202020204" pitchFamily="34" charset="0"/>
              </a:rPr>
              <a:t>beams,</a:t>
            </a:r>
            <a:r>
              <a:rPr sz="2200" b="1" spc="20" dirty="0">
                <a:latin typeface="Arial" panose="020B0604020202020204" pitchFamily="34" charset="0"/>
                <a:cs typeface="Arial" panose="020B0604020202020204" pitchFamily="34" charset="0"/>
              </a:rPr>
              <a:t> </a:t>
            </a:r>
            <a:r>
              <a:rPr sz="2200" b="1" spc="-15" dirty="0">
                <a:latin typeface="Arial" panose="020B0604020202020204" pitchFamily="34" charset="0"/>
                <a:cs typeface="Arial" panose="020B0604020202020204" pitchFamily="34" charset="0"/>
              </a:rPr>
              <a:t>unlike</a:t>
            </a:r>
            <a:r>
              <a:rPr sz="2200" b="1" spc="20"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electric</a:t>
            </a:r>
            <a:r>
              <a:rPr sz="2200" b="1" spc="30"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currents,</a:t>
            </a:r>
            <a:r>
              <a:rPr sz="2200" b="1" spc="35"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pass</a:t>
            </a:r>
            <a:r>
              <a:rPr sz="2200" b="1" spc="10"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through</a:t>
            </a:r>
            <a:r>
              <a:rPr sz="2200" b="1" spc="25"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each</a:t>
            </a:r>
            <a:r>
              <a:rPr sz="2200" b="1" spc="5"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other </a:t>
            </a:r>
            <a:r>
              <a:rPr sz="2200" b="1" spc="-440" dirty="0">
                <a:latin typeface="Arial" panose="020B0604020202020204" pitchFamily="34" charset="0"/>
                <a:cs typeface="Arial" panose="020B0604020202020204" pitchFamily="34" charset="0"/>
              </a:rPr>
              <a:t> </a:t>
            </a:r>
            <a:r>
              <a:rPr sz="2200" b="1" spc="-10" dirty="0">
                <a:latin typeface="Arial" panose="020B0604020202020204" pitchFamily="34" charset="0"/>
                <a:cs typeface="Arial" panose="020B0604020202020204" pitchFamily="34" charset="0"/>
              </a:rPr>
              <a:t>without</a:t>
            </a:r>
            <a:r>
              <a:rPr sz="2200" b="1" spc="25" dirty="0">
                <a:latin typeface="Arial" panose="020B0604020202020204" pitchFamily="34" charset="0"/>
                <a:cs typeface="Arial" panose="020B0604020202020204" pitchFamily="34" charset="0"/>
              </a:rPr>
              <a:t> </a:t>
            </a:r>
            <a:r>
              <a:rPr sz="2200" b="1" spc="-5" dirty="0">
                <a:latin typeface="Arial" panose="020B0604020202020204" pitchFamily="34" charset="0"/>
                <a:cs typeface="Arial" panose="020B0604020202020204" pitchFamily="34" charset="0"/>
              </a:rPr>
              <a:t>interacting</a:t>
            </a:r>
            <a:endParaRPr sz="2200" dirty="0">
              <a:latin typeface="Arial" panose="020B0604020202020204" pitchFamily="34" charset="0"/>
              <a:cs typeface="Arial" panose="020B0604020202020204" pitchFamily="34" charset="0"/>
            </a:endParaRPr>
          </a:p>
          <a:p>
            <a:pPr marL="1070610" lvl="2" indent="-143510">
              <a:lnSpc>
                <a:spcPct val="100000"/>
              </a:lnSpc>
              <a:spcBef>
                <a:spcPts val="1325"/>
              </a:spcBef>
              <a:buChar char="-"/>
              <a:tabLst>
                <a:tab pos="1070610" algn="l"/>
              </a:tabLst>
            </a:pPr>
            <a:r>
              <a:rPr sz="2200" b="1" spc="-10" dirty="0">
                <a:solidFill>
                  <a:srgbClr val="FF0000"/>
                </a:solidFill>
                <a:latin typeface="Arial" panose="020B0604020202020204" pitchFamily="34" charset="0"/>
                <a:cs typeface="Arial" panose="020B0604020202020204" pitchFamily="34" charset="0"/>
              </a:rPr>
              <a:t>Size</a:t>
            </a:r>
            <a:r>
              <a:rPr sz="2200" b="1" spc="-5" dirty="0">
                <a:solidFill>
                  <a:srgbClr val="FF0000"/>
                </a:solidFill>
                <a:latin typeface="Arial" panose="020B0604020202020204" pitchFamily="34" charset="0"/>
                <a:cs typeface="Arial" panose="020B0604020202020204" pitchFamily="34" charset="0"/>
              </a:rPr>
              <a:t> of </a:t>
            </a:r>
            <a:r>
              <a:rPr sz="2200" b="1" spc="-10" dirty="0">
                <a:solidFill>
                  <a:srgbClr val="FF0000"/>
                </a:solidFill>
                <a:latin typeface="Arial" panose="020B0604020202020204" pitchFamily="34" charset="0"/>
                <a:cs typeface="Arial" panose="020B0604020202020204" pitchFamily="34" charset="0"/>
              </a:rPr>
              <a:t>the</a:t>
            </a:r>
            <a:r>
              <a:rPr sz="2200" b="1" dirty="0">
                <a:solidFill>
                  <a:srgbClr val="FF0000"/>
                </a:solidFill>
                <a:latin typeface="Arial" panose="020B0604020202020204" pitchFamily="34" charset="0"/>
                <a:cs typeface="Arial" panose="020B0604020202020204" pitchFamily="34" charset="0"/>
              </a:rPr>
              <a:t> </a:t>
            </a:r>
            <a:r>
              <a:rPr sz="2200" b="1" spc="-5" dirty="0">
                <a:solidFill>
                  <a:srgbClr val="FF0000"/>
                </a:solidFill>
                <a:latin typeface="Arial" panose="020B0604020202020204" pitchFamily="34" charset="0"/>
                <a:cs typeface="Arial" panose="020B0604020202020204" pitchFamily="34" charset="0"/>
              </a:rPr>
              <a:t>circuit</a:t>
            </a:r>
            <a:r>
              <a:rPr sz="2200" b="1" spc="25" dirty="0">
                <a:solidFill>
                  <a:srgbClr val="FF0000"/>
                </a:solidFill>
                <a:latin typeface="Arial" panose="020B0604020202020204" pitchFamily="34" charset="0"/>
                <a:cs typeface="Arial" panose="020B0604020202020204" pitchFamily="34" charset="0"/>
              </a:rPr>
              <a:t> </a:t>
            </a:r>
            <a:r>
              <a:rPr sz="2200" b="1" spc="-5" dirty="0">
                <a:solidFill>
                  <a:srgbClr val="FF0000"/>
                </a:solidFill>
                <a:latin typeface="Arial" panose="020B0604020202020204" pitchFamily="34" charset="0"/>
                <a:cs typeface="Arial" panose="020B0604020202020204" pitchFamily="34" charset="0"/>
              </a:rPr>
              <a:t>can</a:t>
            </a:r>
            <a:r>
              <a:rPr sz="2200" b="1" spc="10" dirty="0">
                <a:solidFill>
                  <a:srgbClr val="FF0000"/>
                </a:solidFill>
                <a:latin typeface="Arial" panose="020B0604020202020204" pitchFamily="34" charset="0"/>
                <a:cs typeface="Arial" panose="020B0604020202020204" pitchFamily="34" charset="0"/>
              </a:rPr>
              <a:t> </a:t>
            </a:r>
            <a:r>
              <a:rPr sz="2200" b="1" spc="-5" dirty="0">
                <a:solidFill>
                  <a:srgbClr val="FF0000"/>
                </a:solidFill>
                <a:latin typeface="Arial" panose="020B0604020202020204" pitchFamily="34" charset="0"/>
                <a:cs typeface="Arial" panose="020B0604020202020204" pitchFamily="34" charset="0"/>
              </a:rPr>
              <a:t>be</a:t>
            </a:r>
            <a:r>
              <a:rPr sz="2200" b="1" spc="-50" dirty="0">
                <a:solidFill>
                  <a:srgbClr val="FF0000"/>
                </a:solidFill>
                <a:latin typeface="Arial" panose="020B0604020202020204" pitchFamily="34" charset="0"/>
                <a:cs typeface="Arial" panose="020B0604020202020204" pitchFamily="34" charset="0"/>
              </a:rPr>
              <a:t> </a:t>
            </a:r>
            <a:r>
              <a:rPr sz="2200" b="1" spc="-10" dirty="0">
                <a:solidFill>
                  <a:srgbClr val="FF0000"/>
                </a:solidFill>
                <a:latin typeface="Arial" panose="020B0604020202020204" pitchFamily="34" charset="0"/>
                <a:cs typeface="Arial" panose="020B0604020202020204" pitchFamily="34" charset="0"/>
              </a:rPr>
              <a:t>SMALLER</a:t>
            </a:r>
            <a:endParaRPr lang="en-US" sz="2200" b="1" spc="-10" dirty="0">
              <a:solidFill>
                <a:srgbClr val="FF0000"/>
              </a:solidFill>
              <a:latin typeface="Arial" panose="020B0604020202020204" pitchFamily="34" charset="0"/>
              <a:cs typeface="Arial" panose="020B0604020202020204" pitchFamily="34" charset="0"/>
            </a:endParaRPr>
          </a:p>
          <a:p>
            <a:pPr marL="1070610" lvl="2" indent="-143510">
              <a:lnSpc>
                <a:spcPct val="100000"/>
              </a:lnSpc>
              <a:spcBef>
                <a:spcPts val="1325"/>
              </a:spcBef>
              <a:buChar char="-"/>
              <a:tabLst>
                <a:tab pos="1070610" algn="l"/>
              </a:tabLst>
            </a:pPr>
            <a:endParaRPr lang="en-US" sz="2200" b="1" spc="-10" dirty="0">
              <a:latin typeface="Arial" panose="020B0604020202020204" pitchFamily="34" charset="0"/>
              <a:cs typeface="Arial" panose="020B0604020202020204" pitchFamily="34" charset="0"/>
            </a:endParaRPr>
          </a:p>
          <a:p>
            <a:pPr marL="299085" indent="-287020">
              <a:lnSpc>
                <a:spcPct val="100000"/>
              </a:lnSpc>
              <a:spcBef>
                <a:spcPts val="95"/>
              </a:spcBef>
              <a:buFont typeface="Courier New"/>
              <a:buChar char="o"/>
              <a:tabLst>
                <a:tab pos="299720" algn="l"/>
              </a:tabLst>
            </a:pPr>
            <a:r>
              <a:rPr lang="en-US" sz="2200" b="1" spc="-5" dirty="0">
                <a:latin typeface="Arial" panose="020B0604020202020204" pitchFamily="34" charset="0"/>
                <a:cs typeface="Arial" panose="020B0604020202020204" pitchFamily="34" charset="0"/>
              </a:rPr>
              <a:t>Desired</a:t>
            </a:r>
            <a:r>
              <a:rPr lang="en-US" sz="2200" b="1" spc="10" dirty="0">
                <a:latin typeface="Arial" panose="020B0604020202020204" pitchFamily="34" charset="0"/>
                <a:cs typeface="Arial" panose="020B0604020202020204" pitchFamily="34" charset="0"/>
              </a:rPr>
              <a:t> </a:t>
            </a:r>
            <a:r>
              <a:rPr lang="en-US" sz="2200" b="1" spc="-10" dirty="0">
                <a:latin typeface="Arial" panose="020B0604020202020204" pitchFamily="34" charset="0"/>
                <a:cs typeface="Arial" panose="020B0604020202020204" pitchFamily="34" charset="0"/>
              </a:rPr>
              <a:t>features</a:t>
            </a:r>
            <a:r>
              <a:rPr lang="en-US" sz="2200" b="1" spc="15" dirty="0">
                <a:latin typeface="Arial" panose="020B0604020202020204" pitchFamily="34" charset="0"/>
                <a:cs typeface="Arial" panose="020B0604020202020204" pitchFamily="34" charset="0"/>
              </a:rPr>
              <a:t> </a:t>
            </a:r>
            <a:r>
              <a:rPr lang="en-US" sz="2200" b="1" spc="-5" dirty="0">
                <a:latin typeface="Arial" panose="020B0604020202020204" pitchFamily="34" charset="0"/>
                <a:cs typeface="Arial" panose="020B0604020202020204" pitchFamily="34" charset="0"/>
              </a:rPr>
              <a:t>of</a:t>
            </a:r>
            <a:r>
              <a:rPr lang="en-US" sz="2200" b="1" spc="5" dirty="0">
                <a:latin typeface="Arial" panose="020B0604020202020204" pitchFamily="34" charset="0"/>
                <a:cs typeface="Arial" panose="020B0604020202020204" pitchFamily="34" charset="0"/>
              </a:rPr>
              <a:t> </a:t>
            </a:r>
            <a:r>
              <a:rPr lang="en-US" sz="2200" b="1" spc="-5" dirty="0">
                <a:latin typeface="Arial" panose="020B0604020202020204" pitchFamily="34" charset="0"/>
                <a:cs typeface="Arial" panose="020B0604020202020204" pitchFamily="34" charset="0"/>
              </a:rPr>
              <a:t>a</a:t>
            </a:r>
            <a:r>
              <a:rPr lang="en-US" sz="2200" b="1" spc="10" dirty="0">
                <a:latin typeface="Arial" panose="020B0604020202020204" pitchFamily="34" charset="0"/>
                <a:cs typeface="Arial" panose="020B0604020202020204" pitchFamily="34" charset="0"/>
              </a:rPr>
              <a:t> </a:t>
            </a:r>
            <a:r>
              <a:rPr lang="en-US" sz="2200" b="1" spc="-10" dirty="0">
                <a:latin typeface="Arial" panose="020B0604020202020204" pitchFamily="34" charset="0"/>
                <a:cs typeface="Arial" panose="020B0604020202020204" pitchFamily="34" charset="0"/>
              </a:rPr>
              <a:t>versatile</a:t>
            </a:r>
            <a:r>
              <a:rPr lang="en-US" sz="2200" b="1" spc="10" dirty="0">
                <a:latin typeface="Arial" panose="020B0604020202020204" pitchFamily="34" charset="0"/>
                <a:cs typeface="Arial" panose="020B0604020202020204" pitchFamily="34" charset="0"/>
              </a:rPr>
              <a:t> </a:t>
            </a:r>
            <a:r>
              <a:rPr lang="en-US" sz="2200" b="1" spc="-5" dirty="0">
                <a:latin typeface="Arial" panose="020B0604020202020204" pitchFamily="34" charset="0"/>
                <a:cs typeface="Arial" panose="020B0604020202020204" pitchFamily="34" charset="0"/>
              </a:rPr>
              <a:t>optical</a:t>
            </a:r>
            <a:r>
              <a:rPr lang="en-US" sz="2200" b="1" spc="25" dirty="0">
                <a:latin typeface="Arial" panose="020B0604020202020204" pitchFamily="34" charset="0"/>
                <a:cs typeface="Arial" panose="020B0604020202020204" pitchFamily="34" charset="0"/>
              </a:rPr>
              <a:t> </a:t>
            </a:r>
            <a:r>
              <a:rPr lang="en-US" sz="2200" b="1" spc="-5" dirty="0">
                <a:latin typeface="Arial" panose="020B0604020202020204" pitchFamily="34" charset="0"/>
                <a:cs typeface="Arial" panose="020B0604020202020204" pitchFamily="34" charset="0"/>
              </a:rPr>
              <a:t>circuit</a:t>
            </a:r>
            <a:endParaRPr lang="en-US" sz="2200" dirty="0">
              <a:latin typeface="Arial" panose="020B0604020202020204" pitchFamily="34" charset="0"/>
              <a:cs typeface="Arial" panose="020B0604020202020204" pitchFamily="34" charset="0"/>
            </a:endParaRPr>
          </a:p>
          <a:p>
            <a:pPr marL="756285" lvl="1" indent="-287020">
              <a:lnSpc>
                <a:spcPct val="100000"/>
              </a:lnSpc>
              <a:buFont typeface="Microsoft Sans Serif"/>
              <a:buChar char="•"/>
              <a:tabLst>
                <a:tab pos="756285" algn="l"/>
                <a:tab pos="756920" algn="l"/>
              </a:tabLst>
            </a:pPr>
            <a:r>
              <a:rPr lang="en-US" sz="2200" b="1" spc="-10" dirty="0">
                <a:solidFill>
                  <a:srgbClr val="FF0000"/>
                </a:solidFill>
                <a:latin typeface="Arial" panose="020B0604020202020204" pitchFamily="34" charset="0"/>
                <a:cs typeface="Arial" panose="020B0604020202020204" pitchFamily="34" charset="0"/>
              </a:rPr>
              <a:t>Small</a:t>
            </a:r>
            <a:r>
              <a:rPr lang="en-US" sz="2200" b="1" spc="-15" dirty="0">
                <a:solidFill>
                  <a:srgbClr val="FF0000"/>
                </a:solidFill>
                <a:latin typeface="Arial" panose="020B0604020202020204" pitchFamily="34" charset="0"/>
                <a:cs typeface="Arial" panose="020B0604020202020204" pitchFamily="34" charset="0"/>
              </a:rPr>
              <a:t> </a:t>
            </a:r>
            <a:r>
              <a:rPr lang="en-US" sz="2200" b="1" spc="-10" dirty="0">
                <a:solidFill>
                  <a:srgbClr val="FF0000"/>
                </a:solidFill>
                <a:latin typeface="Arial" panose="020B0604020202020204" pitchFamily="34" charset="0"/>
                <a:cs typeface="Arial" panose="020B0604020202020204" pitchFamily="34" charset="0"/>
              </a:rPr>
              <a:t>switching</a:t>
            </a:r>
            <a:r>
              <a:rPr lang="en-US" sz="2200" b="1" spc="50" dirty="0">
                <a:solidFill>
                  <a:srgbClr val="FF0000"/>
                </a:solidFill>
                <a:latin typeface="Arial" panose="020B0604020202020204" pitchFamily="34" charset="0"/>
                <a:cs typeface="Arial" panose="020B0604020202020204" pitchFamily="34" charset="0"/>
              </a:rPr>
              <a:t> </a:t>
            </a:r>
            <a:r>
              <a:rPr lang="en-US" sz="2200" b="1" spc="-5" dirty="0">
                <a:solidFill>
                  <a:srgbClr val="FF0000"/>
                </a:solidFill>
                <a:latin typeface="Arial" panose="020B0604020202020204" pitchFamily="34" charset="0"/>
                <a:cs typeface="Arial" panose="020B0604020202020204" pitchFamily="34" charset="0"/>
              </a:rPr>
              <a:t>energy</a:t>
            </a:r>
            <a:endParaRPr lang="en-US" sz="2200" dirty="0">
              <a:solidFill>
                <a:srgbClr val="FF0000"/>
              </a:solidFill>
              <a:latin typeface="Arial" panose="020B0604020202020204" pitchFamily="34" charset="0"/>
              <a:cs typeface="Arial" panose="020B0604020202020204" pitchFamily="34" charset="0"/>
            </a:endParaRPr>
          </a:p>
          <a:p>
            <a:pPr marL="756285" lvl="1" indent="-287020">
              <a:lnSpc>
                <a:spcPct val="100000"/>
              </a:lnSpc>
              <a:buFont typeface="Microsoft Sans Serif"/>
              <a:buChar char="•"/>
              <a:tabLst>
                <a:tab pos="756285" algn="l"/>
                <a:tab pos="756920" algn="l"/>
              </a:tabLst>
            </a:pPr>
            <a:r>
              <a:rPr lang="en-US" sz="2200" b="1" spc="-5" dirty="0">
                <a:solidFill>
                  <a:srgbClr val="FF0000"/>
                </a:solidFill>
                <a:latin typeface="Arial" panose="020B0604020202020204" pitchFamily="34" charset="0"/>
                <a:cs typeface="Arial" panose="020B0604020202020204" pitchFamily="34" charset="0"/>
              </a:rPr>
              <a:t>Less</a:t>
            </a:r>
            <a:r>
              <a:rPr lang="en-US" sz="2200" b="1" spc="-20" dirty="0">
                <a:solidFill>
                  <a:srgbClr val="FF0000"/>
                </a:solidFill>
                <a:latin typeface="Arial" panose="020B0604020202020204" pitchFamily="34" charset="0"/>
                <a:cs typeface="Arial" panose="020B0604020202020204" pitchFamily="34" charset="0"/>
              </a:rPr>
              <a:t> </a:t>
            </a:r>
            <a:r>
              <a:rPr lang="en-US" sz="2200" b="1" spc="-5" dirty="0">
                <a:solidFill>
                  <a:srgbClr val="FF0000"/>
                </a:solidFill>
                <a:latin typeface="Arial" panose="020B0604020202020204" pitchFamily="34" charset="0"/>
                <a:cs typeface="Arial" panose="020B0604020202020204" pitchFamily="34" charset="0"/>
              </a:rPr>
              <a:t>heat</a:t>
            </a:r>
            <a:r>
              <a:rPr lang="en-US" sz="2200" b="1" spc="-15" dirty="0">
                <a:solidFill>
                  <a:srgbClr val="FF0000"/>
                </a:solidFill>
                <a:latin typeface="Arial" panose="020B0604020202020204" pitchFamily="34" charset="0"/>
                <a:cs typeface="Arial" panose="020B0604020202020204" pitchFamily="34" charset="0"/>
              </a:rPr>
              <a:t> </a:t>
            </a:r>
            <a:r>
              <a:rPr lang="en-US" sz="2200" b="1" spc="-5" dirty="0">
                <a:solidFill>
                  <a:srgbClr val="FF0000"/>
                </a:solidFill>
                <a:latin typeface="Arial" panose="020B0604020202020204" pitchFamily="34" charset="0"/>
                <a:cs typeface="Arial" panose="020B0604020202020204" pitchFamily="34" charset="0"/>
              </a:rPr>
              <a:t>dissipation</a:t>
            </a:r>
            <a:endParaRPr lang="en-US" sz="2200" dirty="0">
              <a:solidFill>
                <a:srgbClr val="FF0000"/>
              </a:solidFill>
              <a:latin typeface="Arial" panose="020B0604020202020204" pitchFamily="34" charset="0"/>
              <a:cs typeface="Arial" panose="020B0604020202020204" pitchFamily="34" charset="0"/>
            </a:endParaRPr>
          </a:p>
          <a:p>
            <a:pPr marL="299085" marR="5080" indent="-287020">
              <a:lnSpc>
                <a:spcPct val="100000"/>
              </a:lnSpc>
              <a:spcBef>
                <a:spcPts val="2230"/>
              </a:spcBef>
              <a:buFont typeface="Courier New"/>
              <a:buChar char="o"/>
              <a:tabLst>
                <a:tab pos="299720" algn="l"/>
              </a:tabLst>
            </a:pPr>
            <a:r>
              <a:rPr lang="en-US" sz="2200" b="1" spc="-5" dirty="0">
                <a:latin typeface="Arial" panose="020B0604020202020204" pitchFamily="34" charset="0"/>
                <a:cs typeface="Arial" panose="020B0604020202020204" pitchFamily="34" charset="0"/>
              </a:rPr>
              <a:t>A potential</a:t>
            </a:r>
            <a:r>
              <a:rPr lang="en-US" sz="2200" b="1" spc="30" dirty="0">
                <a:latin typeface="Arial" panose="020B0604020202020204" pitchFamily="34" charset="0"/>
                <a:cs typeface="Arial" panose="020B0604020202020204" pitchFamily="34" charset="0"/>
              </a:rPr>
              <a:t> </a:t>
            </a:r>
            <a:r>
              <a:rPr lang="en-US" sz="2200" b="1" spc="-5" dirty="0">
                <a:latin typeface="Arial" panose="020B0604020202020204" pitchFamily="34" charset="0"/>
                <a:cs typeface="Arial" panose="020B0604020202020204" pitchFamily="34" charset="0"/>
              </a:rPr>
              <a:t>solution:</a:t>
            </a:r>
            <a:r>
              <a:rPr lang="en-US" sz="2200" b="1" dirty="0">
                <a:latin typeface="Arial" panose="020B0604020202020204" pitchFamily="34" charset="0"/>
                <a:cs typeface="Arial" panose="020B0604020202020204" pitchFamily="34" charset="0"/>
              </a:rPr>
              <a:t> </a:t>
            </a:r>
            <a:r>
              <a:rPr lang="en-US" sz="2200" b="1" spc="-10" dirty="0">
                <a:latin typeface="Arial" panose="020B0604020202020204" pitchFamily="34" charset="0"/>
                <a:cs typeface="Arial" panose="020B0604020202020204" pitchFamily="34" charset="0"/>
              </a:rPr>
              <a:t>Devices</a:t>
            </a:r>
            <a:r>
              <a:rPr lang="en-US" sz="2200" b="1" dirty="0">
                <a:latin typeface="Arial" panose="020B0604020202020204" pitchFamily="34" charset="0"/>
                <a:cs typeface="Arial" panose="020B0604020202020204" pitchFamily="34" charset="0"/>
              </a:rPr>
              <a:t> </a:t>
            </a:r>
            <a:r>
              <a:rPr lang="en-US" sz="2200" b="1" spc="-10" dirty="0">
                <a:latin typeface="Arial" panose="020B0604020202020204" pitchFamily="34" charset="0"/>
                <a:cs typeface="Arial" panose="020B0604020202020204" pitchFamily="34" charset="0"/>
              </a:rPr>
              <a:t>based</a:t>
            </a:r>
            <a:r>
              <a:rPr lang="en-US" sz="2200" b="1" spc="-5" dirty="0">
                <a:latin typeface="Arial" panose="020B0604020202020204" pitchFamily="34" charset="0"/>
                <a:cs typeface="Arial" panose="020B0604020202020204" pitchFamily="34" charset="0"/>
              </a:rPr>
              <a:t> on</a:t>
            </a:r>
            <a:r>
              <a:rPr lang="en-US" sz="2200" b="1" spc="-60" dirty="0">
                <a:latin typeface="Arial" panose="020B0604020202020204" pitchFamily="34" charset="0"/>
                <a:cs typeface="Arial" panose="020B0604020202020204" pitchFamily="34" charset="0"/>
              </a:rPr>
              <a:t> </a:t>
            </a:r>
            <a:r>
              <a:rPr lang="en-US" sz="2200" b="1" spc="-10" dirty="0">
                <a:latin typeface="Arial" panose="020B0604020202020204" pitchFamily="34" charset="0"/>
                <a:cs typeface="Arial" panose="020B0604020202020204" pitchFamily="34" charset="0"/>
              </a:rPr>
              <a:t>QCSE </a:t>
            </a:r>
            <a:r>
              <a:rPr lang="en-US" sz="2200" b="1" spc="-440" dirty="0">
                <a:latin typeface="Arial" panose="020B0604020202020204" pitchFamily="34" charset="0"/>
                <a:cs typeface="Arial" panose="020B0604020202020204" pitchFamily="34" charset="0"/>
              </a:rPr>
              <a:t> </a:t>
            </a:r>
            <a:r>
              <a:rPr lang="en-US" sz="2200" b="1" spc="-20" dirty="0">
                <a:latin typeface="Arial" panose="020B0604020202020204" pitchFamily="34" charset="0"/>
                <a:cs typeface="Arial" panose="020B0604020202020204" pitchFamily="34" charset="0"/>
              </a:rPr>
              <a:t>(Quantum</a:t>
            </a:r>
            <a:r>
              <a:rPr lang="en-US" sz="2200" b="1" spc="-55" dirty="0">
                <a:latin typeface="Arial" panose="020B0604020202020204" pitchFamily="34" charset="0"/>
                <a:cs typeface="Arial" panose="020B0604020202020204" pitchFamily="34" charset="0"/>
              </a:rPr>
              <a:t> </a:t>
            </a:r>
            <a:r>
              <a:rPr lang="en-US" sz="2200" b="1" spc="-10" dirty="0">
                <a:latin typeface="Arial" panose="020B0604020202020204" pitchFamily="34" charset="0"/>
                <a:cs typeface="Arial" panose="020B0604020202020204" pitchFamily="34" charset="0"/>
              </a:rPr>
              <a:t>Confined</a:t>
            </a:r>
            <a:r>
              <a:rPr lang="en-US" sz="2200" b="1" spc="-40" dirty="0">
                <a:latin typeface="Arial" panose="020B0604020202020204" pitchFamily="34" charset="0"/>
                <a:cs typeface="Arial" panose="020B0604020202020204" pitchFamily="34" charset="0"/>
              </a:rPr>
              <a:t> </a:t>
            </a:r>
            <a:r>
              <a:rPr lang="en-US" sz="2200" b="1" spc="-10" dirty="0">
                <a:latin typeface="Arial" panose="020B0604020202020204" pitchFamily="34" charset="0"/>
                <a:cs typeface="Arial" panose="020B0604020202020204" pitchFamily="34" charset="0"/>
              </a:rPr>
              <a:t>Stark</a:t>
            </a:r>
            <a:r>
              <a:rPr lang="en-US" sz="2200" b="1" spc="15" dirty="0">
                <a:latin typeface="Arial" panose="020B0604020202020204" pitchFamily="34" charset="0"/>
                <a:cs typeface="Arial" panose="020B0604020202020204" pitchFamily="34" charset="0"/>
              </a:rPr>
              <a:t> </a:t>
            </a:r>
            <a:r>
              <a:rPr lang="en-US" sz="2200" b="1" spc="-5" dirty="0">
                <a:latin typeface="Arial" panose="020B0604020202020204" pitchFamily="34" charset="0"/>
                <a:cs typeface="Arial" panose="020B0604020202020204" pitchFamily="34" charset="0"/>
              </a:rPr>
              <a:t>Effect)</a:t>
            </a:r>
            <a:endParaRPr lang="en-US" sz="2200" dirty="0">
              <a:latin typeface="Arial" panose="020B0604020202020204" pitchFamily="34" charset="0"/>
              <a:cs typeface="Arial" panose="020B0604020202020204" pitchFamily="34" charset="0"/>
            </a:endParaRPr>
          </a:p>
        </p:txBody>
      </p:sp>
      <p:sp>
        <p:nvSpPr>
          <p:cNvPr id="3" name="Rectangle 2"/>
          <p:cNvSpPr/>
          <p:nvPr/>
        </p:nvSpPr>
        <p:spPr>
          <a:xfrm>
            <a:off x="4724400" y="-38152"/>
            <a:ext cx="3581400" cy="820674"/>
          </a:xfrm>
          <a:prstGeom prst="rect">
            <a:avLst/>
          </a:prstGeom>
        </p:spPr>
        <p:txBody>
          <a:bodyPr wrap="square">
            <a:spAutoFit/>
          </a:bodyPr>
          <a:lstStyle/>
          <a:p>
            <a:pPr marL="12065">
              <a:lnSpc>
                <a:spcPct val="150000"/>
              </a:lnSpc>
              <a:spcBef>
                <a:spcPts val="620"/>
              </a:spcBef>
              <a:tabLst>
                <a:tab pos="185420" algn="l"/>
              </a:tabLst>
            </a:pPr>
            <a:r>
              <a:rPr lang="en-US" sz="3600" b="1" spc="-5" dirty="0">
                <a:solidFill>
                  <a:srgbClr val="000099"/>
                </a:solidFill>
                <a:latin typeface="Arial" panose="020B0604020202020204" pitchFamily="34" charset="0"/>
                <a:cs typeface="Arial" panose="020B0604020202020204" pitchFamily="34" charset="0"/>
              </a:rPr>
              <a:t>Why</a:t>
            </a:r>
            <a:r>
              <a:rPr lang="en-US" sz="3600" b="1" spc="-25" dirty="0">
                <a:solidFill>
                  <a:srgbClr val="000099"/>
                </a:solidFill>
                <a:latin typeface="Arial" panose="020B0604020202020204" pitchFamily="34" charset="0"/>
                <a:cs typeface="Arial" panose="020B0604020202020204" pitchFamily="34" charset="0"/>
              </a:rPr>
              <a:t> </a:t>
            </a:r>
            <a:r>
              <a:rPr lang="en-US" sz="3600" b="1" spc="-10" dirty="0">
                <a:solidFill>
                  <a:srgbClr val="000099"/>
                </a:solidFill>
                <a:latin typeface="Arial" panose="020B0604020202020204" pitchFamily="34" charset="0"/>
                <a:cs typeface="Arial" panose="020B0604020202020204" pitchFamily="34" charset="0"/>
              </a:rPr>
              <a:t>optics?</a:t>
            </a:r>
            <a:endParaRPr lang="en-US" sz="3600" b="1" dirty="0">
              <a:solidFill>
                <a:srgbClr val="0000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7977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75428" y="0"/>
            <a:ext cx="4041141" cy="689932"/>
          </a:xfrm>
          <a:prstGeom prst="rect">
            <a:avLst/>
          </a:prstGeom>
        </p:spPr>
        <p:txBody>
          <a:bodyPr vert="horz" wrap="square" lIns="0" tIns="12700" rIns="0" bIns="0" rtlCol="0">
            <a:spAutoFit/>
          </a:bodyPr>
          <a:lstStyle/>
          <a:p>
            <a:pPr>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Pockels</a:t>
            </a:r>
            <a:r>
              <a:rPr sz="4400" b="1" spc="-7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Effect</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457200" y="914400"/>
            <a:ext cx="11277600" cy="573263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3726" y="48722"/>
            <a:ext cx="8973354" cy="646331"/>
          </a:xfrm>
          <a:prstGeom prst="rect">
            <a:avLst/>
          </a:prstGeom>
        </p:spPr>
        <p:txBody>
          <a:bodyPr wrap="none">
            <a:spAutoFit/>
          </a:bodyPr>
          <a:lstStyle/>
          <a:p>
            <a:r>
              <a:rPr lang="en-IN" sz="3600" b="1" spc="80" dirty="0">
                <a:solidFill>
                  <a:srgbClr val="000099"/>
                </a:solidFill>
                <a:latin typeface="Arial" panose="020B0604020202020204" pitchFamily="34" charset="0"/>
                <a:cs typeface="Arial" panose="020B0604020202020204" pitchFamily="34" charset="0"/>
              </a:rPr>
              <a:t>QUANTUM</a:t>
            </a:r>
            <a:r>
              <a:rPr lang="en-IN" sz="3600" b="1" spc="75" dirty="0">
                <a:solidFill>
                  <a:srgbClr val="000099"/>
                </a:solidFill>
                <a:latin typeface="Arial" panose="020B0604020202020204" pitchFamily="34" charset="0"/>
                <a:cs typeface="Arial" panose="020B0604020202020204" pitchFamily="34" charset="0"/>
              </a:rPr>
              <a:t> </a:t>
            </a:r>
            <a:r>
              <a:rPr lang="en-IN" sz="3600" b="1" spc="80" dirty="0">
                <a:solidFill>
                  <a:srgbClr val="000099"/>
                </a:solidFill>
                <a:latin typeface="Arial" panose="020B0604020202020204" pitchFamily="34" charset="0"/>
                <a:cs typeface="Arial" panose="020B0604020202020204" pitchFamily="34" charset="0"/>
              </a:rPr>
              <a:t>CONFINED</a:t>
            </a:r>
            <a:r>
              <a:rPr lang="en-IN" sz="3600" b="1" spc="130" dirty="0">
                <a:solidFill>
                  <a:srgbClr val="000099"/>
                </a:solidFill>
                <a:latin typeface="Arial" panose="020B0604020202020204" pitchFamily="34" charset="0"/>
                <a:cs typeface="Arial" panose="020B0604020202020204" pitchFamily="34" charset="0"/>
              </a:rPr>
              <a:t> </a:t>
            </a:r>
            <a:r>
              <a:rPr lang="en-IN" sz="3600" b="1" spc="40" dirty="0">
                <a:solidFill>
                  <a:srgbClr val="000099"/>
                </a:solidFill>
                <a:latin typeface="Arial" panose="020B0604020202020204" pitchFamily="34" charset="0"/>
                <a:cs typeface="Arial" panose="020B0604020202020204" pitchFamily="34" charset="0"/>
              </a:rPr>
              <a:t>STARK</a:t>
            </a:r>
            <a:r>
              <a:rPr lang="en-IN" sz="3600" b="1" spc="175" dirty="0">
                <a:solidFill>
                  <a:srgbClr val="000099"/>
                </a:solidFill>
                <a:latin typeface="Arial" panose="020B0604020202020204" pitchFamily="34" charset="0"/>
                <a:cs typeface="Arial" panose="020B0604020202020204" pitchFamily="34" charset="0"/>
              </a:rPr>
              <a:t> </a:t>
            </a:r>
            <a:r>
              <a:rPr lang="en-IN" sz="3600" b="1" spc="70" dirty="0">
                <a:solidFill>
                  <a:srgbClr val="000099"/>
                </a:solidFill>
                <a:latin typeface="Arial" panose="020B0604020202020204" pitchFamily="34" charset="0"/>
                <a:cs typeface="Arial" panose="020B0604020202020204" pitchFamily="34" charset="0"/>
              </a:rPr>
              <a:t>EFFECT</a:t>
            </a:r>
            <a:endParaRPr lang="en-IN" sz="3600" b="1" dirty="0">
              <a:solidFill>
                <a:srgbClr val="000099"/>
              </a:solidFill>
              <a:latin typeface="Arial" panose="020B0604020202020204" pitchFamily="34" charset="0"/>
              <a:cs typeface="Arial" panose="020B0604020202020204" pitchFamily="34" charset="0"/>
            </a:endParaRPr>
          </a:p>
        </p:txBody>
      </p:sp>
      <p:grpSp>
        <p:nvGrpSpPr>
          <p:cNvPr id="4" name="object 4"/>
          <p:cNvGrpSpPr/>
          <p:nvPr/>
        </p:nvGrpSpPr>
        <p:grpSpPr>
          <a:xfrm>
            <a:off x="381000" y="1389251"/>
            <a:ext cx="2226945" cy="1991995"/>
            <a:chOff x="1879092" y="1519427"/>
            <a:chExt cx="2226945" cy="1991995"/>
          </a:xfrm>
        </p:grpSpPr>
        <p:pic>
          <p:nvPicPr>
            <p:cNvPr id="5" name="object 5"/>
            <p:cNvPicPr/>
            <p:nvPr/>
          </p:nvPicPr>
          <p:blipFill>
            <a:blip r:embed="rId2" cstate="print"/>
            <a:stretch>
              <a:fillRect/>
            </a:stretch>
          </p:blipFill>
          <p:spPr>
            <a:xfrm>
              <a:off x="2228088" y="1850136"/>
              <a:ext cx="207263" cy="1661160"/>
            </a:xfrm>
            <a:prstGeom prst="rect">
              <a:avLst/>
            </a:prstGeom>
          </p:spPr>
        </p:pic>
        <p:pic>
          <p:nvPicPr>
            <p:cNvPr id="6" name="object 6"/>
            <p:cNvPicPr/>
            <p:nvPr/>
          </p:nvPicPr>
          <p:blipFill>
            <a:blip r:embed="rId3" cstate="print"/>
            <a:stretch>
              <a:fillRect/>
            </a:stretch>
          </p:blipFill>
          <p:spPr>
            <a:xfrm>
              <a:off x="1879092" y="1519427"/>
              <a:ext cx="2226563" cy="1338072"/>
            </a:xfrm>
            <a:prstGeom prst="rect">
              <a:avLst/>
            </a:prstGeom>
          </p:spPr>
        </p:pic>
      </p:grpSp>
      <p:sp>
        <p:nvSpPr>
          <p:cNvPr id="7" name="object 7"/>
          <p:cNvSpPr txBox="1"/>
          <p:nvPr/>
        </p:nvSpPr>
        <p:spPr>
          <a:xfrm>
            <a:off x="487806" y="1630806"/>
            <a:ext cx="2009775" cy="1044773"/>
          </a:xfrm>
          <a:prstGeom prst="rect">
            <a:avLst/>
          </a:prstGeom>
        </p:spPr>
        <p:txBody>
          <a:bodyPr vert="horz" wrap="square" lIns="0" tIns="36195" rIns="0" bIns="0" rtlCol="0">
            <a:spAutoFit/>
          </a:bodyPr>
          <a:lstStyle/>
          <a:p>
            <a:pPr marL="12700" marR="5080" indent="86360" algn="just">
              <a:lnSpc>
                <a:spcPct val="91400"/>
              </a:lnSpc>
              <a:spcBef>
                <a:spcPts val="285"/>
              </a:spcBef>
            </a:pPr>
            <a:r>
              <a:rPr sz="1800" spc="-5" dirty="0">
                <a:solidFill>
                  <a:srgbClr val="FFFFFF"/>
                </a:solidFill>
                <a:latin typeface="Arial" panose="020B0604020202020204" pitchFamily="34" charset="0"/>
                <a:cs typeface="Arial" panose="020B0604020202020204" pitchFamily="34" charset="0"/>
              </a:rPr>
              <a:t>External </a:t>
            </a:r>
            <a:r>
              <a:rPr sz="1800" spc="-5" dirty="0">
                <a:solidFill>
                  <a:srgbClr val="FCD067"/>
                </a:solidFill>
                <a:latin typeface="Arial" panose="020B0604020202020204" pitchFamily="34" charset="0"/>
                <a:cs typeface="Arial" panose="020B0604020202020204" pitchFamily="34" charset="0"/>
              </a:rPr>
              <a:t>transverse </a:t>
            </a:r>
            <a:r>
              <a:rPr sz="1800" dirty="0">
                <a:solidFill>
                  <a:srgbClr val="FCD067"/>
                </a:solidFill>
                <a:latin typeface="Arial" panose="020B0604020202020204" pitchFamily="34" charset="0"/>
                <a:cs typeface="Arial" panose="020B0604020202020204" pitchFamily="34" charset="0"/>
              </a:rPr>
              <a:t> </a:t>
            </a:r>
            <a:r>
              <a:rPr sz="1800" spc="-5" dirty="0">
                <a:solidFill>
                  <a:srgbClr val="FCD067"/>
                </a:solidFill>
                <a:latin typeface="Arial" panose="020B0604020202020204" pitchFamily="34" charset="0"/>
                <a:cs typeface="Arial" panose="020B0604020202020204" pitchFamily="34" charset="0"/>
              </a:rPr>
              <a:t>electric </a:t>
            </a:r>
            <a:r>
              <a:rPr sz="1800" dirty="0">
                <a:solidFill>
                  <a:srgbClr val="FCD067"/>
                </a:solidFill>
                <a:latin typeface="Arial" panose="020B0604020202020204" pitchFamily="34" charset="0"/>
                <a:cs typeface="Arial" panose="020B0604020202020204" pitchFamily="34" charset="0"/>
              </a:rPr>
              <a:t>field </a:t>
            </a:r>
            <a:r>
              <a:rPr sz="1800" spc="-5" dirty="0">
                <a:solidFill>
                  <a:srgbClr val="FFFFFF"/>
                </a:solidFill>
                <a:latin typeface="Arial" panose="020B0604020202020204" pitchFamily="34" charset="0"/>
                <a:cs typeface="Arial" panose="020B0604020202020204" pitchFamily="34" charset="0"/>
              </a:rPr>
              <a:t>applied </a:t>
            </a:r>
            <a:r>
              <a:rPr sz="1800"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to</a:t>
            </a:r>
            <a:r>
              <a:rPr sz="1800" spc="-30"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an</a:t>
            </a:r>
            <a:r>
              <a:rPr sz="1800" spc="-25"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MQW</a:t>
            </a:r>
            <a:r>
              <a:rPr sz="1800" spc="-35"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structure</a:t>
            </a:r>
            <a:endParaRPr sz="1800" dirty="0">
              <a:latin typeface="Arial" panose="020B0604020202020204" pitchFamily="34" charset="0"/>
              <a:cs typeface="Arial" panose="020B0604020202020204" pitchFamily="34" charset="0"/>
            </a:endParaRPr>
          </a:p>
        </p:txBody>
      </p:sp>
      <p:grpSp>
        <p:nvGrpSpPr>
          <p:cNvPr id="8" name="object 8"/>
          <p:cNvGrpSpPr/>
          <p:nvPr/>
        </p:nvGrpSpPr>
        <p:grpSpPr>
          <a:xfrm>
            <a:off x="381000" y="3051935"/>
            <a:ext cx="2226945" cy="1993900"/>
            <a:chOff x="1879092" y="3182111"/>
            <a:chExt cx="2226945" cy="1993900"/>
          </a:xfrm>
        </p:grpSpPr>
        <p:pic>
          <p:nvPicPr>
            <p:cNvPr id="9" name="object 9"/>
            <p:cNvPicPr/>
            <p:nvPr/>
          </p:nvPicPr>
          <p:blipFill>
            <a:blip r:embed="rId2" cstate="print"/>
            <a:stretch>
              <a:fillRect/>
            </a:stretch>
          </p:blipFill>
          <p:spPr>
            <a:xfrm>
              <a:off x="2228088" y="3514343"/>
              <a:ext cx="207263" cy="1661159"/>
            </a:xfrm>
            <a:prstGeom prst="rect">
              <a:avLst/>
            </a:prstGeom>
          </p:spPr>
        </p:pic>
        <p:pic>
          <p:nvPicPr>
            <p:cNvPr id="10" name="object 10"/>
            <p:cNvPicPr/>
            <p:nvPr/>
          </p:nvPicPr>
          <p:blipFill>
            <a:blip r:embed="rId4" cstate="print"/>
            <a:stretch>
              <a:fillRect/>
            </a:stretch>
          </p:blipFill>
          <p:spPr>
            <a:xfrm>
              <a:off x="1879092" y="3182111"/>
              <a:ext cx="2226563" cy="1338071"/>
            </a:xfrm>
            <a:prstGeom prst="rect">
              <a:avLst/>
            </a:prstGeom>
          </p:spPr>
        </p:pic>
      </p:grpSp>
      <p:sp>
        <p:nvSpPr>
          <p:cNvPr id="11" name="object 11"/>
          <p:cNvSpPr txBox="1"/>
          <p:nvPr/>
        </p:nvSpPr>
        <p:spPr>
          <a:xfrm>
            <a:off x="506094" y="3169029"/>
            <a:ext cx="1974214" cy="1309974"/>
          </a:xfrm>
          <a:prstGeom prst="rect">
            <a:avLst/>
          </a:prstGeom>
        </p:spPr>
        <p:txBody>
          <a:bodyPr vert="horz" wrap="square" lIns="0" tIns="35560" rIns="0" bIns="0" rtlCol="0">
            <a:spAutoFit/>
          </a:bodyPr>
          <a:lstStyle/>
          <a:p>
            <a:pPr marL="12700" marR="5080" algn="ctr">
              <a:lnSpc>
                <a:spcPct val="91500"/>
              </a:lnSpc>
              <a:spcBef>
                <a:spcPts val="280"/>
              </a:spcBef>
            </a:pPr>
            <a:r>
              <a:rPr sz="1800" spc="-5" dirty="0">
                <a:solidFill>
                  <a:srgbClr val="FFFFFF"/>
                </a:solidFill>
                <a:latin typeface="Arial" panose="020B0604020202020204" pitchFamily="34" charset="0"/>
                <a:cs typeface="Arial" panose="020B0604020202020204" pitchFamily="34" charset="0"/>
              </a:rPr>
              <a:t>Electron and hole </a:t>
            </a:r>
            <a:r>
              <a:rPr sz="1800"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wavefunctions</a:t>
            </a:r>
            <a:r>
              <a:rPr sz="1800" spc="-50"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move </a:t>
            </a:r>
            <a:r>
              <a:rPr sz="1800" spc="-350"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to the </a:t>
            </a:r>
            <a:r>
              <a:rPr sz="1800" spc="-5" dirty="0">
                <a:solidFill>
                  <a:srgbClr val="F8AF04"/>
                </a:solidFill>
                <a:latin typeface="Arial" panose="020B0604020202020204" pitchFamily="34" charset="0"/>
                <a:cs typeface="Arial" panose="020B0604020202020204" pitchFamily="34" charset="0"/>
              </a:rPr>
              <a:t>opposite </a:t>
            </a:r>
            <a:r>
              <a:rPr sz="1800" dirty="0">
                <a:solidFill>
                  <a:srgbClr val="FFFFFF"/>
                </a:solidFill>
                <a:latin typeface="Arial" panose="020B0604020202020204" pitchFamily="34" charset="0"/>
                <a:cs typeface="Arial" panose="020B0604020202020204" pitchFamily="34" charset="0"/>
              </a:rPr>
              <a:t>ends </a:t>
            </a:r>
            <a:r>
              <a:rPr sz="1800" spc="-350"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of</a:t>
            </a:r>
            <a:r>
              <a:rPr sz="1800" spc="-10"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the</a:t>
            </a:r>
            <a:r>
              <a:rPr sz="1800" spc="-15"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well</a:t>
            </a:r>
            <a:endParaRPr sz="1800">
              <a:latin typeface="Arial" panose="020B0604020202020204" pitchFamily="34" charset="0"/>
              <a:cs typeface="Arial" panose="020B0604020202020204" pitchFamily="34" charset="0"/>
            </a:endParaRPr>
          </a:p>
        </p:txBody>
      </p:sp>
      <p:grpSp>
        <p:nvGrpSpPr>
          <p:cNvPr id="12" name="object 12"/>
          <p:cNvGrpSpPr/>
          <p:nvPr/>
        </p:nvGrpSpPr>
        <p:grpSpPr>
          <a:xfrm>
            <a:off x="381000" y="4716144"/>
            <a:ext cx="3401695" cy="1338580"/>
            <a:chOff x="1879092" y="4846320"/>
            <a:chExt cx="3401695" cy="1338580"/>
          </a:xfrm>
        </p:grpSpPr>
        <p:pic>
          <p:nvPicPr>
            <p:cNvPr id="13" name="object 13"/>
            <p:cNvPicPr/>
            <p:nvPr/>
          </p:nvPicPr>
          <p:blipFill>
            <a:blip r:embed="rId5" cstate="print"/>
            <a:stretch>
              <a:fillRect/>
            </a:stretch>
          </p:blipFill>
          <p:spPr>
            <a:xfrm>
              <a:off x="2333244" y="5071872"/>
              <a:ext cx="2947416" cy="207263"/>
            </a:xfrm>
            <a:prstGeom prst="rect">
              <a:avLst/>
            </a:prstGeom>
          </p:spPr>
        </p:pic>
        <p:pic>
          <p:nvPicPr>
            <p:cNvPr id="14" name="object 14"/>
            <p:cNvPicPr/>
            <p:nvPr/>
          </p:nvPicPr>
          <p:blipFill>
            <a:blip r:embed="rId3" cstate="print"/>
            <a:stretch>
              <a:fillRect/>
            </a:stretch>
          </p:blipFill>
          <p:spPr>
            <a:xfrm>
              <a:off x="1879092" y="4846320"/>
              <a:ext cx="2226563" cy="1338072"/>
            </a:xfrm>
            <a:prstGeom prst="rect">
              <a:avLst/>
            </a:prstGeom>
          </p:spPr>
        </p:pic>
      </p:grpSp>
      <p:sp>
        <p:nvSpPr>
          <p:cNvPr id="15" name="object 15"/>
          <p:cNvSpPr txBox="1"/>
          <p:nvPr/>
        </p:nvSpPr>
        <p:spPr>
          <a:xfrm>
            <a:off x="481710" y="4958587"/>
            <a:ext cx="2021839" cy="802005"/>
          </a:xfrm>
          <a:prstGeom prst="rect">
            <a:avLst/>
          </a:prstGeom>
        </p:spPr>
        <p:txBody>
          <a:bodyPr vert="horz" wrap="square" lIns="0" tIns="36195" rIns="0" bIns="0" rtlCol="0">
            <a:spAutoFit/>
          </a:bodyPr>
          <a:lstStyle/>
          <a:p>
            <a:pPr marL="12700" marR="5080" indent="1270" algn="ctr">
              <a:lnSpc>
                <a:spcPct val="91400"/>
              </a:lnSpc>
              <a:spcBef>
                <a:spcPts val="285"/>
              </a:spcBef>
            </a:pPr>
            <a:r>
              <a:rPr sz="1800" spc="-5" dirty="0">
                <a:solidFill>
                  <a:srgbClr val="FFFF00"/>
                </a:solidFill>
                <a:latin typeface="Arial" panose="020B0604020202020204" pitchFamily="34" charset="0"/>
                <a:cs typeface="Arial" panose="020B0604020202020204" pitchFamily="34" charset="0"/>
              </a:rPr>
              <a:t>Reduced overlap </a:t>
            </a:r>
            <a:r>
              <a:rPr sz="1800" spc="-5" dirty="0">
                <a:solidFill>
                  <a:srgbClr val="FFFFFF"/>
                </a:solidFill>
                <a:latin typeface="Arial" panose="020B0604020202020204" pitchFamily="34" charset="0"/>
                <a:cs typeface="Arial" panose="020B0604020202020204" pitchFamily="34" charset="0"/>
              </a:rPr>
              <a:t>of </a:t>
            </a:r>
            <a:r>
              <a:rPr sz="1800"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the electron and hole </a:t>
            </a:r>
            <a:r>
              <a:rPr sz="1800" spc="-355"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wavefunctions</a:t>
            </a:r>
            <a:endParaRPr sz="1800" dirty="0">
              <a:latin typeface="Arial" panose="020B0604020202020204" pitchFamily="34" charset="0"/>
              <a:cs typeface="Arial" panose="020B0604020202020204" pitchFamily="34" charset="0"/>
            </a:endParaRPr>
          </a:p>
        </p:txBody>
      </p:sp>
      <p:grpSp>
        <p:nvGrpSpPr>
          <p:cNvPr id="16" name="object 16"/>
          <p:cNvGrpSpPr/>
          <p:nvPr/>
        </p:nvGrpSpPr>
        <p:grpSpPr>
          <a:xfrm>
            <a:off x="3331463" y="3384168"/>
            <a:ext cx="2225040" cy="2670175"/>
            <a:chOff x="4829555" y="3514344"/>
            <a:chExt cx="2225040" cy="2670175"/>
          </a:xfrm>
        </p:grpSpPr>
        <p:pic>
          <p:nvPicPr>
            <p:cNvPr id="17" name="object 17"/>
            <p:cNvPicPr/>
            <p:nvPr/>
          </p:nvPicPr>
          <p:blipFill>
            <a:blip r:embed="rId6" cstate="print"/>
            <a:stretch>
              <a:fillRect/>
            </a:stretch>
          </p:blipFill>
          <p:spPr>
            <a:xfrm>
              <a:off x="5178551" y="3514344"/>
              <a:ext cx="207263" cy="1661159"/>
            </a:xfrm>
            <a:prstGeom prst="rect">
              <a:avLst/>
            </a:prstGeom>
          </p:spPr>
        </p:pic>
        <p:pic>
          <p:nvPicPr>
            <p:cNvPr id="18" name="object 18"/>
            <p:cNvPicPr/>
            <p:nvPr/>
          </p:nvPicPr>
          <p:blipFill>
            <a:blip r:embed="rId7" cstate="print"/>
            <a:stretch>
              <a:fillRect/>
            </a:stretch>
          </p:blipFill>
          <p:spPr>
            <a:xfrm>
              <a:off x="4829555" y="4846319"/>
              <a:ext cx="2225040" cy="1338072"/>
            </a:xfrm>
            <a:prstGeom prst="rect">
              <a:avLst/>
            </a:prstGeom>
          </p:spPr>
        </p:pic>
      </p:grpSp>
      <p:sp>
        <p:nvSpPr>
          <p:cNvPr id="19" name="object 19"/>
          <p:cNvSpPr txBox="1"/>
          <p:nvPr/>
        </p:nvSpPr>
        <p:spPr>
          <a:xfrm>
            <a:off x="3721735" y="4832983"/>
            <a:ext cx="1446530" cy="1309974"/>
          </a:xfrm>
          <a:prstGeom prst="rect">
            <a:avLst/>
          </a:prstGeom>
        </p:spPr>
        <p:txBody>
          <a:bodyPr vert="horz" wrap="square" lIns="0" tIns="35560" rIns="0" bIns="0" rtlCol="0">
            <a:spAutoFit/>
          </a:bodyPr>
          <a:lstStyle/>
          <a:p>
            <a:pPr marL="12700" marR="5080" indent="-2540" algn="ctr">
              <a:lnSpc>
                <a:spcPct val="91500"/>
              </a:lnSpc>
              <a:spcBef>
                <a:spcPts val="280"/>
              </a:spcBef>
            </a:pPr>
            <a:r>
              <a:rPr sz="1800" spc="-5" dirty="0">
                <a:solidFill>
                  <a:srgbClr val="FFFFFF"/>
                </a:solidFill>
                <a:latin typeface="Arial" panose="020B0604020202020204" pitchFamily="34" charset="0"/>
                <a:cs typeface="Arial" panose="020B0604020202020204" pitchFamily="34" charset="0"/>
              </a:rPr>
              <a:t>Corresponding </a:t>
            </a:r>
            <a:r>
              <a:rPr sz="1800" spc="-350" dirty="0">
                <a:solidFill>
                  <a:srgbClr val="FFFFFF"/>
                </a:solidFill>
                <a:latin typeface="Arial" panose="020B0604020202020204" pitchFamily="34" charset="0"/>
                <a:cs typeface="Arial" panose="020B0604020202020204" pitchFamily="34" charset="0"/>
              </a:rPr>
              <a:t> </a:t>
            </a:r>
            <a:r>
              <a:rPr sz="1800" dirty="0">
                <a:solidFill>
                  <a:srgbClr val="FCD067"/>
                </a:solidFill>
                <a:latin typeface="Arial" panose="020B0604020202020204" pitchFamily="34" charset="0"/>
                <a:cs typeface="Arial" panose="020B0604020202020204" pitchFamily="34" charset="0"/>
              </a:rPr>
              <a:t>reduction in </a:t>
            </a:r>
            <a:r>
              <a:rPr sz="1800" spc="5" dirty="0">
                <a:solidFill>
                  <a:srgbClr val="FCD067"/>
                </a:solidFill>
                <a:latin typeface="Arial" panose="020B0604020202020204" pitchFamily="34" charset="0"/>
                <a:cs typeface="Arial" panose="020B0604020202020204" pitchFamily="34" charset="0"/>
              </a:rPr>
              <a:t> </a:t>
            </a:r>
            <a:r>
              <a:rPr sz="1800" spc="-5" dirty="0">
                <a:solidFill>
                  <a:srgbClr val="FCD067"/>
                </a:solidFill>
                <a:latin typeface="Arial" panose="020B0604020202020204" pitchFamily="34" charset="0"/>
                <a:cs typeface="Arial" panose="020B0604020202020204" pitchFamily="34" charset="0"/>
              </a:rPr>
              <a:t>absorption</a:t>
            </a:r>
            <a:r>
              <a:rPr sz="1800" spc="-60" dirty="0">
                <a:solidFill>
                  <a:srgbClr val="FCD067"/>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and </a:t>
            </a:r>
            <a:r>
              <a:rPr sz="1800" spc="-345"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luminescence</a:t>
            </a:r>
            <a:endParaRPr sz="1800" dirty="0">
              <a:latin typeface="Arial" panose="020B0604020202020204" pitchFamily="34" charset="0"/>
              <a:cs typeface="Arial" panose="020B0604020202020204" pitchFamily="34" charset="0"/>
            </a:endParaRPr>
          </a:p>
        </p:txBody>
      </p:sp>
      <p:grpSp>
        <p:nvGrpSpPr>
          <p:cNvPr id="20" name="object 20"/>
          <p:cNvGrpSpPr/>
          <p:nvPr/>
        </p:nvGrpSpPr>
        <p:grpSpPr>
          <a:xfrm>
            <a:off x="3331463" y="1719959"/>
            <a:ext cx="2225040" cy="2670175"/>
            <a:chOff x="4829555" y="1850135"/>
            <a:chExt cx="2225040" cy="2670175"/>
          </a:xfrm>
        </p:grpSpPr>
        <p:pic>
          <p:nvPicPr>
            <p:cNvPr id="21" name="object 21"/>
            <p:cNvPicPr/>
            <p:nvPr/>
          </p:nvPicPr>
          <p:blipFill>
            <a:blip r:embed="rId6" cstate="print"/>
            <a:stretch>
              <a:fillRect/>
            </a:stretch>
          </p:blipFill>
          <p:spPr>
            <a:xfrm>
              <a:off x="5178551" y="1850135"/>
              <a:ext cx="207263" cy="1661160"/>
            </a:xfrm>
            <a:prstGeom prst="rect">
              <a:avLst/>
            </a:prstGeom>
          </p:spPr>
        </p:pic>
        <p:pic>
          <p:nvPicPr>
            <p:cNvPr id="22" name="object 22"/>
            <p:cNvPicPr/>
            <p:nvPr/>
          </p:nvPicPr>
          <p:blipFill>
            <a:blip r:embed="rId7" cstate="print"/>
            <a:stretch>
              <a:fillRect/>
            </a:stretch>
          </p:blipFill>
          <p:spPr>
            <a:xfrm>
              <a:off x="4829555" y="3182111"/>
              <a:ext cx="2225040" cy="1338071"/>
            </a:xfrm>
            <a:prstGeom prst="rect">
              <a:avLst/>
            </a:prstGeom>
          </p:spPr>
        </p:pic>
      </p:grpSp>
      <p:sp>
        <p:nvSpPr>
          <p:cNvPr id="23" name="object 23"/>
          <p:cNvSpPr txBox="1"/>
          <p:nvPr/>
        </p:nvSpPr>
        <p:spPr>
          <a:xfrm>
            <a:off x="3462654" y="3169029"/>
            <a:ext cx="1961514" cy="1053465"/>
          </a:xfrm>
          <a:prstGeom prst="rect">
            <a:avLst/>
          </a:prstGeom>
        </p:spPr>
        <p:txBody>
          <a:bodyPr vert="horz" wrap="square" lIns="0" tIns="35560" rIns="0" bIns="0" rtlCol="0">
            <a:spAutoFit/>
          </a:bodyPr>
          <a:lstStyle/>
          <a:p>
            <a:pPr marL="12700" marR="5080" indent="1905" algn="ctr">
              <a:lnSpc>
                <a:spcPct val="91500"/>
              </a:lnSpc>
              <a:spcBef>
                <a:spcPts val="280"/>
              </a:spcBef>
            </a:pPr>
            <a:r>
              <a:rPr sz="1800" spc="-5" dirty="0">
                <a:solidFill>
                  <a:srgbClr val="FFFFFF"/>
                </a:solidFill>
                <a:latin typeface="Arial" panose="020B0604020202020204" pitchFamily="34" charset="0"/>
                <a:cs typeface="Arial" panose="020B0604020202020204" pitchFamily="34" charset="0"/>
              </a:rPr>
              <a:t>The probability of </a:t>
            </a:r>
            <a:r>
              <a:rPr sz="1800"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carriers </a:t>
            </a:r>
            <a:r>
              <a:rPr sz="1800" spc="-5" dirty="0">
                <a:solidFill>
                  <a:srgbClr val="FCD067"/>
                </a:solidFill>
                <a:latin typeface="Arial" panose="020B0604020202020204" pitchFamily="34" charset="0"/>
                <a:cs typeface="Arial" panose="020B0604020202020204" pitchFamily="34" charset="0"/>
              </a:rPr>
              <a:t>tunneling </a:t>
            </a:r>
            <a:r>
              <a:rPr sz="1800" dirty="0">
                <a:solidFill>
                  <a:srgbClr val="FCD067"/>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out</a:t>
            </a:r>
            <a:r>
              <a:rPr sz="1800" spc="-25"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of</a:t>
            </a:r>
            <a:r>
              <a:rPr sz="1800" spc="-30"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the</a:t>
            </a:r>
            <a:r>
              <a:rPr sz="1800" spc="-20"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wells</a:t>
            </a:r>
            <a:r>
              <a:rPr sz="1800" spc="-30"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goes </a:t>
            </a:r>
            <a:r>
              <a:rPr sz="1800" spc="-345"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up</a:t>
            </a:r>
            <a:endParaRPr sz="1800">
              <a:latin typeface="Arial" panose="020B0604020202020204" pitchFamily="34" charset="0"/>
              <a:cs typeface="Arial" panose="020B0604020202020204" pitchFamily="34" charset="0"/>
            </a:endParaRPr>
          </a:p>
        </p:txBody>
      </p:sp>
      <p:grpSp>
        <p:nvGrpSpPr>
          <p:cNvPr id="24" name="object 24"/>
          <p:cNvGrpSpPr/>
          <p:nvPr/>
        </p:nvGrpSpPr>
        <p:grpSpPr>
          <a:xfrm>
            <a:off x="3331463" y="1389251"/>
            <a:ext cx="3400425" cy="1338580"/>
            <a:chOff x="4829555" y="1519427"/>
            <a:chExt cx="3400425" cy="1338580"/>
          </a:xfrm>
        </p:grpSpPr>
        <p:pic>
          <p:nvPicPr>
            <p:cNvPr id="25" name="object 25"/>
            <p:cNvPicPr/>
            <p:nvPr/>
          </p:nvPicPr>
          <p:blipFill>
            <a:blip r:embed="rId5" cstate="print"/>
            <a:stretch>
              <a:fillRect/>
            </a:stretch>
          </p:blipFill>
          <p:spPr>
            <a:xfrm>
              <a:off x="5282183" y="1744979"/>
              <a:ext cx="2947416" cy="207263"/>
            </a:xfrm>
            <a:prstGeom prst="rect">
              <a:avLst/>
            </a:prstGeom>
          </p:spPr>
        </p:pic>
        <p:pic>
          <p:nvPicPr>
            <p:cNvPr id="26" name="object 26"/>
            <p:cNvPicPr/>
            <p:nvPr/>
          </p:nvPicPr>
          <p:blipFill>
            <a:blip r:embed="rId7" cstate="print"/>
            <a:stretch>
              <a:fillRect/>
            </a:stretch>
          </p:blipFill>
          <p:spPr>
            <a:xfrm>
              <a:off x="4829555" y="1519427"/>
              <a:ext cx="2225040" cy="1338072"/>
            </a:xfrm>
            <a:prstGeom prst="rect">
              <a:avLst/>
            </a:prstGeom>
          </p:spPr>
        </p:pic>
      </p:grpSp>
      <p:sp>
        <p:nvSpPr>
          <p:cNvPr id="27" name="object 27"/>
          <p:cNvSpPr txBox="1"/>
          <p:nvPr/>
        </p:nvSpPr>
        <p:spPr>
          <a:xfrm>
            <a:off x="3572383" y="1630806"/>
            <a:ext cx="1743075" cy="801370"/>
          </a:xfrm>
          <a:prstGeom prst="rect">
            <a:avLst/>
          </a:prstGeom>
        </p:spPr>
        <p:txBody>
          <a:bodyPr vert="horz" wrap="square" lIns="0" tIns="36195" rIns="0" bIns="0" rtlCol="0">
            <a:spAutoFit/>
          </a:bodyPr>
          <a:lstStyle/>
          <a:p>
            <a:pPr marL="12700" marR="5080" indent="-635" algn="ctr">
              <a:lnSpc>
                <a:spcPct val="91400"/>
              </a:lnSpc>
              <a:spcBef>
                <a:spcPts val="285"/>
              </a:spcBef>
            </a:pPr>
            <a:r>
              <a:rPr sz="1800" spc="-5" dirty="0">
                <a:solidFill>
                  <a:srgbClr val="FFFFFF"/>
                </a:solidFill>
                <a:latin typeface="Arial" panose="020B0604020202020204" pitchFamily="34" charset="0"/>
                <a:cs typeface="Arial" panose="020B0604020202020204" pitchFamily="34" charset="0"/>
              </a:rPr>
              <a:t>Corresponding </a:t>
            </a:r>
            <a:r>
              <a:rPr sz="1800" dirty="0">
                <a:solidFill>
                  <a:srgbClr val="FFFFFF"/>
                </a:solidFill>
                <a:latin typeface="Arial" panose="020B0604020202020204" pitchFamily="34" charset="0"/>
                <a:cs typeface="Arial" panose="020B0604020202020204" pitchFamily="34" charset="0"/>
              </a:rPr>
              <a:t> decrease</a:t>
            </a:r>
            <a:r>
              <a:rPr sz="1800" spc="-45"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in</a:t>
            </a:r>
            <a:r>
              <a:rPr sz="1800" spc="-50" dirty="0">
                <a:solidFill>
                  <a:srgbClr val="FFFFFF"/>
                </a:solidFill>
                <a:latin typeface="Arial" panose="020B0604020202020204" pitchFamily="34" charset="0"/>
                <a:cs typeface="Arial" panose="020B0604020202020204" pitchFamily="34" charset="0"/>
              </a:rPr>
              <a:t> </a:t>
            </a:r>
            <a:r>
              <a:rPr sz="1800" spc="-5" dirty="0">
                <a:solidFill>
                  <a:srgbClr val="FCD067"/>
                </a:solidFill>
                <a:latin typeface="Arial" panose="020B0604020202020204" pitchFamily="34" charset="0"/>
                <a:cs typeface="Arial" panose="020B0604020202020204" pitchFamily="34" charset="0"/>
              </a:rPr>
              <a:t>carrier </a:t>
            </a:r>
            <a:r>
              <a:rPr sz="1800" spc="-345" dirty="0">
                <a:solidFill>
                  <a:srgbClr val="FCD067"/>
                </a:solidFill>
                <a:latin typeface="Arial" panose="020B0604020202020204" pitchFamily="34" charset="0"/>
                <a:cs typeface="Arial" panose="020B0604020202020204" pitchFamily="34" charset="0"/>
              </a:rPr>
              <a:t> </a:t>
            </a:r>
            <a:r>
              <a:rPr sz="1800" dirty="0">
                <a:solidFill>
                  <a:srgbClr val="FCD067"/>
                </a:solidFill>
                <a:latin typeface="Arial" panose="020B0604020202020204" pitchFamily="34" charset="0"/>
                <a:cs typeface="Arial" panose="020B0604020202020204" pitchFamily="34" charset="0"/>
              </a:rPr>
              <a:t>lifetimes</a:t>
            </a:r>
            <a:endParaRPr sz="1800" dirty="0">
              <a:latin typeface="Arial" panose="020B0604020202020204" pitchFamily="34" charset="0"/>
              <a:cs typeface="Arial" panose="020B0604020202020204" pitchFamily="34" charset="0"/>
            </a:endParaRPr>
          </a:p>
        </p:txBody>
      </p:sp>
      <p:pic>
        <p:nvPicPr>
          <p:cNvPr id="28" name="object 28"/>
          <p:cNvPicPr/>
          <p:nvPr/>
        </p:nvPicPr>
        <p:blipFill>
          <a:blip r:embed="rId8" cstate="print"/>
          <a:stretch>
            <a:fillRect/>
          </a:stretch>
        </p:blipFill>
        <p:spPr>
          <a:xfrm>
            <a:off x="6280403" y="1389251"/>
            <a:ext cx="2226563" cy="1338072"/>
          </a:xfrm>
          <a:prstGeom prst="rect">
            <a:avLst/>
          </a:prstGeom>
        </p:spPr>
      </p:pic>
      <p:sp>
        <p:nvSpPr>
          <p:cNvPr id="29" name="object 29"/>
          <p:cNvSpPr txBox="1"/>
          <p:nvPr/>
        </p:nvSpPr>
        <p:spPr>
          <a:xfrm>
            <a:off x="6469126" y="1630806"/>
            <a:ext cx="1849120" cy="801370"/>
          </a:xfrm>
          <a:prstGeom prst="rect">
            <a:avLst/>
          </a:prstGeom>
        </p:spPr>
        <p:txBody>
          <a:bodyPr vert="horz" wrap="square" lIns="0" tIns="36195" rIns="0" bIns="0" rtlCol="0">
            <a:spAutoFit/>
          </a:bodyPr>
          <a:lstStyle/>
          <a:p>
            <a:pPr marL="12700" marR="5080" indent="1905" algn="ctr">
              <a:lnSpc>
                <a:spcPct val="91400"/>
              </a:lnSpc>
              <a:spcBef>
                <a:spcPts val="285"/>
              </a:spcBef>
            </a:pPr>
            <a:r>
              <a:rPr sz="1800" spc="-5" dirty="0">
                <a:solidFill>
                  <a:srgbClr val="FFFFFF"/>
                </a:solidFill>
                <a:latin typeface="Arial" panose="020B0604020202020204" pitchFamily="34" charset="0"/>
                <a:cs typeface="Arial" panose="020B0604020202020204" pitchFamily="34" charset="0"/>
              </a:rPr>
              <a:t>Broadening of </a:t>
            </a:r>
            <a:r>
              <a:rPr sz="1800"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absorption</a:t>
            </a:r>
            <a:r>
              <a:rPr sz="1800" spc="-55"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spectra: </a:t>
            </a:r>
            <a:r>
              <a:rPr sz="1800" spc="-345" dirty="0">
                <a:solidFill>
                  <a:srgbClr val="FFFFFF"/>
                </a:solidFill>
                <a:latin typeface="Arial" panose="020B0604020202020204" pitchFamily="34" charset="0"/>
                <a:cs typeface="Arial" panose="020B0604020202020204" pitchFamily="34" charset="0"/>
              </a:rPr>
              <a:t> </a:t>
            </a:r>
            <a:r>
              <a:rPr sz="1800" dirty="0">
                <a:solidFill>
                  <a:srgbClr val="F8AF04"/>
                </a:solidFill>
                <a:latin typeface="Arial" panose="020B0604020202020204" pitchFamily="34" charset="0"/>
                <a:cs typeface="Arial" panose="020B0604020202020204" pitchFamily="34" charset="0"/>
              </a:rPr>
              <a:t>red</a:t>
            </a:r>
            <a:r>
              <a:rPr sz="1800" spc="-10" dirty="0">
                <a:solidFill>
                  <a:srgbClr val="F8AF04"/>
                </a:solidFill>
                <a:latin typeface="Arial" panose="020B0604020202020204" pitchFamily="34" charset="0"/>
                <a:cs typeface="Arial" panose="020B0604020202020204" pitchFamily="34" charset="0"/>
              </a:rPr>
              <a:t> </a:t>
            </a:r>
            <a:r>
              <a:rPr sz="1800" spc="-5" dirty="0">
                <a:solidFill>
                  <a:srgbClr val="F8AF04"/>
                </a:solidFill>
                <a:latin typeface="Arial" panose="020B0604020202020204" pitchFamily="34" charset="0"/>
                <a:cs typeface="Arial" panose="020B0604020202020204" pitchFamily="34" charset="0"/>
              </a:rPr>
              <a:t>shift</a:t>
            </a:r>
            <a:endParaRPr sz="1800" dirty="0">
              <a:latin typeface="Arial" panose="020B0604020202020204" pitchFamily="34" charset="0"/>
              <a:cs typeface="Arial" panose="020B0604020202020204" pitchFamily="34" charset="0"/>
            </a:endParaRPr>
          </a:p>
        </p:txBody>
      </p:sp>
      <p:pic>
        <p:nvPicPr>
          <p:cNvPr id="30" name="object 3"/>
          <p:cNvPicPr/>
          <p:nvPr/>
        </p:nvPicPr>
        <p:blipFill rotWithShape="1">
          <a:blip r:embed="rId9" cstate="print"/>
          <a:srcRect l="13145" r="50000"/>
          <a:stretch/>
        </p:blipFill>
        <p:spPr>
          <a:xfrm>
            <a:off x="8979059" y="969347"/>
            <a:ext cx="2556193" cy="4825858"/>
          </a:xfrm>
          <a:prstGeom prst="rect">
            <a:avLst/>
          </a:prstGeom>
        </p:spPr>
      </p:pic>
      <p:pic>
        <p:nvPicPr>
          <p:cNvPr id="31" name="object 3"/>
          <p:cNvPicPr/>
          <p:nvPr/>
        </p:nvPicPr>
        <p:blipFill rotWithShape="1">
          <a:blip r:embed="rId9" cstate="print"/>
          <a:srcRect l="50000" t="80762"/>
          <a:stretch/>
        </p:blipFill>
        <p:spPr>
          <a:xfrm>
            <a:off x="8693914" y="5795205"/>
            <a:ext cx="2993580" cy="1099441"/>
          </a:xfrm>
          <a:prstGeom prst="rect">
            <a:avLst/>
          </a:prstGeom>
        </p:spPr>
      </p:pic>
    </p:spTree>
    <p:extLst>
      <p:ext uri="{BB962C8B-B14F-4D97-AF65-F5344CB8AC3E}">
        <p14:creationId xmlns:p14="http://schemas.microsoft.com/office/powerpoint/2010/main" val="2716583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p:cNvPicPr/>
          <p:nvPr/>
        </p:nvPicPr>
        <p:blipFill>
          <a:blip r:embed="rId2" cstate="print"/>
          <a:stretch>
            <a:fillRect/>
          </a:stretch>
        </p:blipFill>
        <p:spPr>
          <a:xfrm>
            <a:off x="2133600" y="1214060"/>
            <a:ext cx="7162800" cy="4724400"/>
          </a:xfrm>
          <a:prstGeom prst="rect">
            <a:avLst/>
          </a:prstGeom>
        </p:spPr>
      </p:pic>
      <p:sp>
        <p:nvSpPr>
          <p:cNvPr id="3" name="object 4"/>
          <p:cNvSpPr txBox="1"/>
          <p:nvPr/>
        </p:nvSpPr>
        <p:spPr>
          <a:xfrm>
            <a:off x="342900" y="6248400"/>
            <a:ext cx="11811000" cy="351378"/>
          </a:xfrm>
          <a:prstGeom prst="rect">
            <a:avLst/>
          </a:prstGeom>
        </p:spPr>
        <p:txBody>
          <a:bodyPr vert="horz" wrap="square" lIns="0" tIns="12700" rIns="0" bIns="0" rtlCol="0">
            <a:spAutoFit/>
          </a:bodyPr>
          <a:lstStyle/>
          <a:p>
            <a:pPr marL="12700" marR="5080">
              <a:lnSpc>
                <a:spcPct val="100000"/>
              </a:lnSpc>
              <a:spcBef>
                <a:spcPts val="100"/>
              </a:spcBef>
            </a:pPr>
            <a:r>
              <a:rPr sz="2200" dirty="0">
                <a:latin typeface="Arial" panose="020B0604020202020204" pitchFamily="34" charset="0"/>
                <a:cs typeface="Arial" panose="020B0604020202020204" pitchFamily="34" charset="0"/>
              </a:rPr>
              <a:t>Quantum-well </a:t>
            </a:r>
            <a:r>
              <a:rPr sz="2200" spc="-5" dirty="0">
                <a:latin typeface="Arial" panose="020B0604020202020204" pitchFamily="34" charset="0"/>
                <a:cs typeface="Arial" panose="020B0604020202020204" pitchFamily="34" charset="0"/>
              </a:rPr>
              <a:t>self-electro- </a:t>
            </a:r>
            <a:r>
              <a:rPr sz="2200" dirty="0">
                <a:latin typeface="Arial" panose="020B0604020202020204" pitchFamily="34" charset="0"/>
                <a:cs typeface="Arial" panose="020B0604020202020204" pitchFamily="34" charset="0"/>
              </a:rPr>
              <a:t> </a:t>
            </a:r>
            <a:r>
              <a:rPr sz="2200" spc="-5" dirty="0">
                <a:latin typeface="Arial" panose="020B0604020202020204" pitchFamily="34" charset="0"/>
                <a:cs typeface="Arial" panose="020B0604020202020204" pitchFamily="34" charset="0"/>
              </a:rPr>
              <a:t>o</a:t>
            </a:r>
            <a:r>
              <a:rPr sz="2200" dirty="0">
                <a:latin typeface="Arial" panose="020B0604020202020204" pitchFamily="34" charset="0"/>
                <a:cs typeface="Arial" panose="020B0604020202020204" pitchFamily="34" charset="0"/>
              </a:rPr>
              <a:t>ptic</a:t>
            </a:r>
            <a:r>
              <a:rPr sz="2200" spc="-5"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e</a:t>
            </a:r>
            <a:r>
              <a:rPr sz="2200" spc="-5" dirty="0">
                <a:latin typeface="Arial" panose="020B0604020202020204" pitchFamily="34" charset="0"/>
                <a:cs typeface="Arial" panose="020B0604020202020204" pitchFamily="34" charset="0"/>
              </a:rPr>
              <a:t>f</a:t>
            </a:r>
            <a:r>
              <a:rPr sz="2200" dirty="0">
                <a:latin typeface="Arial" panose="020B0604020202020204" pitchFamily="34" charset="0"/>
                <a:cs typeface="Arial" panose="020B0604020202020204" pitchFamily="34" charset="0"/>
              </a:rPr>
              <a:t>f</a:t>
            </a:r>
            <a:r>
              <a:rPr sz="2200" spc="-10" dirty="0">
                <a:latin typeface="Arial" panose="020B0604020202020204" pitchFamily="34" charset="0"/>
                <a:cs typeface="Arial" panose="020B0604020202020204" pitchFamily="34" charset="0"/>
              </a:rPr>
              <a:t>e</a:t>
            </a:r>
            <a:r>
              <a:rPr sz="2200" spc="-5" dirty="0">
                <a:latin typeface="Arial" panose="020B0604020202020204" pitchFamily="34" charset="0"/>
                <a:cs typeface="Arial" panose="020B0604020202020204" pitchFamily="34" charset="0"/>
              </a:rPr>
              <a:t>c</a:t>
            </a:r>
            <a:r>
              <a:rPr sz="2200" dirty="0">
                <a:latin typeface="Arial" panose="020B0604020202020204" pitchFamily="34" charset="0"/>
                <a:cs typeface="Arial" panose="020B0604020202020204" pitchFamily="34" charset="0"/>
              </a:rPr>
              <a:t>t</a:t>
            </a:r>
            <a:r>
              <a:rPr sz="2200" spc="5" dirty="0">
                <a:latin typeface="Arial" panose="020B0604020202020204" pitchFamily="34" charset="0"/>
                <a:cs typeface="Arial" panose="020B0604020202020204" pitchFamily="34" charset="0"/>
              </a:rPr>
              <a:t> </a:t>
            </a:r>
            <a:r>
              <a:rPr sz="2200" dirty="0">
                <a:latin typeface="Arial" panose="020B0604020202020204" pitchFamily="34" charset="0"/>
                <a:cs typeface="Arial" panose="020B0604020202020204" pitchFamily="34" charset="0"/>
              </a:rPr>
              <a:t>d</a:t>
            </a:r>
            <a:r>
              <a:rPr sz="2200" spc="-15" dirty="0">
                <a:latin typeface="Arial" panose="020B0604020202020204" pitchFamily="34" charset="0"/>
                <a:cs typeface="Arial" panose="020B0604020202020204" pitchFamily="34" charset="0"/>
              </a:rPr>
              <a:t>e</a:t>
            </a:r>
            <a:r>
              <a:rPr sz="2200" dirty="0">
                <a:latin typeface="Arial" panose="020B0604020202020204" pitchFamily="34" charset="0"/>
                <a:cs typeface="Arial" panose="020B0604020202020204" pitchFamily="34" charset="0"/>
              </a:rPr>
              <a:t>vi</a:t>
            </a:r>
            <a:r>
              <a:rPr sz="2200" spc="-10" dirty="0">
                <a:latin typeface="Arial" panose="020B0604020202020204" pitchFamily="34" charset="0"/>
                <a:cs typeface="Arial" panose="020B0604020202020204" pitchFamily="34" charset="0"/>
              </a:rPr>
              <a:t>c</a:t>
            </a:r>
            <a:r>
              <a:rPr sz="2200" dirty="0">
                <a:latin typeface="Arial" panose="020B0604020202020204" pitchFamily="34" charset="0"/>
                <a:cs typeface="Arial" panose="020B0604020202020204" pitchFamily="34" charset="0"/>
              </a:rPr>
              <a:t>e</a:t>
            </a:r>
            <a:r>
              <a:rPr sz="2200" spc="-10" dirty="0">
                <a:latin typeface="Arial" panose="020B0604020202020204" pitchFamily="34" charset="0"/>
                <a:cs typeface="Arial" panose="020B0604020202020204" pitchFamily="34" charset="0"/>
              </a:rPr>
              <a:t>s</a:t>
            </a:r>
            <a:r>
              <a:rPr sz="2200" dirty="0">
                <a:latin typeface="Arial" panose="020B0604020202020204" pitchFamily="34" charset="0"/>
                <a:cs typeface="Arial" panose="020B0604020202020204" pitchFamily="34" charset="0"/>
              </a:rPr>
              <a:t>,</a:t>
            </a:r>
            <a:r>
              <a:rPr sz="2200" spc="5" dirty="0">
                <a:latin typeface="Arial" panose="020B0604020202020204" pitchFamily="34" charset="0"/>
                <a:cs typeface="Arial" panose="020B0604020202020204" pitchFamily="34" charset="0"/>
              </a:rPr>
              <a:t> </a:t>
            </a:r>
            <a:r>
              <a:rPr sz="2200" spc="-30" dirty="0">
                <a:latin typeface="Arial" panose="020B0604020202020204" pitchFamily="34" charset="0"/>
                <a:cs typeface="Arial" panose="020B0604020202020204" pitchFamily="34" charset="0"/>
              </a:rPr>
              <a:t>D</a:t>
            </a:r>
            <a:r>
              <a:rPr sz="2200" dirty="0">
                <a:latin typeface="Arial" panose="020B0604020202020204" pitchFamily="34" charset="0"/>
                <a:cs typeface="Arial" panose="020B0604020202020204" pitchFamily="34" charset="0"/>
              </a:rPr>
              <a:t>.</a:t>
            </a:r>
            <a:r>
              <a:rPr sz="2200" spc="-80" dirty="0">
                <a:latin typeface="Arial" panose="020B0604020202020204" pitchFamily="34" charset="0"/>
                <a:cs typeface="Arial" panose="020B0604020202020204" pitchFamily="34" charset="0"/>
              </a:rPr>
              <a:t> </a:t>
            </a:r>
            <a:r>
              <a:rPr sz="2200" spc="-5" dirty="0">
                <a:latin typeface="Arial" panose="020B0604020202020204" pitchFamily="34" charset="0"/>
                <a:cs typeface="Arial" panose="020B0604020202020204" pitchFamily="34" charset="0"/>
              </a:rPr>
              <a:t>A</a:t>
            </a:r>
            <a:r>
              <a:rPr sz="2200" dirty="0">
                <a:latin typeface="Arial" panose="020B0604020202020204" pitchFamily="34" charset="0"/>
                <a:cs typeface="Arial" panose="020B0604020202020204" pitchFamily="34" charset="0"/>
              </a:rPr>
              <a:t>.</a:t>
            </a:r>
            <a:r>
              <a:rPr sz="2200" spc="-10" dirty="0">
                <a:latin typeface="Arial" panose="020B0604020202020204" pitchFamily="34" charset="0"/>
                <a:cs typeface="Arial" panose="020B0604020202020204" pitchFamily="34" charset="0"/>
              </a:rPr>
              <a:t> </a:t>
            </a:r>
            <a:r>
              <a:rPr sz="2200" spc="-5" dirty="0">
                <a:latin typeface="Arial" panose="020B0604020202020204" pitchFamily="34" charset="0"/>
                <a:cs typeface="Arial" panose="020B0604020202020204" pitchFamily="34" charset="0"/>
              </a:rPr>
              <a:t>B</a:t>
            </a:r>
            <a:r>
              <a:rPr sz="2200" dirty="0">
                <a:latin typeface="Arial" panose="020B0604020202020204" pitchFamily="34" charset="0"/>
                <a:cs typeface="Arial" panose="020B0604020202020204" pitchFamily="34" charset="0"/>
              </a:rPr>
              <a:t>.  </a:t>
            </a:r>
            <a:r>
              <a:rPr sz="2200" spc="-15" dirty="0">
                <a:latin typeface="Arial" panose="020B0604020202020204" pitchFamily="34" charset="0"/>
                <a:cs typeface="Arial" panose="020B0604020202020204" pitchFamily="34" charset="0"/>
              </a:rPr>
              <a:t>Miller,</a:t>
            </a:r>
            <a:r>
              <a:rPr sz="2200" spc="-55" dirty="0">
                <a:latin typeface="Arial" panose="020B0604020202020204" pitchFamily="34" charset="0"/>
                <a:cs typeface="Arial" panose="020B0604020202020204" pitchFamily="34" charset="0"/>
              </a:rPr>
              <a:t> </a:t>
            </a:r>
            <a:r>
              <a:rPr sz="2200" spc="-25" dirty="0">
                <a:latin typeface="Arial" panose="020B0604020202020204" pitchFamily="34" charset="0"/>
                <a:cs typeface="Arial" panose="020B0604020202020204" pitchFamily="34" charset="0"/>
              </a:rPr>
              <a:t>AT&amp;T</a:t>
            </a:r>
            <a:r>
              <a:rPr sz="2200" spc="-20" dirty="0">
                <a:latin typeface="Arial" panose="020B0604020202020204" pitchFamily="34" charset="0"/>
                <a:cs typeface="Arial" panose="020B0604020202020204" pitchFamily="34" charset="0"/>
              </a:rPr>
              <a:t> </a:t>
            </a:r>
            <a:r>
              <a:rPr sz="2200" spc="-5" dirty="0">
                <a:latin typeface="Arial" panose="020B0604020202020204" pitchFamily="34" charset="0"/>
                <a:cs typeface="Arial" panose="020B0604020202020204" pitchFamily="34" charset="0"/>
              </a:rPr>
              <a:t>Bell Laboratories</a:t>
            </a:r>
            <a:endParaRPr sz="2200" dirty="0">
              <a:latin typeface="Arial" panose="020B0604020202020204" pitchFamily="34" charset="0"/>
              <a:cs typeface="Arial" panose="020B0604020202020204" pitchFamily="34" charset="0"/>
            </a:endParaRPr>
          </a:p>
        </p:txBody>
      </p:sp>
      <p:sp>
        <p:nvSpPr>
          <p:cNvPr id="4" name="object 5"/>
          <p:cNvSpPr txBox="1">
            <a:spLocks/>
          </p:cNvSpPr>
          <p:nvPr/>
        </p:nvSpPr>
        <p:spPr>
          <a:xfrm>
            <a:off x="0" y="152400"/>
            <a:ext cx="12192000" cy="813684"/>
          </a:xfrm>
          <a:prstGeom prst="rect">
            <a:avLst/>
          </a:prstGeom>
        </p:spPr>
        <p:txBody>
          <a:bodyPr vert="horz" wrap="square" lIns="0" tIns="13335" rIns="0" bIns="0" rtlCol="0">
            <a:spAutoFit/>
          </a:bodyPr>
          <a:lstStyle>
            <a:lvl1pPr>
              <a:defRPr>
                <a:latin typeface="+mj-lt"/>
                <a:ea typeface="+mj-ea"/>
                <a:cs typeface="+mj-cs"/>
              </a:defRPr>
            </a:lvl1pPr>
          </a:lstStyle>
          <a:p>
            <a:pPr marL="386715" marR="5080">
              <a:spcBef>
                <a:spcPts val="105"/>
              </a:spcBef>
            </a:pPr>
            <a:r>
              <a:rPr lang="en-IN" sz="2600" b="1" dirty="0">
                <a:latin typeface="Arial" panose="020B0604020202020204" pitchFamily="34" charset="0"/>
                <a:cs typeface="Arial" panose="020B0604020202020204" pitchFamily="34" charset="0"/>
              </a:rPr>
              <a:t>QCSE electroabsorption spectra at different </a:t>
            </a:r>
            <a:r>
              <a:rPr lang="en-IN" sz="2600" b="1" spc="-5" dirty="0">
                <a:latin typeface="Arial" panose="020B0604020202020204" pitchFamily="34" charset="0"/>
                <a:cs typeface="Arial" panose="020B0604020202020204" pitchFamily="34" charset="0"/>
              </a:rPr>
              <a:t>voltages for </a:t>
            </a:r>
            <a:r>
              <a:rPr lang="en-IN" sz="2600" b="1" dirty="0">
                <a:latin typeface="Arial" panose="020B0604020202020204" pitchFamily="34" charset="0"/>
                <a:cs typeface="Arial" panose="020B0604020202020204" pitchFamily="34" charset="0"/>
              </a:rPr>
              <a:t>a </a:t>
            </a:r>
            <a:r>
              <a:rPr lang="en-IN" sz="2600" b="1" spc="-525" dirty="0">
                <a:latin typeface="Arial" panose="020B0604020202020204" pitchFamily="34" charset="0"/>
                <a:cs typeface="Arial" panose="020B0604020202020204" pitchFamily="34" charset="0"/>
              </a:rPr>
              <a:t> </a:t>
            </a:r>
            <a:r>
              <a:rPr lang="en-IN" sz="2600" b="1" spc="-5" dirty="0">
                <a:latin typeface="Arial" panose="020B0604020202020204" pitchFamily="34" charset="0"/>
                <a:cs typeface="Arial" panose="020B0604020202020204" pitchFamily="34" charset="0"/>
              </a:rPr>
              <a:t>typical</a:t>
            </a:r>
            <a:r>
              <a:rPr lang="en-IN" sz="2600" b="1" dirty="0">
                <a:latin typeface="Arial" panose="020B0604020202020204" pitchFamily="34" charset="0"/>
                <a:cs typeface="Arial" panose="020B0604020202020204" pitchFamily="34" charset="0"/>
              </a:rPr>
              <a:t> </a:t>
            </a:r>
            <a:r>
              <a:rPr lang="en-IN" sz="2600" b="1" spc="-5" dirty="0">
                <a:latin typeface="Arial" panose="020B0604020202020204" pitchFamily="34" charset="0"/>
                <a:cs typeface="Arial" panose="020B0604020202020204" pitchFamily="34" charset="0"/>
              </a:rPr>
              <a:t>quantum</a:t>
            </a:r>
            <a:r>
              <a:rPr lang="en-IN" sz="2600" b="1" spc="-30" dirty="0">
                <a:latin typeface="Arial" panose="020B0604020202020204" pitchFamily="34" charset="0"/>
                <a:cs typeface="Arial" panose="020B0604020202020204" pitchFamily="34" charset="0"/>
              </a:rPr>
              <a:t> </a:t>
            </a:r>
            <a:r>
              <a:rPr lang="en-IN" sz="2600" b="1" spc="-5" dirty="0">
                <a:latin typeface="Arial" panose="020B0604020202020204" pitchFamily="34" charset="0"/>
                <a:cs typeface="Arial" panose="020B0604020202020204" pitchFamily="34" charset="0"/>
              </a:rPr>
              <a:t>well</a:t>
            </a:r>
            <a:r>
              <a:rPr lang="en-IN" sz="2600" b="1" spc="5" dirty="0">
                <a:latin typeface="Arial" panose="020B0604020202020204" pitchFamily="34" charset="0"/>
                <a:cs typeface="Arial" panose="020B0604020202020204" pitchFamily="34" charset="0"/>
              </a:rPr>
              <a:t> </a:t>
            </a:r>
            <a:r>
              <a:rPr lang="en-IN" sz="2600" b="1" dirty="0">
                <a:latin typeface="Arial" panose="020B0604020202020204" pitchFamily="34" charset="0"/>
                <a:cs typeface="Arial" panose="020B0604020202020204" pitchFamily="34" charset="0"/>
              </a:rPr>
              <a:t>p-i-n</a:t>
            </a:r>
            <a:r>
              <a:rPr lang="en-IN" sz="2600" b="1" spc="-15" dirty="0">
                <a:latin typeface="Arial" panose="020B0604020202020204" pitchFamily="34" charset="0"/>
                <a:cs typeface="Arial" panose="020B0604020202020204" pitchFamily="34" charset="0"/>
              </a:rPr>
              <a:t> </a:t>
            </a:r>
            <a:r>
              <a:rPr lang="en-IN" sz="2600" b="1" dirty="0">
                <a:latin typeface="Arial" panose="020B0604020202020204" pitchFamily="34" charset="0"/>
                <a:cs typeface="Arial" panose="020B0604020202020204" pitchFamily="34" charset="0"/>
              </a:rPr>
              <a:t>diode</a:t>
            </a:r>
            <a:endParaRPr lang="en-IN"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733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50412"/>
            <a:ext cx="6324600" cy="954107"/>
          </a:xfrm>
          <a:prstGeom prst="rect">
            <a:avLst/>
          </a:prstGeom>
        </p:spPr>
        <p:txBody>
          <a:bodyPr wrap="square">
            <a:spAutoFit/>
          </a:bodyPr>
          <a:lstStyle/>
          <a:p>
            <a:pPr algn="ctr"/>
            <a:r>
              <a:rPr lang="en-US" sz="2800" b="1" spc="65" dirty="0">
                <a:solidFill>
                  <a:srgbClr val="000099"/>
                </a:solidFill>
                <a:latin typeface="Arial" panose="020B0604020202020204" pitchFamily="34" charset="0"/>
                <a:cs typeface="Arial" panose="020B0604020202020204" pitchFamily="34" charset="0"/>
              </a:rPr>
              <a:t>PHOTOCURRENT</a:t>
            </a:r>
            <a:r>
              <a:rPr lang="en-US" sz="2800" b="1" spc="195" dirty="0">
                <a:solidFill>
                  <a:srgbClr val="000099"/>
                </a:solidFill>
                <a:latin typeface="Arial" panose="020B0604020202020204" pitchFamily="34" charset="0"/>
                <a:cs typeface="Arial" panose="020B0604020202020204" pitchFamily="34" charset="0"/>
              </a:rPr>
              <a:t> </a:t>
            </a:r>
            <a:r>
              <a:rPr lang="en-US" sz="2800" b="1" spc="55" dirty="0">
                <a:solidFill>
                  <a:srgbClr val="000099"/>
                </a:solidFill>
                <a:latin typeface="Arial" panose="020B0604020202020204" pitchFamily="34" charset="0"/>
                <a:cs typeface="Arial" panose="020B0604020202020204" pitchFamily="34" charset="0"/>
              </a:rPr>
              <a:t>BEHAVIOR</a:t>
            </a:r>
            <a:r>
              <a:rPr lang="en-US" sz="2800" b="1" spc="70" dirty="0">
                <a:solidFill>
                  <a:srgbClr val="000099"/>
                </a:solidFill>
                <a:latin typeface="Arial" panose="020B0604020202020204" pitchFamily="34" charset="0"/>
                <a:cs typeface="Arial" panose="020B0604020202020204" pitchFamily="34" charset="0"/>
              </a:rPr>
              <a:t> </a:t>
            </a:r>
            <a:r>
              <a:rPr lang="en-US" sz="2800" b="1" spc="45" dirty="0">
                <a:solidFill>
                  <a:srgbClr val="000099"/>
                </a:solidFill>
                <a:latin typeface="Arial" panose="020B0604020202020204" pitchFamily="34" charset="0"/>
                <a:cs typeface="Arial" panose="020B0604020202020204" pitchFamily="34" charset="0"/>
              </a:rPr>
              <a:t>OF </a:t>
            </a:r>
            <a:r>
              <a:rPr lang="en-US" sz="2800" b="1" spc="-705" dirty="0">
                <a:solidFill>
                  <a:srgbClr val="000099"/>
                </a:solidFill>
                <a:latin typeface="Arial" panose="020B0604020202020204" pitchFamily="34" charset="0"/>
                <a:cs typeface="Arial" panose="020B0604020202020204" pitchFamily="34" charset="0"/>
              </a:rPr>
              <a:t> </a:t>
            </a:r>
            <a:r>
              <a:rPr lang="en-US" sz="2800" b="1" spc="85" dirty="0">
                <a:solidFill>
                  <a:srgbClr val="000099"/>
                </a:solidFill>
                <a:latin typeface="Arial" panose="020B0604020202020204" pitchFamily="34" charset="0"/>
                <a:cs typeface="Arial" panose="020B0604020202020204" pitchFamily="34" charset="0"/>
              </a:rPr>
              <a:t>p-i(MQW)-n</a:t>
            </a:r>
            <a:r>
              <a:rPr lang="en-US" sz="2800" b="1" spc="210" dirty="0">
                <a:solidFill>
                  <a:srgbClr val="000099"/>
                </a:solidFill>
                <a:latin typeface="Arial" panose="020B0604020202020204" pitchFamily="34" charset="0"/>
                <a:cs typeface="Arial" panose="020B0604020202020204" pitchFamily="34" charset="0"/>
              </a:rPr>
              <a:t> </a:t>
            </a:r>
            <a:r>
              <a:rPr lang="en-US" sz="2800" b="1" spc="70" dirty="0">
                <a:solidFill>
                  <a:srgbClr val="000099"/>
                </a:solidFill>
                <a:latin typeface="Arial" panose="020B0604020202020204" pitchFamily="34" charset="0"/>
                <a:cs typeface="Arial" panose="020B0604020202020204" pitchFamily="34" charset="0"/>
              </a:rPr>
              <a:t>DIODE</a:t>
            </a:r>
            <a:endParaRPr lang="en-IN" sz="2800" b="1" dirty="0">
              <a:solidFill>
                <a:srgbClr val="000099"/>
              </a:solidFill>
              <a:latin typeface="Arial" panose="020B0604020202020204" pitchFamily="34" charset="0"/>
              <a:cs typeface="Arial" panose="020B0604020202020204" pitchFamily="34" charset="0"/>
            </a:endParaRPr>
          </a:p>
        </p:txBody>
      </p:sp>
      <p:sp>
        <p:nvSpPr>
          <p:cNvPr id="4" name="object 4"/>
          <p:cNvSpPr txBox="1"/>
          <p:nvPr/>
        </p:nvSpPr>
        <p:spPr>
          <a:xfrm>
            <a:off x="500095" y="1214708"/>
            <a:ext cx="6248400" cy="5552930"/>
          </a:xfrm>
          <a:prstGeom prst="rect">
            <a:avLst/>
          </a:prstGeom>
        </p:spPr>
        <p:txBody>
          <a:bodyPr vert="horz" wrap="square" lIns="0" tIns="12700" rIns="0" bIns="0" rtlCol="0">
            <a:spAutoFit/>
          </a:bodyPr>
          <a:lstStyle/>
          <a:p>
            <a:pPr marL="381000" marR="149225" indent="-343535">
              <a:lnSpc>
                <a:spcPct val="100000"/>
              </a:lnSpc>
              <a:spcBef>
                <a:spcPts val="100"/>
              </a:spcBef>
              <a:buFont typeface="Courier New"/>
              <a:buChar char="o"/>
              <a:tabLst>
                <a:tab pos="381635" algn="l"/>
              </a:tabLst>
            </a:pPr>
            <a:r>
              <a:rPr sz="2400" spc="-5" dirty="0">
                <a:latin typeface="Arial" panose="020B0604020202020204" pitchFamily="34" charset="0"/>
                <a:cs typeface="Arial" panose="020B0604020202020204" pitchFamily="34" charset="0"/>
              </a:rPr>
              <a:t>The p-i(MQW)-n </a:t>
            </a:r>
            <a:r>
              <a:rPr sz="2400" dirty="0">
                <a:latin typeface="Arial" panose="020B0604020202020204" pitchFamily="34" charset="0"/>
                <a:cs typeface="Arial" panose="020B0604020202020204" pitchFamily="34" charset="0"/>
              </a:rPr>
              <a:t>diode acts as an </a:t>
            </a:r>
            <a:r>
              <a:rPr sz="2400" spc="-5" dirty="0">
                <a:latin typeface="Arial" panose="020B0604020202020204" pitchFamily="34" charset="0"/>
                <a:cs typeface="Arial" panose="020B0604020202020204" pitchFamily="34" charset="0"/>
              </a:rPr>
              <a:t>OPTICAL </a:t>
            </a:r>
            <a:r>
              <a:rPr sz="2400" spc="-10" dirty="0">
                <a:latin typeface="Arial" panose="020B0604020202020204" pitchFamily="34" charset="0"/>
                <a:cs typeface="Arial" panose="020B0604020202020204" pitchFamily="34" charset="0"/>
              </a:rPr>
              <a:t>DETECTOR </a:t>
            </a:r>
            <a:r>
              <a:rPr sz="2400" dirty="0">
                <a:latin typeface="Arial" panose="020B0604020202020204" pitchFamily="34" charset="0"/>
                <a:cs typeface="Arial" panose="020B0604020202020204" pitchFamily="34" charset="0"/>
              </a:rPr>
              <a:t>at large </a:t>
            </a:r>
            <a:r>
              <a:rPr sz="2400" i="1" spc="-5" dirty="0">
                <a:latin typeface="Arial" panose="020B0604020202020204" pitchFamily="34" charset="0"/>
                <a:cs typeface="Arial" panose="020B0604020202020204" pitchFamily="34" charset="0"/>
              </a:rPr>
              <a:t>bias </a:t>
            </a:r>
            <a:r>
              <a:rPr sz="2400" i="1" spc="-470" dirty="0">
                <a:latin typeface="Arial" panose="020B0604020202020204" pitchFamily="34" charset="0"/>
                <a:cs typeface="Arial" panose="020B0604020202020204" pitchFamily="34" charset="0"/>
              </a:rPr>
              <a:t> </a:t>
            </a:r>
            <a:r>
              <a:rPr sz="2400" i="1" spc="-5" dirty="0">
                <a:latin typeface="Arial" panose="020B0604020202020204" pitchFamily="34" charset="0"/>
                <a:cs typeface="Arial" panose="020B0604020202020204" pitchFamily="34" charset="0"/>
              </a:rPr>
              <a:t>values</a:t>
            </a:r>
            <a:r>
              <a:rPr sz="2400" spc="-5"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p>
            <a:pPr marL="381000" indent="-343535">
              <a:lnSpc>
                <a:spcPct val="100000"/>
              </a:lnSpc>
              <a:buFont typeface="Courier New"/>
              <a:buChar char="o"/>
              <a:tabLst>
                <a:tab pos="381635" algn="l"/>
              </a:tabLst>
            </a:pPr>
            <a:r>
              <a:rPr sz="2400" spc="-5" dirty="0">
                <a:latin typeface="Arial" panose="020B0604020202020204" pitchFamily="34" charset="0"/>
                <a:cs typeface="Arial" panose="020B0604020202020204" pitchFamily="34" charset="0"/>
              </a:rPr>
              <a:t>Optical</a:t>
            </a:r>
            <a:r>
              <a:rPr sz="240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detection involves:</a:t>
            </a:r>
            <a:endParaRPr sz="2400" dirty="0">
              <a:latin typeface="Arial" panose="020B0604020202020204" pitchFamily="34" charset="0"/>
              <a:cs typeface="Arial" panose="020B0604020202020204" pitchFamily="34" charset="0"/>
            </a:endParaRPr>
          </a:p>
          <a:p>
            <a:pPr marL="781685" lvl="1" indent="-287020">
              <a:lnSpc>
                <a:spcPct val="100000"/>
              </a:lnSpc>
              <a:buFont typeface="Microsoft Sans Serif"/>
              <a:buChar char="•"/>
              <a:tabLst>
                <a:tab pos="781685" algn="l"/>
                <a:tab pos="782320" algn="l"/>
              </a:tabLst>
            </a:pPr>
            <a:r>
              <a:rPr sz="2400" spc="-5" dirty="0">
                <a:latin typeface="Arial" panose="020B0604020202020204" pitchFamily="34" charset="0"/>
                <a:cs typeface="Arial" panose="020B0604020202020204" pitchFamily="34" charset="0"/>
              </a:rPr>
              <a:t>Absorption</a:t>
            </a:r>
            <a:r>
              <a:rPr sz="2400" spc="-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of</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incident</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photons</a:t>
            </a:r>
            <a:endParaRPr sz="2400" dirty="0">
              <a:latin typeface="Arial" panose="020B0604020202020204" pitchFamily="34" charset="0"/>
              <a:cs typeface="Arial" panose="020B0604020202020204" pitchFamily="34" charset="0"/>
            </a:endParaRPr>
          </a:p>
          <a:p>
            <a:pPr marL="781685" lvl="1" indent="-287020">
              <a:lnSpc>
                <a:spcPct val="100000"/>
              </a:lnSpc>
              <a:buFont typeface="Microsoft Sans Serif"/>
              <a:buChar char="•"/>
              <a:tabLst>
                <a:tab pos="781685" algn="l"/>
                <a:tab pos="782320" algn="l"/>
              </a:tabLst>
            </a:pPr>
            <a:r>
              <a:rPr sz="2400" spc="-5" dirty="0">
                <a:latin typeface="Arial" panose="020B0604020202020204" pitchFamily="34" charset="0"/>
                <a:cs typeface="Arial" panose="020B0604020202020204" pitchFamily="34" charset="0"/>
              </a:rPr>
              <a:t>Recombination</a:t>
            </a:r>
            <a:r>
              <a:rPr sz="2400" spc="-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of</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some</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electron-hole </a:t>
            </a:r>
            <a:r>
              <a:rPr sz="2400" dirty="0">
                <a:latin typeface="Arial" panose="020B0604020202020204" pitchFamily="34" charset="0"/>
                <a:cs typeface="Arial" panose="020B0604020202020204" pitchFamily="34" charset="0"/>
              </a:rPr>
              <a:t>pairs</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that</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were </a:t>
            </a:r>
            <a:r>
              <a:rPr sz="2400" spc="-5" dirty="0">
                <a:latin typeface="Arial" panose="020B0604020202020204" pitchFamily="34" charset="0"/>
                <a:cs typeface="Arial" panose="020B0604020202020204" pitchFamily="34" charset="0"/>
              </a:rPr>
              <a:t>generated</a:t>
            </a:r>
            <a:endParaRPr sz="2400" dirty="0">
              <a:latin typeface="Arial" panose="020B0604020202020204" pitchFamily="34" charset="0"/>
              <a:cs typeface="Arial" panose="020B0604020202020204" pitchFamily="34" charset="0"/>
            </a:endParaRPr>
          </a:p>
          <a:p>
            <a:pPr marL="781685" lvl="1" indent="-287020">
              <a:lnSpc>
                <a:spcPct val="100000"/>
              </a:lnSpc>
              <a:spcBef>
                <a:spcPts val="5"/>
              </a:spcBef>
              <a:buFont typeface="Microsoft Sans Serif"/>
              <a:buChar char="•"/>
              <a:tabLst>
                <a:tab pos="781685" algn="l"/>
                <a:tab pos="782320" algn="l"/>
              </a:tabLst>
            </a:pPr>
            <a:r>
              <a:rPr sz="2400" spc="-20" dirty="0">
                <a:latin typeface="Arial" panose="020B0604020202020204" pitchFamily="34" charset="0"/>
                <a:cs typeface="Arial" panose="020B0604020202020204" pitchFamily="34" charset="0"/>
              </a:rPr>
              <a:t>Tunneling</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and</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thermionic</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emission</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of</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electrons</a:t>
            </a:r>
            <a:r>
              <a:rPr sz="2400" dirty="0">
                <a:latin typeface="Arial" panose="020B0604020202020204" pitchFamily="34" charset="0"/>
                <a:cs typeface="Arial" panose="020B0604020202020204" pitchFamily="34" charset="0"/>
              </a:rPr>
              <a:t> and</a:t>
            </a:r>
            <a:r>
              <a:rPr sz="2400" spc="-5" dirty="0">
                <a:latin typeface="Arial" panose="020B0604020202020204" pitchFamily="34" charset="0"/>
                <a:cs typeface="Arial" panose="020B0604020202020204" pitchFamily="34" charset="0"/>
              </a:rPr>
              <a:t> holes</a:t>
            </a:r>
            <a:endParaRPr sz="2400" dirty="0">
              <a:latin typeface="Arial" panose="020B0604020202020204" pitchFamily="34" charset="0"/>
              <a:cs typeface="Arial" panose="020B0604020202020204" pitchFamily="34" charset="0"/>
            </a:endParaRPr>
          </a:p>
          <a:p>
            <a:pPr marL="781685">
              <a:lnSpc>
                <a:spcPct val="100000"/>
              </a:lnSpc>
            </a:pPr>
            <a:r>
              <a:rPr sz="2400" spc="-5" dirty="0">
                <a:latin typeface="Arial" panose="020B0604020202020204" pitchFamily="34" charset="0"/>
                <a:cs typeface="Arial" panose="020B0604020202020204" pitchFamily="34" charset="0"/>
              </a:rPr>
              <a:t>through</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their </a:t>
            </a:r>
            <a:r>
              <a:rPr sz="2400" dirty="0">
                <a:latin typeface="Arial" panose="020B0604020202020204" pitchFamily="34" charset="0"/>
                <a:cs typeface="Arial" panose="020B0604020202020204" pitchFamily="34" charset="0"/>
              </a:rPr>
              <a:t>barriers</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a:t>
            </a:r>
            <a:r>
              <a:rPr sz="2400" spc="-5" dirty="0">
                <a:latin typeface="Arial" panose="020B0604020202020204" pitchFamily="34" charset="0"/>
                <a:cs typeface="Arial" panose="020B0604020202020204" pitchFamily="34" charset="0"/>
              </a:rPr>
              <a:t> opposite</a:t>
            </a:r>
            <a:r>
              <a:rPr sz="240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directions</a:t>
            </a:r>
            <a:endParaRPr sz="2400" dirty="0">
              <a:latin typeface="Arial" panose="020B0604020202020204" pitchFamily="34" charset="0"/>
              <a:cs typeface="Arial" panose="020B0604020202020204" pitchFamily="34" charset="0"/>
            </a:endParaRPr>
          </a:p>
          <a:p>
            <a:pPr marL="781685" marR="30480" lvl="1" indent="-287020">
              <a:lnSpc>
                <a:spcPts val="2920"/>
              </a:lnSpc>
              <a:spcBef>
                <a:spcPts val="55"/>
              </a:spcBef>
              <a:buFont typeface="Microsoft Sans Serif"/>
              <a:buChar char="•"/>
              <a:tabLst>
                <a:tab pos="781685" algn="l"/>
                <a:tab pos="782320" algn="l"/>
              </a:tabLst>
            </a:pPr>
            <a:r>
              <a:rPr sz="2400" dirty="0">
                <a:latin typeface="Arial" panose="020B0604020202020204" pitchFamily="34" charset="0"/>
                <a:cs typeface="Arial" panose="020B0604020202020204" pitchFamily="34" charset="0"/>
              </a:rPr>
              <a:t>Subsequent</a:t>
            </a:r>
            <a:r>
              <a:rPr sz="2400" spc="-2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collection</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of</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these</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electrons </a:t>
            </a:r>
            <a:r>
              <a:rPr sz="2400" dirty="0">
                <a:latin typeface="Arial" panose="020B0604020202020204" pitchFamily="34" charset="0"/>
                <a:cs typeface="Arial" panose="020B0604020202020204" pitchFamily="34" charset="0"/>
              </a:rPr>
              <a:t>and</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holes</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contact </a:t>
            </a:r>
            <a:r>
              <a:rPr sz="2400" spc="-46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regions</a:t>
            </a:r>
            <a:r>
              <a:rPr sz="2400" spc="-5" dirty="0">
                <a:latin typeface="Arial" panose="020B0604020202020204" pitchFamily="34" charset="0"/>
                <a:cs typeface="Arial" panose="020B0604020202020204" pitchFamily="34" charset="0"/>
              </a:rPr>
              <a:t> to </a:t>
            </a:r>
            <a:r>
              <a:rPr sz="2400" dirty="0">
                <a:latin typeface="Arial" panose="020B0604020202020204" pitchFamily="34" charset="0"/>
                <a:cs typeface="Arial" panose="020B0604020202020204" pitchFamily="34" charset="0"/>
              </a:rPr>
              <a:t>generate external</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photocurrent,</a:t>
            </a:r>
            <a:r>
              <a:rPr sz="2400" spc="-95" dirty="0">
                <a:latin typeface="Arial" panose="020B0604020202020204" pitchFamily="34" charset="0"/>
                <a:cs typeface="Arial" panose="020B0604020202020204" pitchFamily="34" charset="0"/>
              </a:rPr>
              <a:t> </a:t>
            </a:r>
            <a:r>
              <a:rPr sz="2400" spc="20" dirty="0">
                <a:latin typeface="Arial" panose="020B0604020202020204" pitchFamily="34" charset="0"/>
                <a:cs typeface="Arial" panose="020B0604020202020204" pitchFamily="34" charset="0"/>
              </a:rPr>
              <a:t>𝑰</a:t>
            </a:r>
            <a:r>
              <a:rPr sz="2625" spc="30" baseline="-15873" dirty="0">
                <a:latin typeface="Arial" panose="020B0604020202020204" pitchFamily="34" charset="0"/>
                <a:cs typeface="Arial" panose="020B0604020202020204" pitchFamily="34" charset="0"/>
              </a:rPr>
              <a:t>𝒑𝒉</a:t>
            </a:r>
            <a:r>
              <a:rPr sz="2400" spc="20"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p:txBody>
      </p:sp>
      <p:sp>
        <p:nvSpPr>
          <p:cNvPr id="5" name="object 5"/>
          <p:cNvSpPr txBox="1">
            <a:spLocks/>
          </p:cNvSpPr>
          <p:nvPr/>
        </p:nvSpPr>
        <p:spPr>
          <a:xfrm>
            <a:off x="6717513" y="356503"/>
            <a:ext cx="5472812" cy="813684"/>
          </a:xfrm>
          <a:prstGeom prst="rect">
            <a:avLst/>
          </a:prstGeom>
        </p:spPr>
        <p:txBody>
          <a:bodyPr vert="horz" wrap="square" lIns="0" tIns="13335" rIns="0" bIns="0" rtlCol="0">
            <a:spAutoFit/>
          </a:bodyPr>
          <a:lstStyle>
            <a:lvl1pPr>
              <a:defRPr>
                <a:latin typeface="+mj-lt"/>
                <a:ea typeface="+mj-ea"/>
                <a:cs typeface="+mj-cs"/>
              </a:defRPr>
            </a:lvl1pPr>
          </a:lstStyle>
          <a:p>
            <a:pPr marL="12700" algn="ctr">
              <a:spcBef>
                <a:spcPts val="105"/>
              </a:spcBef>
            </a:pPr>
            <a:r>
              <a:rPr lang="en-US" sz="2600" b="1" spc="-5" dirty="0">
                <a:solidFill>
                  <a:srgbClr val="000099"/>
                </a:solidFill>
                <a:latin typeface="Arial" panose="020B0604020202020204" pitchFamily="34" charset="0"/>
                <a:cs typeface="Arial" panose="020B0604020202020204" pitchFamily="34" charset="0"/>
              </a:rPr>
              <a:t>Circuit</a:t>
            </a:r>
            <a:r>
              <a:rPr lang="en-US" sz="2600" b="1" dirty="0">
                <a:solidFill>
                  <a:srgbClr val="000099"/>
                </a:solidFill>
                <a:latin typeface="Arial" panose="020B0604020202020204" pitchFamily="34" charset="0"/>
                <a:cs typeface="Arial" panose="020B0604020202020204" pitchFamily="34" charset="0"/>
              </a:rPr>
              <a:t> schematic</a:t>
            </a:r>
            <a:r>
              <a:rPr lang="en-US" sz="2600" b="1" spc="-10" dirty="0">
                <a:solidFill>
                  <a:srgbClr val="000099"/>
                </a:solidFill>
                <a:latin typeface="Arial" panose="020B0604020202020204" pitchFamily="34" charset="0"/>
                <a:cs typeface="Arial" panose="020B0604020202020204" pitchFamily="34" charset="0"/>
              </a:rPr>
              <a:t> </a:t>
            </a:r>
            <a:r>
              <a:rPr lang="en-US" sz="2600" b="1" dirty="0">
                <a:solidFill>
                  <a:srgbClr val="000099"/>
                </a:solidFill>
                <a:latin typeface="Arial" panose="020B0604020202020204" pitchFamily="34" charset="0"/>
                <a:cs typeface="Arial" panose="020B0604020202020204" pitchFamily="34" charset="0"/>
              </a:rPr>
              <a:t>of</a:t>
            </a:r>
            <a:r>
              <a:rPr lang="en-US" sz="2600" b="1" spc="-10" dirty="0">
                <a:solidFill>
                  <a:srgbClr val="000099"/>
                </a:solidFill>
                <a:latin typeface="Arial" panose="020B0604020202020204" pitchFamily="34" charset="0"/>
                <a:cs typeface="Arial" panose="020B0604020202020204" pitchFamily="34" charset="0"/>
              </a:rPr>
              <a:t> </a:t>
            </a:r>
            <a:r>
              <a:rPr lang="en-US" sz="2600" b="1" dirty="0">
                <a:solidFill>
                  <a:srgbClr val="000099"/>
                </a:solidFill>
                <a:latin typeface="Arial" panose="020B0604020202020204" pitchFamily="34" charset="0"/>
                <a:cs typeface="Arial" panose="020B0604020202020204" pitchFamily="34" charset="0"/>
              </a:rPr>
              <a:t>a</a:t>
            </a:r>
            <a:r>
              <a:rPr lang="en-US" sz="2600" b="1" spc="10" dirty="0">
                <a:solidFill>
                  <a:srgbClr val="000099"/>
                </a:solidFill>
                <a:latin typeface="Arial" panose="020B0604020202020204" pitchFamily="34" charset="0"/>
                <a:cs typeface="Arial" panose="020B0604020202020204" pitchFamily="34" charset="0"/>
              </a:rPr>
              <a:t> </a:t>
            </a:r>
            <a:r>
              <a:rPr lang="en-US" sz="2600" b="1" spc="-5" dirty="0">
                <a:solidFill>
                  <a:srgbClr val="000099"/>
                </a:solidFill>
                <a:latin typeface="Arial" panose="020B0604020202020204" pitchFamily="34" charset="0"/>
                <a:cs typeface="Arial" panose="020B0604020202020204" pitchFamily="34" charset="0"/>
              </a:rPr>
              <a:t>p-i(MQW)-n</a:t>
            </a:r>
            <a:r>
              <a:rPr lang="en-US" sz="2600" b="1" spc="5" dirty="0">
                <a:solidFill>
                  <a:srgbClr val="000099"/>
                </a:solidFill>
                <a:latin typeface="Arial" panose="020B0604020202020204" pitchFamily="34" charset="0"/>
                <a:cs typeface="Arial" panose="020B0604020202020204" pitchFamily="34" charset="0"/>
              </a:rPr>
              <a:t> </a:t>
            </a:r>
            <a:r>
              <a:rPr lang="en-US" sz="2600" b="1" dirty="0">
                <a:solidFill>
                  <a:srgbClr val="000099"/>
                </a:solidFill>
                <a:latin typeface="Arial" panose="020B0604020202020204" pitchFamily="34" charset="0"/>
                <a:cs typeface="Arial" panose="020B0604020202020204" pitchFamily="34" charset="0"/>
              </a:rPr>
              <a:t>diode</a:t>
            </a:r>
            <a:r>
              <a:rPr lang="en-US" sz="2600" b="1" spc="5" dirty="0">
                <a:solidFill>
                  <a:srgbClr val="000099"/>
                </a:solidFill>
                <a:latin typeface="Arial" panose="020B0604020202020204" pitchFamily="34" charset="0"/>
                <a:cs typeface="Arial" panose="020B0604020202020204" pitchFamily="34" charset="0"/>
              </a:rPr>
              <a:t> </a:t>
            </a:r>
            <a:r>
              <a:rPr lang="en-US" sz="2600" b="1" dirty="0">
                <a:solidFill>
                  <a:srgbClr val="000099"/>
                </a:solidFill>
                <a:latin typeface="Arial" panose="020B0604020202020204" pitchFamily="34" charset="0"/>
                <a:cs typeface="Arial" panose="020B0604020202020204" pitchFamily="34" charset="0"/>
              </a:rPr>
              <a:t>used</a:t>
            </a:r>
            <a:r>
              <a:rPr lang="en-US" sz="2600" b="1" spc="-10" dirty="0">
                <a:solidFill>
                  <a:srgbClr val="000099"/>
                </a:solidFill>
                <a:latin typeface="Arial" panose="020B0604020202020204" pitchFamily="34" charset="0"/>
                <a:cs typeface="Arial" panose="020B0604020202020204" pitchFamily="34" charset="0"/>
              </a:rPr>
              <a:t> </a:t>
            </a:r>
            <a:r>
              <a:rPr lang="en-US" sz="2600" b="1" dirty="0">
                <a:solidFill>
                  <a:srgbClr val="000099"/>
                </a:solidFill>
                <a:latin typeface="Arial" panose="020B0604020202020204" pitchFamily="34" charset="0"/>
                <a:cs typeface="Arial" panose="020B0604020202020204" pitchFamily="34" charset="0"/>
              </a:rPr>
              <a:t>as</a:t>
            </a:r>
            <a:r>
              <a:rPr lang="en-US" sz="2600" b="1" spc="5" dirty="0">
                <a:solidFill>
                  <a:srgbClr val="000099"/>
                </a:solidFill>
                <a:latin typeface="Arial" panose="020B0604020202020204" pitchFamily="34" charset="0"/>
                <a:cs typeface="Arial" panose="020B0604020202020204" pitchFamily="34" charset="0"/>
              </a:rPr>
              <a:t> </a:t>
            </a:r>
            <a:r>
              <a:rPr lang="en-US" sz="2600" b="1" dirty="0">
                <a:solidFill>
                  <a:srgbClr val="000099"/>
                </a:solidFill>
                <a:latin typeface="Arial" panose="020B0604020202020204" pitchFamily="34" charset="0"/>
                <a:cs typeface="Arial" panose="020B0604020202020204" pitchFamily="34" charset="0"/>
              </a:rPr>
              <a:t>a</a:t>
            </a:r>
            <a:r>
              <a:rPr lang="en-US" sz="2600" b="1" spc="5" dirty="0">
                <a:solidFill>
                  <a:srgbClr val="000099"/>
                </a:solidFill>
                <a:latin typeface="Arial" panose="020B0604020202020204" pitchFamily="34" charset="0"/>
                <a:cs typeface="Arial" panose="020B0604020202020204" pitchFamily="34" charset="0"/>
              </a:rPr>
              <a:t> </a:t>
            </a:r>
            <a:r>
              <a:rPr lang="en-US" sz="2600" b="1" spc="-5" dirty="0">
                <a:solidFill>
                  <a:srgbClr val="000099"/>
                </a:solidFill>
                <a:latin typeface="Arial" panose="020B0604020202020204" pitchFamily="34" charset="0"/>
                <a:cs typeface="Arial" panose="020B0604020202020204" pitchFamily="34" charset="0"/>
              </a:rPr>
              <a:t>modulator</a:t>
            </a:r>
            <a:endParaRPr lang="en-US" sz="2600" dirty="0">
              <a:solidFill>
                <a:srgbClr val="000099"/>
              </a:solidFill>
              <a:latin typeface="Arial" panose="020B0604020202020204" pitchFamily="34" charset="0"/>
              <a:cs typeface="Arial" panose="020B0604020202020204" pitchFamily="34" charset="0"/>
            </a:endParaRPr>
          </a:p>
        </p:txBody>
      </p:sp>
      <p:pic>
        <p:nvPicPr>
          <p:cNvPr id="6" name="object 3"/>
          <p:cNvPicPr/>
          <p:nvPr/>
        </p:nvPicPr>
        <p:blipFill>
          <a:blip r:embed="rId2" cstate="print"/>
          <a:stretch>
            <a:fillRect/>
          </a:stretch>
        </p:blipFill>
        <p:spPr>
          <a:xfrm>
            <a:off x="7602978" y="1447800"/>
            <a:ext cx="3922595" cy="3680319"/>
          </a:xfrm>
          <a:prstGeom prst="rect">
            <a:avLst/>
          </a:prstGeom>
        </p:spPr>
      </p:pic>
      <p:sp>
        <p:nvSpPr>
          <p:cNvPr id="7" name="object 4"/>
          <p:cNvSpPr txBox="1"/>
          <p:nvPr/>
        </p:nvSpPr>
        <p:spPr>
          <a:xfrm>
            <a:off x="7848600" y="5387310"/>
            <a:ext cx="4038600" cy="443711"/>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Arial" panose="020B0604020202020204" pitchFamily="34" charset="0"/>
                <a:cs typeface="Arial" panose="020B0604020202020204" pitchFamily="34" charset="0"/>
              </a:rPr>
              <a:t>Quantum-well </a:t>
            </a:r>
            <a:r>
              <a:rPr sz="1400" spc="-5" dirty="0">
                <a:latin typeface="Arial" panose="020B0604020202020204" pitchFamily="34" charset="0"/>
                <a:cs typeface="Arial" panose="020B0604020202020204" pitchFamily="34" charset="0"/>
              </a:rPr>
              <a:t>self-electro- </a:t>
            </a:r>
            <a:r>
              <a:rPr sz="1400" dirty="0">
                <a:latin typeface="Arial" panose="020B0604020202020204" pitchFamily="34" charset="0"/>
                <a:cs typeface="Arial" panose="020B0604020202020204" pitchFamily="34" charset="0"/>
              </a:rPr>
              <a:t> </a:t>
            </a:r>
            <a:r>
              <a:rPr sz="1400" spc="-10" dirty="0">
                <a:latin typeface="Arial" panose="020B0604020202020204" pitchFamily="34" charset="0"/>
                <a:cs typeface="Arial" panose="020B0604020202020204" pitchFamily="34" charset="0"/>
              </a:rPr>
              <a:t>o</a:t>
            </a:r>
            <a:r>
              <a:rPr sz="1400" dirty="0">
                <a:latin typeface="Arial" panose="020B0604020202020204" pitchFamily="34" charset="0"/>
                <a:cs typeface="Arial" panose="020B0604020202020204" pitchFamily="34" charset="0"/>
              </a:rPr>
              <a:t>ptic</a:t>
            </a:r>
            <a:r>
              <a:rPr sz="1400" spc="-1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e</a:t>
            </a:r>
            <a:r>
              <a:rPr sz="1400" dirty="0">
                <a:latin typeface="Arial" panose="020B0604020202020204" pitchFamily="34" charset="0"/>
                <a:cs typeface="Arial" panose="020B0604020202020204" pitchFamily="34" charset="0"/>
              </a:rPr>
              <a:t>f</a:t>
            </a:r>
            <a:r>
              <a:rPr sz="1400" spc="-10" dirty="0">
                <a:latin typeface="Arial" panose="020B0604020202020204" pitchFamily="34" charset="0"/>
                <a:cs typeface="Arial" panose="020B0604020202020204" pitchFamily="34" charset="0"/>
              </a:rPr>
              <a:t>f</a:t>
            </a:r>
            <a:r>
              <a:rPr sz="1400" spc="-5" dirty="0">
                <a:latin typeface="Arial" panose="020B0604020202020204" pitchFamily="34" charset="0"/>
                <a:cs typeface="Arial" panose="020B0604020202020204" pitchFamily="34" charset="0"/>
              </a:rPr>
              <a:t>ec</a:t>
            </a:r>
            <a:r>
              <a:rPr sz="1400" dirty="0">
                <a:latin typeface="Arial" panose="020B0604020202020204" pitchFamily="34" charset="0"/>
                <a:cs typeface="Arial" panose="020B0604020202020204" pitchFamily="34" charset="0"/>
              </a:rPr>
              <a:t>t</a:t>
            </a:r>
            <a:r>
              <a:rPr sz="1400" spc="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d</a:t>
            </a:r>
            <a:r>
              <a:rPr sz="1400" spc="-15" dirty="0">
                <a:latin typeface="Arial" panose="020B0604020202020204" pitchFamily="34" charset="0"/>
                <a:cs typeface="Arial" panose="020B0604020202020204" pitchFamily="34" charset="0"/>
              </a:rPr>
              <a:t>e</a:t>
            </a:r>
            <a:r>
              <a:rPr sz="1400" dirty="0">
                <a:latin typeface="Arial" panose="020B0604020202020204" pitchFamily="34" charset="0"/>
                <a:cs typeface="Arial" panose="020B0604020202020204" pitchFamily="34" charset="0"/>
              </a:rPr>
              <a:t>vi</a:t>
            </a:r>
            <a:r>
              <a:rPr sz="1400" spc="-10" dirty="0">
                <a:latin typeface="Arial" panose="020B0604020202020204" pitchFamily="34" charset="0"/>
                <a:cs typeface="Arial" panose="020B0604020202020204" pitchFamily="34" charset="0"/>
              </a:rPr>
              <a:t>c</a:t>
            </a:r>
            <a:r>
              <a:rPr sz="1400" spc="-5" dirty="0">
                <a:latin typeface="Arial" panose="020B0604020202020204" pitchFamily="34" charset="0"/>
                <a:cs typeface="Arial" panose="020B0604020202020204" pitchFamily="34" charset="0"/>
              </a:rPr>
              <a:t>es</a:t>
            </a:r>
            <a:r>
              <a:rPr sz="1400" dirty="0">
                <a:latin typeface="Arial" panose="020B0604020202020204" pitchFamily="34" charset="0"/>
                <a:cs typeface="Arial" panose="020B0604020202020204" pitchFamily="34" charset="0"/>
              </a:rPr>
              <a:t>, </a:t>
            </a:r>
            <a:r>
              <a:rPr sz="1400" spc="-30" dirty="0">
                <a:latin typeface="Arial" panose="020B0604020202020204" pitchFamily="34" charset="0"/>
                <a:cs typeface="Arial" panose="020B0604020202020204" pitchFamily="34" charset="0"/>
              </a:rPr>
              <a:t>D</a:t>
            </a:r>
            <a:r>
              <a:rPr sz="1400" dirty="0">
                <a:latin typeface="Arial" panose="020B0604020202020204" pitchFamily="34" charset="0"/>
                <a:cs typeface="Arial" panose="020B0604020202020204" pitchFamily="34" charset="0"/>
              </a:rPr>
              <a:t>.</a:t>
            </a:r>
            <a:r>
              <a:rPr sz="1400" spc="-80" dirty="0">
                <a:latin typeface="Arial" panose="020B0604020202020204" pitchFamily="34" charset="0"/>
                <a:cs typeface="Arial" panose="020B0604020202020204" pitchFamily="34" charset="0"/>
              </a:rPr>
              <a:t> </a:t>
            </a:r>
            <a:r>
              <a:rPr sz="1400" spc="-10" dirty="0">
                <a:latin typeface="Arial" panose="020B0604020202020204" pitchFamily="34" charset="0"/>
                <a:cs typeface="Arial" panose="020B0604020202020204" pitchFamily="34" charset="0"/>
              </a:rPr>
              <a:t>A</a:t>
            </a:r>
            <a:r>
              <a:rPr sz="1400" dirty="0">
                <a:latin typeface="Arial" panose="020B0604020202020204" pitchFamily="34" charset="0"/>
                <a:cs typeface="Arial" panose="020B0604020202020204" pitchFamily="34" charset="0"/>
              </a:rPr>
              <a:t>.</a:t>
            </a:r>
            <a:r>
              <a:rPr sz="1400" spc="-5" dirty="0">
                <a:latin typeface="Arial" panose="020B0604020202020204" pitchFamily="34" charset="0"/>
                <a:cs typeface="Arial" panose="020B0604020202020204" pitchFamily="34" charset="0"/>
              </a:rPr>
              <a:t> </a:t>
            </a:r>
            <a:r>
              <a:rPr sz="1400" spc="-10" dirty="0">
                <a:latin typeface="Arial" panose="020B0604020202020204" pitchFamily="34" charset="0"/>
                <a:cs typeface="Arial" panose="020B0604020202020204" pitchFamily="34" charset="0"/>
              </a:rPr>
              <a:t>B</a:t>
            </a:r>
            <a:r>
              <a:rPr sz="1400" dirty="0">
                <a:latin typeface="Arial" panose="020B0604020202020204" pitchFamily="34" charset="0"/>
                <a:cs typeface="Arial" panose="020B0604020202020204" pitchFamily="34" charset="0"/>
              </a:rPr>
              <a:t>.  </a:t>
            </a:r>
            <a:r>
              <a:rPr sz="1400" spc="-15" dirty="0">
                <a:latin typeface="Arial" panose="020B0604020202020204" pitchFamily="34" charset="0"/>
                <a:cs typeface="Arial" panose="020B0604020202020204" pitchFamily="34" charset="0"/>
              </a:rPr>
              <a:t>Miller,</a:t>
            </a:r>
            <a:r>
              <a:rPr sz="1400" spc="-55" dirty="0">
                <a:latin typeface="Arial" panose="020B0604020202020204" pitchFamily="34" charset="0"/>
                <a:cs typeface="Arial" panose="020B0604020202020204" pitchFamily="34" charset="0"/>
              </a:rPr>
              <a:t> </a:t>
            </a:r>
            <a:r>
              <a:rPr sz="1400" spc="-25" dirty="0">
                <a:latin typeface="Arial" panose="020B0604020202020204" pitchFamily="34" charset="0"/>
                <a:cs typeface="Arial" panose="020B0604020202020204" pitchFamily="34" charset="0"/>
              </a:rPr>
              <a:t>AT&amp;T</a:t>
            </a:r>
            <a:r>
              <a:rPr sz="1400" spc="-2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Bell</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Laboratories</a:t>
            </a:r>
            <a:endParaRPr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247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a:spLocks/>
          </p:cNvSpPr>
          <p:nvPr/>
        </p:nvSpPr>
        <p:spPr>
          <a:xfrm>
            <a:off x="4267200" y="105096"/>
            <a:ext cx="4038600" cy="689932"/>
          </a:xfrm>
          <a:prstGeom prst="rect">
            <a:avLst/>
          </a:prstGeom>
        </p:spPr>
        <p:txBody>
          <a:bodyPr vert="horz" wrap="square" lIns="0" tIns="12700" rIns="0" bIns="0" rtlCol="0">
            <a:spAutoFit/>
          </a:bodyPr>
          <a:lstStyle>
            <a:lvl1pPr>
              <a:defRPr>
                <a:latin typeface="+mj-lt"/>
                <a:ea typeface="+mj-ea"/>
                <a:cs typeface="+mj-cs"/>
              </a:defRPr>
            </a:lvl1pPr>
          </a:lstStyle>
          <a:p>
            <a:pPr marL="12700" marR="5080">
              <a:spcBef>
                <a:spcPts val="100"/>
              </a:spcBef>
            </a:pPr>
            <a:r>
              <a:rPr lang="en-IN" sz="4400" b="1" spc="-5" dirty="0">
                <a:solidFill>
                  <a:srgbClr val="000099"/>
                </a:solidFill>
                <a:latin typeface="Arial" panose="020B0604020202020204" pitchFamily="34" charset="0"/>
                <a:cs typeface="Arial" panose="020B0604020202020204" pitchFamily="34" charset="0"/>
              </a:rPr>
              <a:t>At</a:t>
            </a:r>
            <a:r>
              <a:rPr lang="en-IN" sz="4400" b="1" spc="-45" dirty="0">
                <a:solidFill>
                  <a:srgbClr val="000099"/>
                </a:solidFill>
                <a:latin typeface="Arial" panose="020B0604020202020204" pitchFamily="34" charset="0"/>
                <a:cs typeface="Arial" panose="020B0604020202020204" pitchFamily="34" charset="0"/>
              </a:rPr>
              <a:t> </a:t>
            </a:r>
            <a:r>
              <a:rPr lang="en-IN" sz="4400" b="1" spc="-10" dirty="0">
                <a:solidFill>
                  <a:srgbClr val="000099"/>
                </a:solidFill>
                <a:latin typeface="Arial" panose="020B0604020202020204" pitchFamily="34" charset="0"/>
                <a:cs typeface="Arial" panose="020B0604020202020204" pitchFamily="34" charset="0"/>
              </a:rPr>
              <a:t>high</a:t>
            </a:r>
            <a:r>
              <a:rPr lang="en-IN" sz="4400" b="1" spc="-25" dirty="0">
                <a:solidFill>
                  <a:srgbClr val="000099"/>
                </a:solidFill>
                <a:latin typeface="Arial" panose="020B0604020202020204" pitchFamily="34" charset="0"/>
                <a:cs typeface="Arial" panose="020B0604020202020204" pitchFamily="34" charset="0"/>
              </a:rPr>
              <a:t> </a:t>
            </a:r>
            <a:r>
              <a:rPr lang="en-IN" sz="4400" b="1" dirty="0">
                <a:solidFill>
                  <a:srgbClr val="000099"/>
                </a:solidFill>
                <a:latin typeface="Arial" panose="020B0604020202020204" pitchFamily="34" charset="0"/>
                <a:cs typeface="Arial" panose="020B0604020202020204" pitchFamily="34" charset="0"/>
              </a:rPr>
              <a:t>fields</a:t>
            </a:r>
          </a:p>
        </p:txBody>
      </p:sp>
      <p:sp>
        <p:nvSpPr>
          <p:cNvPr id="3" name="object 4"/>
          <p:cNvSpPr txBox="1"/>
          <p:nvPr/>
        </p:nvSpPr>
        <p:spPr>
          <a:xfrm>
            <a:off x="152400" y="1165629"/>
            <a:ext cx="6858000" cy="2249334"/>
          </a:xfrm>
          <a:prstGeom prst="rect">
            <a:avLst/>
          </a:prstGeom>
        </p:spPr>
        <p:txBody>
          <a:bodyPr vert="horz" wrap="square" lIns="0" tIns="12700" rIns="0" bIns="0" rtlCol="0">
            <a:spAutoFit/>
          </a:bodyPr>
          <a:lstStyle/>
          <a:p>
            <a:pPr marL="50800">
              <a:spcBef>
                <a:spcPts val="100"/>
              </a:spcBef>
              <a:tabLst>
                <a:tab pos="393065" algn="l"/>
                <a:tab pos="393700" algn="l"/>
              </a:tabLst>
            </a:pPr>
            <a:r>
              <a:rPr lang="en-IN" sz="2400" spc="-5" dirty="0">
                <a:latin typeface="Arial" panose="020B0604020202020204" pitchFamily="34" charset="0"/>
                <a:cs typeface="Arial" panose="020B0604020202020204" pitchFamily="34" charset="0"/>
              </a:rPr>
              <a:t>Assuming</a:t>
            </a:r>
            <a:endParaRPr lang="en-IN" sz="2400" dirty="0">
              <a:latin typeface="Arial" panose="020B0604020202020204" pitchFamily="34" charset="0"/>
              <a:cs typeface="Arial" panose="020B0604020202020204" pitchFamily="34" charset="0"/>
            </a:endParaRPr>
          </a:p>
          <a:p>
            <a:pPr marL="393700" indent="-342900">
              <a:lnSpc>
                <a:spcPct val="100000"/>
              </a:lnSpc>
              <a:spcBef>
                <a:spcPts val="100"/>
              </a:spcBef>
              <a:buFont typeface="Microsoft Sans Serif"/>
              <a:buChar char="•"/>
              <a:tabLst>
                <a:tab pos="393065" algn="l"/>
                <a:tab pos="393700" algn="l"/>
              </a:tabLst>
            </a:pPr>
            <a:r>
              <a:rPr sz="2400" dirty="0">
                <a:latin typeface="Arial" panose="020B0604020202020204" pitchFamily="34" charset="0"/>
                <a:cs typeface="Arial" panose="020B0604020202020204" pitchFamily="34" charset="0"/>
              </a:rPr>
              <a:t>a</a:t>
            </a:r>
            <a:r>
              <a:rPr sz="2400" spc="-3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uniform</a:t>
            </a:r>
            <a:r>
              <a:rPr sz="2400" spc="-3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carrier</a:t>
            </a:r>
            <a:r>
              <a:rPr sz="2400" spc="-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generation</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rate</a:t>
            </a:r>
            <a:r>
              <a:rPr sz="2400" spc="-1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G,</a:t>
            </a:r>
          </a:p>
          <a:p>
            <a:pPr marL="393700" indent="-342900">
              <a:lnSpc>
                <a:spcPct val="100000"/>
              </a:lnSpc>
              <a:buFont typeface="Microsoft Sans Serif"/>
              <a:buChar char="•"/>
              <a:tabLst>
                <a:tab pos="393065" algn="l"/>
                <a:tab pos="393700" algn="l"/>
              </a:tabLst>
            </a:pPr>
            <a:r>
              <a:rPr sz="2400" spc="-5" dirty="0">
                <a:latin typeface="Arial" panose="020B0604020202020204" pitchFamily="34" charset="0"/>
                <a:cs typeface="Arial" panose="020B0604020202020204" pitchFamily="34" charset="0"/>
              </a:rPr>
              <a:t>no</a:t>
            </a:r>
            <a:r>
              <a:rPr sz="2400" spc="-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reflection</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on</a:t>
            </a:r>
            <a:r>
              <a:rPr sz="2400" spc="-3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top</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surface,</a:t>
            </a:r>
            <a:r>
              <a:rPr sz="2400" spc="-3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and</a:t>
            </a:r>
          </a:p>
          <a:p>
            <a:pPr marL="393700" marR="55880" indent="-342900">
              <a:lnSpc>
                <a:spcPts val="2860"/>
              </a:lnSpc>
              <a:spcBef>
                <a:spcPts val="135"/>
              </a:spcBef>
              <a:buFont typeface="Microsoft Sans Serif"/>
              <a:buChar char="•"/>
              <a:tabLst>
                <a:tab pos="393065" algn="l"/>
                <a:tab pos="393700" algn="l"/>
              </a:tabLst>
            </a:pPr>
            <a:r>
              <a:rPr sz="2400" dirty="0">
                <a:latin typeface="Arial" panose="020B0604020202020204" pitchFamily="34" charset="0"/>
                <a:cs typeface="Arial" panose="020B0604020202020204" pitchFamily="34" charset="0"/>
              </a:rPr>
              <a:t>an</a:t>
            </a:r>
            <a:r>
              <a:rPr sz="2400" spc="-5" dirty="0">
                <a:latin typeface="Arial" panose="020B0604020202020204" pitchFamily="34" charset="0"/>
                <a:cs typeface="Arial" panose="020B0604020202020204" pitchFamily="34" charset="0"/>
              </a:rPr>
              <a:t> internal</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quantum</a:t>
            </a:r>
            <a:r>
              <a:rPr sz="2400" spc="-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efficiency</a:t>
            </a:r>
            <a:r>
              <a:rPr sz="2400" spc="-10" dirty="0">
                <a:latin typeface="Arial" panose="020B0604020202020204" pitchFamily="34" charset="0"/>
                <a:cs typeface="Arial" panose="020B0604020202020204" pitchFamily="34" charset="0"/>
              </a:rPr>
              <a:t> </a:t>
            </a:r>
            <a:r>
              <a:rPr sz="2400" spc="20" dirty="0">
                <a:latin typeface="Arial" panose="020B0604020202020204" pitchFamily="34" charset="0"/>
                <a:cs typeface="Arial" panose="020B0604020202020204" pitchFamily="34" charset="0"/>
              </a:rPr>
              <a:t>Ƞ</a:t>
            </a:r>
            <a:r>
              <a:rPr sz="2400" spc="30" baseline="-20833" dirty="0">
                <a:latin typeface="Arial" panose="020B0604020202020204" pitchFamily="34" charset="0"/>
                <a:cs typeface="Arial" panose="020B0604020202020204" pitchFamily="34" charset="0"/>
              </a:rPr>
              <a:t>i</a:t>
            </a:r>
            <a:r>
              <a:rPr sz="2400" spc="232" baseline="-20833"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1</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(approximately</a:t>
            </a:r>
            <a:r>
              <a:rPr sz="2400" spc="-5" dirty="0">
                <a:latin typeface="Arial" panose="020B0604020202020204" pitchFamily="34" charset="0"/>
                <a:cs typeface="Arial" panose="020B0604020202020204" pitchFamily="34" charset="0"/>
              </a:rPr>
              <a:t> true</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for</a:t>
            </a:r>
            <a:r>
              <a:rPr sz="2400" spc="-3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fields </a:t>
            </a:r>
            <a:r>
              <a:rPr sz="2400" spc="-46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above</a:t>
            </a:r>
            <a:r>
              <a:rPr sz="2400" spc="-5" dirty="0">
                <a:latin typeface="Arial" panose="020B0604020202020204" pitchFamily="34" charset="0"/>
                <a:cs typeface="Arial" panose="020B0604020202020204" pitchFamily="34" charset="0"/>
              </a:rPr>
              <a:t> </a:t>
            </a:r>
            <a:r>
              <a:rPr sz="2400" spc="-10" dirty="0">
                <a:latin typeface="Arial" panose="020B0604020202020204" pitchFamily="34" charset="0"/>
                <a:cs typeface="Arial" panose="020B0604020202020204" pitchFamily="34" charset="0"/>
              </a:rPr>
              <a:t>10kV/cm),</a:t>
            </a:r>
            <a:endParaRPr sz="2400" dirty="0">
              <a:latin typeface="Arial" panose="020B0604020202020204" pitchFamily="34" charset="0"/>
              <a:cs typeface="Arial" panose="020B0604020202020204" pitchFamily="34" charset="0"/>
            </a:endParaRPr>
          </a:p>
          <a:p>
            <a:pPr marL="50800">
              <a:lnSpc>
                <a:spcPts val="2785"/>
              </a:lnSpc>
            </a:pPr>
            <a:r>
              <a:rPr sz="2400" spc="-10" dirty="0">
                <a:latin typeface="Arial" panose="020B0604020202020204" pitchFamily="34" charset="0"/>
                <a:cs typeface="Arial" panose="020B0604020202020204" pitchFamily="34" charset="0"/>
              </a:rPr>
              <a:t>the</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external </a:t>
            </a:r>
            <a:r>
              <a:rPr sz="2400" dirty="0">
                <a:latin typeface="Arial" panose="020B0604020202020204" pitchFamily="34" charset="0"/>
                <a:cs typeface="Arial" panose="020B0604020202020204" pitchFamily="34" charset="0"/>
              </a:rPr>
              <a:t>photocurrent</a:t>
            </a:r>
            <a:r>
              <a:rPr sz="2400" spc="-3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given</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p>
        </p:txBody>
      </p:sp>
      <p:sp>
        <p:nvSpPr>
          <p:cNvPr id="4" name="object 5"/>
          <p:cNvSpPr txBox="1"/>
          <p:nvPr/>
        </p:nvSpPr>
        <p:spPr>
          <a:xfrm>
            <a:off x="1265937" y="4160469"/>
            <a:ext cx="304165" cy="551433"/>
          </a:xfrm>
          <a:prstGeom prst="rect">
            <a:avLst/>
          </a:prstGeom>
        </p:spPr>
        <p:txBody>
          <a:bodyPr vert="horz" wrap="square" lIns="0" tIns="12700" rIns="0" bIns="0" rtlCol="0">
            <a:spAutoFit/>
          </a:bodyPr>
          <a:lstStyle/>
          <a:p>
            <a:pPr marL="12700">
              <a:lnSpc>
                <a:spcPct val="100000"/>
              </a:lnSpc>
              <a:spcBef>
                <a:spcPts val="100"/>
              </a:spcBef>
            </a:pPr>
            <a:r>
              <a:rPr sz="1750" spc="225" dirty="0">
                <a:latin typeface="Arial" panose="020B0604020202020204" pitchFamily="34" charset="0"/>
                <a:cs typeface="Arial" panose="020B0604020202020204" pitchFamily="34" charset="0"/>
              </a:rPr>
              <a:t>𝑝</a:t>
            </a:r>
            <a:r>
              <a:rPr sz="1750" spc="114" dirty="0">
                <a:latin typeface="Arial" panose="020B0604020202020204" pitchFamily="34" charset="0"/>
                <a:cs typeface="Arial" panose="020B0604020202020204" pitchFamily="34" charset="0"/>
              </a:rPr>
              <a:t>ℎ</a:t>
            </a:r>
            <a:endParaRPr sz="1750">
              <a:latin typeface="Arial" panose="020B0604020202020204" pitchFamily="34" charset="0"/>
              <a:cs typeface="Arial" panose="020B0604020202020204" pitchFamily="34" charset="0"/>
            </a:endParaRPr>
          </a:p>
        </p:txBody>
      </p:sp>
      <p:sp>
        <p:nvSpPr>
          <p:cNvPr id="5" name="object 6"/>
          <p:cNvSpPr/>
          <p:nvPr/>
        </p:nvSpPr>
        <p:spPr>
          <a:xfrm>
            <a:off x="3006980" y="3874972"/>
            <a:ext cx="399415" cy="282575"/>
          </a:xfrm>
          <a:custGeom>
            <a:avLst/>
            <a:gdLst/>
            <a:ahLst/>
            <a:cxnLst/>
            <a:rect l="l" t="t" r="r" b="b"/>
            <a:pathLst>
              <a:path w="399415" h="282575">
                <a:moveTo>
                  <a:pt x="309118" y="0"/>
                </a:moveTo>
                <a:lnTo>
                  <a:pt x="305053" y="11429"/>
                </a:lnTo>
                <a:lnTo>
                  <a:pt x="321417" y="18504"/>
                </a:lnTo>
                <a:lnTo>
                  <a:pt x="335470" y="28305"/>
                </a:lnTo>
                <a:lnTo>
                  <a:pt x="364003" y="73852"/>
                </a:lnTo>
                <a:lnTo>
                  <a:pt x="372334" y="115623"/>
                </a:lnTo>
                <a:lnTo>
                  <a:pt x="373379" y="139699"/>
                </a:lnTo>
                <a:lnTo>
                  <a:pt x="372332" y="164580"/>
                </a:lnTo>
                <a:lnTo>
                  <a:pt x="363950" y="207529"/>
                </a:lnTo>
                <a:lnTo>
                  <a:pt x="335470" y="253777"/>
                </a:lnTo>
                <a:lnTo>
                  <a:pt x="305561" y="270763"/>
                </a:lnTo>
                <a:lnTo>
                  <a:pt x="309118" y="282320"/>
                </a:lnTo>
                <a:lnTo>
                  <a:pt x="347614" y="264239"/>
                </a:lnTo>
                <a:lnTo>
                  <a:pt x="375920" y="232917"/>
                </a:lnTo>
                <a:lnTo>
                  <a:pt x="393350" y="191071"/>
                </a:lnTo>
                <a:lnTo>
                  <a:pt x="399160" y="141223"/>
                </a:lnTo>
                <a:lnTo>
                  <a:pt x="397706" y="115339"/>
                </a:lnTo>
                <a:lnTo>
                  <a:pt x="386034" y="69429"/>
                </a:lnTo>
                <a:lnTo>
                  <a:pt x="362910" y="32093"/>
                </a:lnTo>
                <a:lnTo>
                  <a:pt x="329572" y="7379"/>
                </a:lnTo>
                <a:lnTo>
                  <a:pt x="309118" y="0"/>
                </a:lnTo>
                <a:close/>
              </a:path>
              <a:path w="399415" h="282575">
                <a:moveTo>
                  <a:pt x="90043" y="0"/>
                </a:moveTo>
                <a:lnTo>
                  <a:pt x="51657" y="18081"/>
                </a:lnTo>
                <a:lnTo>
                  <a:pt x="23368" y="49402"/>
                </a:lnTo>
                <a:lnTo>
                  <a:pt x="5873" y="91408"/>
                </a:lnTo>
                <a:lnTo>
                  <a:pt x="0" y="141223"/>
                </a:lnTo>
                <a:lnTo>
                  <a:pt x="1452" y="167159"/>
                </a:lnTo>
                <a:lnTo>
                  <a:pt x="13073" y="212982"/>
                </a:lnTo>
                <a:lnTo>
                  <a:pt x="36143" y="250227"/>
                </a:lnTo>
                <a:lnTo>
                  <a:pt x="69568" y="274941"/>
                </a:lnTo>
                <a:lnTo>
                  <a:pt x="90043" y="282320"/>
                </a:lnTo>
                <a:lnTo>
                  <a:pt x="93725" y="270763"/>
                </a:lnTo>
                <a:lnTo>
                  <a:pt x="77602" y="263663"/>
                </a:lnTo>
                <a:lnTo>
                  <a:pt x="63706" y="253777"/>
                </a:lnTo>
                <a:lnTo>
                  <a:pt x="35210" y="207529"/>
                </a:lnTo>
                <a:lnTo>
                  <a:pt x="26828" y="164580"/>
                </a:lnTo>
                <a:lnTo>
                  <a:pt x="25780" y="139699"/>
                </a:lnTo>
                <a:lnTo>
                  <a:pt x="26828" y="115623"/>
                </a:lnTo>
                <a:lnTo>
                  <a:pt x="35210" y="73852"/>
                </a:lnTo>
                <a:lnTo>
                  <a:pt x="63801" y="28305"/>
                </a:lnTo>
                <a:lnTo>
                  <a:pt x="94106" y="11429"/>
                </a:lnTo>
                <a:lnTo>
                  <a:pt x="90043"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7"/>
          <p:cNvSpPr txBox="1"/>
          <p:nvPr/>
        </p:nvSpPr>
        <p:spPr>
          <a:xfrm>
            <a:off x="1143000" y="3785564"/>
            <a:ext cx="3330829" cy="602729"/>
          </a:xfrm>
          <a:prstGeom prst="rect">
            <a:avLst/>
          </a:prstGeom>
        </p:spPr>
        <p:txBody>
          <a:bodyPr vert="horz" wrap="square" lIns="0" tIns="12700" rIns="0" bIns="0" rtlCol="0">
            <a:spAutoFit/>
          </a:bodyPr>
          <a:lstStyle/>
          <a:p>
            <a:pPr marL="828675">
              <a:lnSpc>
                <a:spcPts val="2345"/>
              </a:lnSpc>
              <a:spcBef>
                <a:spcPts val="100"/>
              </a:spcBef>
              <a:tabLst>
                <a:tab pos="1964055" algn="l"/>
                <a:tab pos="2357755" algn="l"/>
              </a:tabLst>
            </a:pPr>
            <a:r>
              <a:rPr sz="2400" dirty="0">
                <a:latin typeface="Arial" panose="020B0604020202020204" pitchFamily="34" charset="0"/>
                <a:cs typeface="Arial" panose="020B0604020202020204" pitchFamily="34" charset="0"/>
              </a:rPr>
              <a:t>𝑞</a:t>
            </a:r>
            <a:r>
              <a:rPr sz="2400" spc="6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𝑃</a:t>
            </a:r>
            <a:r>
              <a:rPr sz="2625" baseline="-15873" dirty="0">
                <a:latin typeface="Arial" panose="020B0604020202020204" pitchFamily="34" charset="0"/>
                <a:cs typeface="Arial" panose="020B0604020202020204" pitchFamily="34" charset="0"/>
              </a:rPr>
              <a:t>𝑖𝑛𝑐</a:t>
            </a:r>
            <a:r>
              <a:rPr sz="2625" spc="465" baseline="-15873"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𝛼	</a:t>
            </a:r>
            <a:r>
              <a:rPr lang="en-US" sz="2400" dirty="0">
                <a:latin typeface="Arial" panose="020B0604020202020204" pitchFamily="34" charset="0"/>
                <a:cs typeface="Arial" panose="020B0604020202020204" pitchFamily="34" charset="0"/>
              </a:rPr>
              <a:t>(</a:t>
            </a:r>
            <a:r>
              <a:rPr sz="2400" dirty="0">
                <a:latin typeface="Arial" panose="020B0604020202020204" pitchFamily="34" charset="0"/>
                <a:cs typeface="Arial" panose="020B0604020202020204" pitchFamily="34" charset="0"/>
              </a:rPr>
              <a:t>𝑉</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𝑊</a:t>
            </a:r>
          </a:p>
          <a:p>
            <a:pPr marL="38100">
              <a:lnSpc>
                <a:spcPts val="2345"/>
              </a:lnSpc>
              <a:tabLst>
                <a:tab pos="516255" algn="l"/>
              </a:tabLst>
            </a:pPr>
            <a:r>
              <a:rPr sz="2400" dirty="0">
                <a:latin typeface="Arial" panose="020B0604020202020204" pitchFamily="34" charset="0"/>
                <a:cs typeface="Arial" panose="020B0604020202020204" pitchFamily="34" charset="0"/>
              </a:rPr>
              <a:t>𝐼	=</a:t>
            </a:r>
          </a:p>
        </p:txBody>
      </p:sp>
      <p:sp>
        <p:nvSpPr>
          <p:cNvPr id="7" name="object 8"/>
          <p:cNvSpPr txBox="1"/>
          <p:nvPr/>
        </p:nvSpPr>
        <p:spPr>
          <a:xfrm>
            <a:off x="2706370" y="4220285"/>
            <a:ext cx="34988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panose="020B0604020202020204" pitchFamily="34" charset="0"/>
                <a:cs typeface="Arial" panose="020B0604020202020204" pitchFamily="34" charset="0"/>
              </a:rPr>
              <a:t>ℎ𝜈</a:t>
            </a:r>
            <a:endParaRPr sz="2400">
              <a:latin typeface="Arial" panose="020B0604020202020204" pitchFamily="34" charset="0"/>
              <a:cs typeface="Arial" panose="020B0604020202020204" pitchFamily="34" charset="0"/>
            </a:endParaRPr>
          </a:p>
        </p:txBody>
      </p:sp>
      <p:sp>
        <p:nvSpPr>
          <p:cNvPr id="8" name="object 9"/>
          <p:cNvSpPr/>
          <p:nvPr/>
        </p:nvSpPr>
        <p:spPr>
          <a:xfrm>
            <a:off x="1971295" y="4236288"/>
            <a:ext cx="1828800" cy="20320"/>
          </a:xfrm>
          <a:custGeom>
            <a:avLst/>
            <a:gdLst/>
            <a:ahLst/>
            <a:cxnLst/>
            <a:rect l="l" t="t" r="r" b="b"/>
            <a:pathLst>
              <a:path w="1828800" h="20320">
                <a:moveTo>
                  <a:pt x="1828800" y="0"/>
                </a:moveTo>
                <a:lnTo>
                  <a:pt x="0" y="0"/>
                </a:lnTo>
                <a:lnTo>
                  <a:pt x="0" y="19812"/>
                </a:lnTo>
                <a:lnTo>
                  <a:pt x="1828800" y="19812"/>
                </a:lnTo>
                <a:lnTo>
                  <a:pt x="1828800"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p:cNvSpPr txBox="1"/>
          <p:nvPr/>
        </p:nvSpPr>
        <p:spPr>
          <a:xfrm>
            <a:off x="152400" y="4964090"/>
            <a:ext cx="6858000" cy="1120820"/>
          </a:xfrm>
          <a:prstGeom prst="rect">
            <a:avLst/>
          </a:prstGeom>
        </p:spPr>
        <p:txBody>
          <a:bodyPr vert="horz" wrap="square" lIns="0" tIns="12700" rIns="0" bIns="0" rtlCol="0">
            <a:spAutoFit/>
          </a:bodyPr>
          <a:lstStyle/>
          <a:p>
            <a:pPr marL="38100" marR="30480">
              <a:lnSpc>
                <a:spcPct val="100000"/>
              </a:lnSpc>
              <a:spcBef>
                <a:spcPts val="100"/>
              </a:spcBef>
            </a:pPr>
            <a:r>
              <a:rPr sz="2400" spc="-5" dirty="0">
                <a:latin typeface="Arial" panose="020B0604020202020204" pitchFamily="34" charset="0"/>
                <a:cs typeface="Arial" panose="020B0604020202020204" pitchFamily="34" charset="0"/>
              </a:rPr>
              <a:t>where </a:t>
            </a:r>
            <a:r>
              <a:rPr sz="2400" dirty="0">
                <a:latin typeface="Arial" panose="020B0604020202020204" pitchFamily="34" charset="0"/>
                <a:cs typeface="Arial" panose="020B0604020202020204" pitchFamily="34" charset="0"/>
              </a:rPr>
              <a:t>𝑃</a:t>
            </a:r>
            <a:r>
              <a:rPr sz="2625" baseline="-15873" dirty="0">
                <a:latin typeface="Arial" panose="020B0604020202020204" pitchFamily="34" charset="0"/>
                <a:cs typeface="Arial" panose="020B0604020202020204" pitchFamily="34" charset="0"/>
              </a:rPr>
              <a:t>𝑖𝑛𝑐</a:t>
            </a:r>
            <a:r>
              <a:rPr sz="2625" spc="7" baseline="-15873"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incident optical </a:t>
            </a:r>
            <a:r>
              <a:rPr sz="2400" spc="-20" dirty="0">
                <a:latin typeface="Arial" panose="020B0604020202020204" pitchFamily="34" charset="0"/>
                <a:cs typeface="Arial" panose="020B0604020202020204" pitchFamily="34" charset="0"/>
              </a:rPr>
              <a:t>power, </a:t>
            </a:r>
            <a:r>
              <a:rPr sz="2400" dirty="0">
                <a:latin typeface="Arial" panose="020B0604020202020204" pitchFamily="34" charset="0"/>
                <a:cs typeface="Arial" panose="020B0604020202020204" pitchFamily="34" charset="0"/>
              </a:rPr>
              <a:t>𝛼 = </a:t>
            </a:r>
            <a:r>
              <a:rPr sz="2400" spc="-5" dirty="0">
                <a:latin typeface="Arial" panose="020B0604020202020204" pitchFamily="34" charset="0"/>
                <a:cs typeface="Arial" panose="020B0604020202020204" pitchFamily="34" charset="0"/>
              </a:rPr>
              <a:t>absorption </a:t>
            </a:r>
            <a:r>
              <a:rPr sz="2400" dirty="0">
                <a:latin typeface="Arial" panose="020B0604020202020204" pitchFamily="34" charset="0"/>
                <a:cs typeface="Arial" panose="020B0604020202020204" pitchFamily="34" charset="0"/>
              </a:rPr>
              <a:t>coefficient, 𝑉 = </a:t>
            </a:r>
            <a:r>
              <a:rPr sz="2400" spc="-47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applied</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bias,</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and</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𝑊</a:t>
            </a:r>
            <a:r>
              <a:rPr sz="2400" spc="3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width</a:t>
            </a:r>
            <a:r>
              <a:rPr sz="2400" spc="2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of</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MQW</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region.</a:t>
            </a:r>
          </a:p>
        </p:txBody>
      </p:sp>
      <p:cxnSp>
        <p:nvCxnSpPr>
          <p:cNvPr id="11" name="Straight Connector 10"/>
          <p:cNvCxnSpPr/>
          <p:nvPr/>
        </p:nvCxnSpPr>
        <p:spPr>
          <a:xfrm>
            <a:off x="1971295" y="4220285"/>
            <a:ext cx="18288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object 3"/>
          <p:cNvPicPr/>
          <p:nvPr/>
        </p:nvPicPr>
        <p:blipFill>
          <a:blip r:embed="rId2" cstate="print"/>
          <a:stretch>
            <a:fillRect/>
          </a:stretch>
        </p:blipFill>
        <p:spPr>
          <a:xfrm>
            <a:off x="7737112" y="2196501"/>
            <a:ext cx="3842766" cy="3780853"/>
          </a:xfrm>
          <a:prstGeom prst="rect">
            <a:avLst/>
          </a:prstGeom>
        </p:spPr>
      </p:pic>
      <p:sp>
        <p:nvSpPr>
          <p:cNvPr id="15" name="object 4"/>
          <p:cNvSpPr txBox="1">
            <a:spLocks/>
          </p:cNvSpPr>
          <p:nvPr/>
        </p:nvSpPr>
        <p:spPr>
          <a:xfrm>
            <a:off x="7010400" y="1333500"/>
            <a:ext cx="4839843" cy="629018"/>
          </a:xfrm>
          <a:prstGeom prst="rect">
            <a:avLst/>
          </a:prstGeom>
        </p:spPr>
        <p:txBody>
          <a:bodyPr vert="horz" wrap="square" lIns="0" tIns="13335" rIns="0" bIns="0" rtlCol="0">
            <a:spAutoFit/>
          </a:bodyPr>
          <a:lstStyle>
            <a:lvl1pPr>
              <a:defRPr>
                <a:latin typeface="+mj-lt"/>
                <a:ea typeface="+mj-ea"/>
                <a:cs typeface="+mj-cs"/>
              </a:defRPr>
            </a:lvl1pPr>
          </a:lstStyle>
          <a:p>
            <a:pPr marL="12700" algn="ctr">
              <a:spcBef>
                <a:spcPts val="105"/>
              </a:spcBef>
            </a:pPr>
            <a:r>
              <a:rPr lang="en-US" sz="2000" b="1" dirty="0">
                <a:latin typeface="Arial" panose="020B0604020202020204" pitchFamily="34" charset="0"/>
                <a:cs typeface="Arial" panose="020B0604020202020204" pitchFamily="34" charset="0"/>
              </a:rPr>
              <a:t>Photocurrent</a:t>
            </a:r>
            <a:r>
              <a:rPr lang="en-US" sz="2000" b="1" spc="-5"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voltage</a:t>
            </a:r>
            <a:r>
              <a:rPr lang="en-US" sz="2000" b="1" spc="-15"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characteristics </a:t>
            </a:r>
            <a:r>
              <a:rPr lang="en-US" sz="2000" b="1" spc="-5" dirty="0">
                <a:latin typeface="Arial" panose="020B0604020202020204" pitchFamily="34" charset="0"/>
                <a:cs typeface="Arial" panose="020B0604020202020204" pitchFamily="34" charset="0"/>
              </a:rPr>
              <a:t>of</a:t>
            </a:r>
            <a:r>
              <a:rPr lang="en-US" sz="2000" b="1" spc="-15"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a </a:t>
            </a:r>
            <a:r>
              <a:rPr lang="en-US" sz="2000" b="1" spc="-5" dirty="0">
                <a:latin typeface="Arial" panose="020B0604020202020204" pitchFamily="34" charset="0"/>
                <a:cs typeface="Arial" panose="020B0604020202020204" pitchFamily="34" charset="0"/>
              </a:rPr>
              <a:t>p-i(MQW)-n</a:t>
            </a:r>
            <a:r>
              <a:rPr lang="en-US" sz="2000" b="1" dirty="0">
                <a:latin typeface="Arial" panose="020B0604020202020204" pitchFamily="34" charset="0"/>
                <a:cs typeface="Arial" panose="020B0604020202020204" pitchFamily="34" charset="0"/>
              </a:rPr>
              <a:t> diode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877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a:spLocks/>
          </p:cNvSpPr>
          <p:nvPr/>
        </p:nvSpPr>
        <p:spPr>
          <a:xfrm>
            <a:off x="2286000" y="3349"/>
            <a:ext cx="8001000" cy="566822"/>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3600" b="1" spc="75" dirty="0">
                <a:solidFill>
                  <a:srgbClr val="000099"/>
                </a:solidFill>
                <a:latin typeface="Arial" panose="020B0604020202020204" pitchFamily="34" charset="0"/>
                <a:cs typeface="Arial" panose="020B0604020202020204" pitchFamily="34" charset="0"/>
              </a:rPr>
              <a:t>Negative</a:t>
            </a:r>
            <a:r>
              <a:rPr lang="en-IN" sz="3600" b="1" spc="204" dirty="0">
                <a:solidFill>
                  <a:srgbClr val="000099"/>
                </a:solidFill>
                <a:latin typeface="Arial" panose="020B0604020202020204" pitchFamily="34" charset="0"/>
                <a:cs typeface="Arial" panose="020B0604020202020204" pitchFamily="34" charset="0"/>
              </a:rPr>
              <a:t> </a:t>
            </a:r>
            <a:r>
              <a:rPr lang="en-IN" sz="3600" b="1" spc="80" dirty="0">
                <a:solidFill>
                  <a:srgbClr val="000099"/>
                </a:solidFill>
                <a:latin typeface="Arial" panose="020B0604020202020204" pitchFamily="34" charset="0"/>
                <a:cs typeface="Arial" panose="020B0604020202020204" pitchFamily="34" charset="0"/>
              </a:rPr>
              <a:t>Differential</a:t>
            </a:r>
            <a:r>
              <a:rPr lang="en-IN" sz="3600" b="1" spc="250" dirty="0">
                <a:solidFill>
                  <a:srgbClr val="000099"/>
                </a:solidFill>
                <a:latin typeface="Arial" panose="020B0604020202020204" pitchFamily="34" charset="0"/>
                <a:cs typeface="Arial" panose="020B0604020202020204" pitchFamily="34" charset="0"/>
              </a:rPr>
              <a:t> </a:t>
            </a:r>
            <a:r>
              <a:rPr lang="en-IN" sz="3600" b="1" spc="70" dirty="0">
                <a:solidFill>
                  <a:srgbClr val="000099"/>
                </a:solidFill>
                <a:latin typeface="Arial" panose="020B0604020202020204" pitchFamily="34" charset="0"/>
                <a:cs typeface="Arial" panose="020B0604020202020204" pitchFamily="34" charset="0"/>
              </a:rPr>
              <a:t>Resistance</a:t>
            </a:r>
            <a:endParaRPr lang="en-IN" sz="3600" b="1" dirty="0">
              <a:solidFill>
                <a:srgbClr val="000099"/>
              </a:solidFill>
              <a:latin typeface="Arial" panose="020B0604020202020204" pitchFamily="34" charset="0"/>
              <a:cs typeface="Arial" panose="020B0604020202020204" pitchFamily="34" charset="0"/>
            </a:endParaRPr>
          </a:p>
        </p:txBody>
      </p:sp>
      <p:sp>
        <p:nvSpPr>
          <p:cNvPr id="3" name="object 4"/>
          <p:cNvSpPr txBox="1"/>
          <p:nvPr/>
        </p:nvSpPr>
        <p:spPr>
          <a:xfrm>
            <a:off x="228600" y="705807"/>
            <a:ext cx="6446519" cy="5629746"/>
          </a:xfrm>
          <a:prstGeom prst="rect">
            <a:avLst/>
          </a:prstGeom>
        </p:spPr>
        <p:txBody>
          <a:bodyPr vert="horz" wrap="square" lIns="0" tIns="12700" rIns="0" bIns="0" rtlCol="0">
            <a:spAutoFit/>
          </a:bodyPr>
          <a:lstStyle/>
          <a:p>
            <a:pPr marL="324485" indent="-287020">
              <a:lnSpc>
                <a:spcPct val="100000"/>
              </a:lnSpc>
              <a:spcBef>
                <a:spcPts val="100"/>
              </a:spcBef>
              <a:buFont typeface="Microsoft Sans Serif"/>
              <a:buChar char="•"/>
              <a:tabLst>
                <a:tab pos="324485" algn="l"/>
                <a:tab pos="325120" algn="l"/>
              </a:tabLst>
            </a:pPr>
            <a:r>
              <a:rPr sz="2400" spc="-5" dirty="0">
                <a:latin typeface="Arial" panose="020B0604020202020204" pitchFamily="34" charset="0"/>
                <a:cs typeface="Arial" panose="020B0604020202020204" pitchFamily="34" charset="0"/>
              </a:rPr>
              <a:t>At appropriate</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wavelengths,</a:t>
            </a:r>
            <a:r>
              <a:rPr sz="2400" spc="4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strong NDR</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region</a:t>
            </a:r>
            <a:r>
              <a:rPr sz="2400" spc="-5" dirty="0">
                <a:latin typeface="Arial" panose="020B0604020202020204" pitchFamily="34" charset="0"/>
                <a:cs typeface="Arial" panose="020B0604020202020204" pitchFamily="34" charset="0"/>
              </a:rPr>
              <a:t> is</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observed in</a:t>
            </a:r>
            <a:r>
              <a:rPr sz="240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endParaRPr sz="2400" dirty="0">
              <a:latin typeface="Arial" panose="020B0604020202020204" pitchFamily="34" charset="0"/>
              <a:cs typeface="Arial" panose="020B0604020202020204" pitchFamily="34" charset="0"/>
            </a:endParaRPr>
          </a:p>
          <a:p>
            <a:pPr marL="324485">
              <a:lnSpc>
                <a:spcPct val="100000"/>
              </a:lnSpc>
              <a:spcBef>
                <a:spcPts val="35"/>
              </a:spcBef>
            </a:pPr>
            <a:r>
              <a:rPr sz="2400" spc="60" dirty="0">
                <a:latin typeface="Arial" panose="020B0604020202020204" pitchFamily="34" charset="0"/>
                <a:cs typeface="Arial" panose="020B0604020202020204" pitchFamily="34" charset="0"/>
              </a:rPr>
              <a:t>𝐼</a:t>
            </a:r>
            <a:r>
              <a:rPr sz="2625" spc="89" baseline="-15873" dirty="0">
                <a:latin typeface="Arial" panose="020B0604020202020204" pitchFamily="34" charset="0"/>
                <a:cs typeface="Arial" panose="020B0604020202020204" pitchFamily="34" charset="0"/>
              </a:rPr>
              <a:t>𝑝ℎ</a:t>
            </a:r>
            <a:r>
              <a:rPr sz="2400" spc="60" dirty="0">
                <a:latin typeface="Arial" panose="020B0604020202020204" pitchFamily="34" charset="0"/>
                <a:cs typeface="Arial" panose="020B0604020202020204" pitchFamily="34" charset="0"/>
              </a:rPr>
              <a:t>-</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𝑉</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relationship</a:t>
            </a:r>
            <a:r>
              <a:rPr sz="2400" spc="2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of</a:t>
            </a:r>
            <a:r>
              <a:rPr sz="2400" spc="-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sz="2400" spc="-5" dirty="0">
                <a:latin typeface="Arial" panose="020B0604020202020204" pitchFamily="34" charset="0"/>
                <a:cs typeface="Arial" panose="020B0604020202020204" pitchFamily="34" charset="0"/>
              </a:rPr>
              <a:t> p-i(MQW)-n</a:t>
            </a:r>
            <a:r>
              <a:rPr sz="2400" dirty="0">
                <a:latin typeface="Arial" panose="020B0604020202020204" pitchFamily="34" charset="0"/>
                <a:cs typeface="Arial" panose="020B0604020202020204" pitchFamily="34" charset="0"/>
              </a:rPr>
              <a:t> diode.</a:t>
            </a:r>
          </a:p>
          <a:p>
            <a:pPr marL="324485" indent="-287020">
              <a:lnSpc>
                <a:spcPct val="100000"/>
              </a:lnSpc>
              <a:spcBef>
                <a:spcPts val="229"/>
              </a:spcBef>
              <a:buFont typeface="Microsoft Sans Serif"/>
              <a:buChar char="•"/>
              <a:tabLst>
                <a:tab pos="324485" algn="l"/>
                <a:tab pos="325120" algn="l"/>
              </a:tabLst>
            </a:pPr>
            <a:r>
              <a:rPr sz="2400" spc="-5" dirty="0">
                <a:latin typeface="Arial" panose="020B0604020202020204" pitchFamily="34" charset="0"/>
                <a:cs typeface="Arial" panose="020B0604020202020204" pitchFamily="34" charset="0"/>
              </a:rPr>
              <a:t>This</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arises</a:t>
            </a:r>
            <a:r>
              <a:rPr sz="2400" spc="20" dirty="0">
                <a:latin typeface="Arial" panose="020B0604020202020204" pitchFamily="34" charset="0"/>
                <a:cs typeface="Arial" panose="020B0604020202020204" pitchFamily="34" charset="0"/>
              </a:rPr>
              <a:t> </a:t>
            </a:r>
            <a:r>
              <a:rPr sz="2400" i="1" dirty="0">
                <a:latin typeface="Arial" panose="020B0604020202020204" pitchFamily="34" charset="0"/>
                <a:cs typeface="Arial" panose="020B0604020202020204" pitchFamily="34" charset="0"/>
              </a:rPr>
              <a:t>because</a:t>
            </a:r>
            <a:r>
              <a:rPr sz="2400" i="1" spc="10" dirty="0">
                <a:latin typeface="Arial" panose="020B0604020202020204" pitchFamily="34" charset="0"/>
                <a:cs typeface="Arial" panose="020B0604020202020204" pitchFamily="34" charset="0"/>
              </a:rPr>
              <a:t> </a:t>
            </a:r>
            <a:r>
              <a:rPr sz="2400" spc="30" dirty="0">
                <a:latin typeface="Arial" panose="020B0604020202020204" pitchFamily="34" charset="0"/>
                <a:cs typeface="Arial" panose="020B0604020202020204" pitchFamily="34" charset="0"/>
              </a:rPr>
              <a:t>𝐼</a:t>
            </a:r>
            <a:r>
              <a:rPr sz="2625" spc="44" baseline="-15873" dirty="0">
                <a:latin typeface="Arial" panose="020B0604020202020204" pitchFamily="34" charset="0"/>
                <a:cs typeface="Arial" panose="020B0604020202020204" pitchFamily="34" charset="0"/>
              </a:rPr>
              <a:t>𝑝ℎ</a:t>
            </a:r>
            <a:r>
              <a:rPr sz="2625" spc="359" baseline="-15873"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results</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from</a:t>
            </a:r>
            <a:r>
              <a:rPr sz="2400" spc="-30" dirty="0">
                <a:latin typeface="Arial" panose="020B0604020202020204" pitchFamily="34" charset="0"/>
                <a:cs typeface="Arial" panose="020B0604020202020204" pitchFamily="34" charset="0"/>
              </a:rPr>
              <a:t> </a:t>
            </a:r>
            <a:r>
              <a:rPr sz="2400" spc="-10" dirty="0">
                <a:latin typeface="Arial" panose="020B0604020202020204" pitchFamily="34" charset="0"/>
                <a:cs typeface="Arial" panose="020B0604020202020204" pitchFamily="34" charset="0"/>
              </a:rPr>
              <a:t>the</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change</a:t>
            </a:r>
            <a:r>
              <a:rPr sz="2400" dirty="0">
                <a:latin typeface="Arial" panose="020B0604020202020204" pitchFamily="34" charset="0"/>
                <a:cs typeface="Arial" panose="020B0604020202020204" pitchFamily="34" charset="0"/>
              </a:rPr>
              <a:t> in</a:t>
            </a:r>
            <a:r>
              <a:rPr sz="2400" spc="-15" dirty="0">
                <a:latin typeface="Arial" panose="020B0604020202020204" pitchFamily="34" charset="0"/>
                <a:cs typeface="Arial" panose="020B0604020202020204" pitchFamily="34" charset="0"/>
              </a:rPr>
              <a:t> </a:t>
            </a:r>
            <a:r>
              <a:rPr sz="2400" spc="-10" dirty="0">
                <a:latin typeface="Arial" panose="020B0604020202020204" pitchFamily="34" charset="0"/>
                <a:cs typeface="Arial" panose="020B0604020202020204" pitchFamily="34" charset="0"/>
              </a:rPr>
              <a:t>the</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absorption</a:t>
            </a:r>
          </a:p>
          <a:p>
            <a:pPr marL="324485">
              <a:lnSpc>
                <a:spcPct val="100000"/>
              </a:lnSpc>
              <a:spcBef>
                <a:spcPts val="180"/>
              </a:spcBef>
            </a:pPr>
            <a:r>
              <a:rPr sz="2400" dirty="0">
                <a:latin typeface="Arial" panose="020B0604020202020204" pitchFamily="34" charset="0"/>
                <a:cs typeface="Arial" panose="020B0604020202020204" pitchFamily="34" charset="0"/>
              </a:rPr>
              <a:t>coefficient</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of</a:t>
            </a:r>
            <a:r>
              <a:rPr sz="2400" spc="-3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MQW</a:t>
            </a:r>
            <a:r>
              <a:rPr sz="2400" spc="-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due</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to</a:t>
            </a:r>
            <a:r>
              <a:rPr sz="2400" spc="-1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QCSE.</a:t>
            </a:r>
            <a:endParaRPr sz="2400" dirty="0">
              <a:latin typeface="Arial" panose="020B0604020202020204" pitchFamily="34" charset="0"/>
              <a:cs typeface="Arial" panose="020B0604020202020204" pitchFamily="34" charset="0"/>
            </a:endParaRPr>
          </a:p>
          <a:p>
            <a:pPr marL="324485" marR="30480" indent="-287020">
              <a:lnSpc>
                <a:spcPct val="100000"/>
              </a:lnSpc>
              <a:buFont typeface="Microsoft Sans Serif"/>
              <a:buChar char="•"/>
              <a:tabLst>
                <a:tab pos="324485" algn="l"/>
                <a:tab pos="325120" algn="l"/>
              </a:tabLst>
            </a:pPr>
            <a:r>
              <a:rPr sz="2400" spc="-5" dirty="0">
                <a:latin typeface="Arial" panose="020B0604020202020204" pitchFamily="34" charset="0"/>
                <a:cs typeface="Arial" panose="020B0604020202020204" pitchFamily="34" charset="0"/>
              </a:rPr>
              <a:t>The NDR</a:t>
            </a:r>
            <a:r>
              <a:rPr sz="2400" spc="10" dirty="0">
                <a:latin typeface="Arial" panose="020B0604020202020204" pitchFamily="34" charset="0"/>
                <a:cs typeface="Arial" panose="020B0604020202020204" pitchFamily="34" charset="0"/>
              </a:rPr>
              <a:t> </a:t>
            </a:r>
            <a:r>
              <a:rPr sz="2400" spc="-10" dirty="0">
                <a:latin typeface="Arial" panose="020B0604020202020204" pitchFamily="34" charset="0"/>
                <a:cs typeface="Arial" panose="020B0604020202020204" pitchFamily="34" charset="0"/>
              </a:rPr>
              <a:t>occurs</a:t>
            </a:r>
            <a:r>
              <a:rPr sz="2400" spc="-3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where</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heavy-hole</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(HH)</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and</a:t>
            </a:r>
            <a:r>
              <a:rPr sz="2400" spc="-5" dirty="0">
                <a:latin typeface="Arial" panose="020B0604020202020204" pitchFamily="34" charset="0"/>
                <a:cs typeface="Arial" panose="020B0604020202020204" pitchFamily="34" charset="0"/>
              </a:rPr>
              <a:t> light-hole</a:t>
            </a:r>
            <a:r>
              <a:rPr sz="2400" spc="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(LH) peaks </a:t>
            </a:r>
            <a:r>
              <a:rPr sz="2400" spc="-46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cross</a:t>
            </a:r>
            <a:r>
              <a:rPr sz="2400" spc="-3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photon energy</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of</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 input</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light.</a:t>
            </a:r>
            <a:endParaRPr sz="2400" dirty="0">
              <a:latin typeface="Arial" panose="020B0604020202020204" pitchFamily="34" charset="0"/>
              <a:cs typeface="Arial" panose="020B0604020202020204" pitchFamily="34" charset="0"/>
            </a:endParaRPr>
          </a:p>
          <a:p>
            <a:pPr marL="324485" indent="-287020">
              <a:lnSpc>
                <a:spcPct val="100000"/>
              </a:lnSpc>
              <a:spcBef>
                <a:spcPts val="40"/>
              </a:spcBef>
              <a:buFont typeface="Microsoft Sans Serif"/>
              <a:buChar char="•"/>
              <a:tabLst>
                <a:tab pos="324485" algn="l"/>
                <a:tab pos="325120" algn="l"/>
              </a:tabLst>
            </a:pPr>
            <a:r>
              <a:rPr sz="2400" spc="-5" dirty="0">
                <a:latin typeface="Arial" panose="020B0604020202020204" pitchFamily="34" charset="0"/>
                <a:cs typeface="Arial" panose="020B0604020202020204" pitchFamily="34" charset="0"/>
              </a:rPr>
              <a:t>The </a:t>
            </a:r>
            <a:r>
              <a:rPr sz="2400" spc="60" dirty="0">
                <a:latin typeface="Arial" panose="020B0604020202020204" pitchFamily="34" charset="0"/>
                <a:cs typeface="Arial" panose="020B0604020202020204" pitchFamily="34" charset="0"/>
              </a:rPr>
              <a:t>𝐼</a:t>
            </a:r>
            <a:r>
              <a:rPr sz="2625" spc="89" baseline="-15873" dirty="0">
                <a:latin typeface="Arial" panose="020B0604020202020204" pitchFamily="34" charset="0"/>
                <a:cs typeface="Arial" panose="020B0604020202020204" pitchFamily="34" charset="0"/>
              </a:rPr>
              <a:t>𝑝ℎ</a:t>
            </a:r>
            <a:r>
              <a:rPr sz="2400" spc="60" dirty="0">
                <a:latin typeface="Arial" panose="020B0604020202020204" pitchFamily="34" charset="0"/>
                <a:cs typeface="Arial" panose="020B0604020202020204" pitchFamily="34" charset="0"/>
              </a:rPr>
              <a:t>-</a:t>
            </a:r>
            <a:r>
              <a:rPr sz="2400" dirty="0">
                <a:latin typeface="Arial" panose="020B0604020202020204" pitchFamily="34" charset="0"/>
                <a:cs typeface="Arial" panose="020B0604020202020204" pitchFamily="34" charset="0"/>
              </a:rPr>
              <a:t> 𝑉</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characteristics</a:t>
            </a:r>
            <a:r>
              <a:rPr sz="2400" dirty="0">
                <a:latin typeface="Arial" panose="020B0604020202020204" pitchFamily="34" charset="0"/>
                <a:cs typeface="Arial" panose="020B0604020202020204" pitchFamily="34" charset="0"/>
              </a:rPr>
              <a:t> depend </a:t>
            </a:r>
            <a:r>
              <a:rPr sz="2400" spc="-5" dirty="0">
                <a:latin typeface="Arial" panose="020B0604020202020204" pitchFamily="34" charset="0"/>
                <a:cs typeface="Arial" panose="020B0604020202020204" pitchFamily="34" charset="0"/>
              </a:rPr>
              <a:t>on</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spc="45" dirty="0">
                <a:latin typeface="Arial" panose="020B0604020202020204" pitchFamily="34" charset="0"/>
                <a:cs typeface="Arial" panose="020B0604020202020204" pitchFamily="34" charset="0"/>
              </a:rPr>
              <a:t> </a:t>
            </a:r>
            <a:r>
              <a:rPr sz="2400" i="1" dirty="0">
                <a:latin typeface="Arial" panose="020B0604020202020204" pitchFamily="34" charset="0"/>
                <a:cs typeface="Arial" panose="020B0604020202020204" pitchFamily="34" charset="0"/>
              </a:rPr>
              <a:t>relative </a:t>
            </a:r>
            <a:r>
              <a:rPr sz="2400" spc="-5" dirty="0">
                <a:latin typeface="Arial" panose="020B0604020202020204" pitchFamily="34" charset="0"/>
                <a:cs typeface="Arial" panose="020B0604020202020204" pitchFamily="34" charset="0"/>
              </a:rPr>
              <a:t>values</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of</a:t>
            </a:r>
            <a:r>
              <a:rPr sz="2400" spc="-2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endParaRPr sz="2400" dirty="0">
              <a:latin typeface="Arial" panose="020B0604020202020204" pitchFamily="34" charset="0"/>
              <a:cs typeface="Arial" panose="020B0604020202020204" pitchFamily="34" charset="0"/>
            </a:endParaRPr>
          </a:p>
          <a:p>
            <a:pPr marL="324485">
              <a:lnSpc>
                <a:spcPct val="100000"/>
              </a:lnSpc>
              <a:spcBef>
                <a:spcPts val="190"/>
              </a:spcBef>
            </a:pPr>
            <a:r>
              <a:rPr sz="2400" b="1" dirty="0">
                <a:latin typeface="Arial" panose="020B0604020202020204" pitchFamily="34" charset="0"/>
                <a:cs typeface="Arial" panose="020B0604020202020204" pitchFamily="34" charset="0"/>
              </a:rPr>
              <a:t>photon</a:t>
            </a:r>
            <a:r>
              <a:rPr sz="2400" b="1" spc="-1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energy </a:t>
            </a:r>
            <a:r>
              <a:rPr sz="2400" dirty="0">
                <a:latin typeface="Arial" panose="020B0604020202020204" pitchFamily="34" charset="0"/>
                <a:cs typeface="Arial" panose="020B0604020202020204" pitchFamily="34" charset="0"/>
              </a:rPr>
              <a:t>and</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spc="-10"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exciton </a:t>
            </a:r>
            <a:r>
              <a:rPr sz="2400" b="1" dirty="0">
                <a:latin typeface="Arial" panose="020B0604020202020204" pitchFamily="34" charset="0"/>
                <a:cs typeface="Arial" panose="020B0604020202020204" pitchFamily="34" charset="0"/>
              </a:rPr>
              <a:t>resonance</a:t>
            </a:r>
            <a:r>
              <a:rPr sz="2400" b="1" spc="-2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energy</a:t>
            </a:r>
            <a:r>
              <a:rPr sz="2400" dirty="0">
                <a:latin typeface="Arial" panose="020B0604020202020204" pitchFamily="34" charset="0"/>
                <a:cs typeface="Arial" panose="020B0604020202020204" pitchFamily="34" charset="0"/>
              </a:rPr>
              <a:t>.</a:t>
            </a:r>
          </a:p>
          <a:p>
            <a:pPr marL="324485" indent="-287020">
              <a:lnSpc>
                <a:spcPct val="100000"/>
              </a:lnSpc>
              <a:buFont typeface="Microsoft Sans Serif"/>
              <a:buChar char="•"/>
              <a:tabLst>
                <a:tab pos="324485" algn="l"/>
                <a:tab pos="325120" algn="l"/>
              </a:tabLst>
            </a:pPr>
            <a:r>
              <a:rPr sz="2400" spc="-5" dirty="0">
                <a:latin typeface="Arial" panose="020B0604020202020204" pitchFamily="34" charset="0"/>
                <a:cs typeface="Arial" panose="020B0604020202020204" pitchFamily="34" charset="0"/>
              </a:rPr>
              <a:t>The NDR</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region</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can </a:t>
            </a:r>
            <a:r>
              <a:rPr sz="2400" dirty="0">
                <a:latin typeface="Arial" panose="020B0604020202020204" pitchFamily="34" charset="0"/>
                <a:cs typeface="Arial" panose="020B0604020202020204" pitchFamily="34" charset="0"/>
              </a:rPr>
              <a:t>be </a:t>
            </a:r>
            <a:r>
              <a:rPr sz="2400" spc="-5" dirty="0">
                <a:latin typeface="Arial" panose="020B0604020202020204" pitchFamily="34" charset="0"/>
                <a:cs typeface="Arial" panose="020B0604020202020204" pitchFamily="34" charset="0"/>
              </a:rPr>
              <a:t>manipulated</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by </a:t>
            </a:r>
            <a:r>
              <a:rPr sz="2400" spc="-10" dirty="0">
                <a:latin typeface="Arial" panose="020B0604020202020204" pitchFamily="34" charset="0"/>
                <a:cs typeface="Arial" panose="020B0604020202020204" pitchFamily="34" charset="0"/>
              </a:rPr>
              <a:t>changing</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dirty="0">
                <a:latin typeface="Arial" panose="020B0604020202020204" pitchFamily="34" charset="0"/>
                <a:cs typeface="Arial" panose="020B0604020202020204" pitchFamily="34" charset="0"/>
              </a:rPr>
              <a:t> photon </a:t>
            </a:r>
            <a:r>
              <a:rPr sz="2400" spc="-20" dirty="0">
                <a:latin typeface="Arial" panose="020B0604020202020204" pitchFamily="34" charset="0"/>
                <a:cs typeface="Arial" panose="020B0604020202020204" pitchFamily="34" charset="0"/>
              </a:rPr>
              <a:t>energy.</a:t>
            </a:r>
            <a:endParaRPr sz="2400" dirty="0">
              <a:latin typeface="Arial" panose="020B0604020202020204" pitchFamily="34" charset="0"/>
              <a:cs typeface="Arial" panose="020B0604020202020204" pitchFamily="34" charset="0"/>
            </a:endParaRPr>
          </a:p>
        </p:txBody>
      </p:sp>
      <p:sp>
        <p:nvSpPr>
          <p:cNvPr id="4" name="object 4"/>
          <p:cNvSpPr txBox="1">
            <a:spLocks/>
          </p:cNvSpPr>
          <p:nvPr/>
        </p:nvSpPr>
        <p:spPr>
          <a:xfrm>
            <a:off x="7047357" y="933417"/>
            <a:ext cx="4916043" cy="629018"/>
          </a:xfrm>
          <a:prstGeom prst="rect">
            <a:avLst/>
          </a:prstGeom>
        </p:spPr>
        <p:txBody>
          <a:bodyPr vert="horz" wrap="square" lIns="0" tIns="13335" rIns="0" bIns="0" rtlCol="0">
            <a:spAutoFit/>
          </a:bodyPr>
          <a:lstStyle>
            <a:lvl1pPr>
              <a:defRPr>
                <a:latin typeface="+mj-lt"/>
                <a:ea typeface="+mj-ea"/>
                <a:cs typeface="+mj-cs"/>
              </a:defRPr>
            </a:lvl1pPr>
          </a:lstStyle>
          <a:p>
            <a:pPr marL="12700" algn="ctr">
              <a:spcBef>
                <a:spcPts val="105"/>
              </a:spcBef>
            </a:pPr>
            <a:r>
              <a:rPr lang="en-US" sz="2000" b="1" dirty="0">
                <a:latin typeface="Arial" panose="020B0604020202020204" pitchFamily="34" charset="0"/>
                <a:cs typeface="Arial" panose="020B0604020202020204" pitchFamily="34" charset="0"/>
              </a:rPr>
              <a:t>Photocurrent</a:t>
            </a:r>
            <a:r>
              <a:rPr lang="en-US" sz="2000" b="1" spc="-5"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voltage</a:t>
            </a:r>
            <a:r>
              <a:rPr lang="en-US" sz="2000" b="1" spc="-15"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characteristics </a:t>
            </a:r>
            <a:r>
              <a:rPr lang="en-US" sz="2000" b="1" spc="-5" dirty="0">
                <a:latin typeface="Arial" panose="020B0604020202020204" pitchFamily="34" charset="0"/>
                <a:cs typeface="Arial" panose="020B0604020202020204" pitchFamily="34" charset="0"/>
              </a:rPr>
              <a:t>of</a:t>
            </a:r>
            <a:r>
              <a:rPr lang="en-US" sz="2000" b="1" spc="-15"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a </a:t>
            </a:r>
            <a:r>
              <a:rPr lang="en-US" sz="2000" b="1" spc="-5" dirty="0">
                <a:latin typeface="Arial" panose="020B0604020202020204" pitchFamily="34" charset="0"/>
                <a:cs typeface="Arial" panose="020B0604020202020204" pitchFamily="34" charset="0"/>
              </a:rPr>
              <a:t>p-i(MQW)-n</a:t>
            </a:r>
            <a:r>
              <a:rPr lang="en-US" sz="2000" b="1" dirty="0">
                <a:latin typeface="Arial" panose="020B0604020202020204" pitchFamily="34" charset="0"/>
                <a:cs typeface="Arial" panose="020B0604020202020204" pitchFamily="34" charset="0"/>
              </a:rPr>
              <a:t> diode</a:t>
            </a:r>
            <a:endParaRPr lang="en-US" sz="2000" dirty="0">
              <a:latin typeface="Arial" panose="020B0604020202020204" pitchFamily="34" charset="0"/>
              <a:cs typeface="Arial" panose="020B0604020202020204" pitchFamily="34" charset="0"/>
            </a:endParaRPr>
          </a:p>
        </p:txBody>
      </p:sp>
      <p:pic>
        <p:nvPicPr>
          <p:cNvPr id="5" name="object 3"/>
          <p:cNvPicPr/>
          <p:nvPr/>
        </p:nvPicPr>
        <p:blipFill>
          <a:blip r:embed="rId2" cstate="print"/>
          <a:stretch>
            <a:fillRect/>
          </a:stretch>
        </p:blipFill>
        <p:spPr>
          <a:xfrm>
            <a:off x="7583995" y="1939916"/>
            <a:ext cx="3842766" cy="3780853"/>
          </a:xfrm>
          <a:prstGeom prst="rect">
            <a:avLst/>
          </a:prstGeom>
        </p:spPr>
      </p:pic>
    </p:spTree>
    <p:extLst>
      <p:ext uri="{BB962C8B-B14F-4D97-AF65-F5344CB8AC3E}">
        <p14:creationId xmlns:p14="http://schemas.microsoft.com/office/powerpoint/2010/main" val="179437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a:spLocks/>
          </p:cNvSpPr>
          <p:nvPr/>
        </p:nvSpPr>
        <p:spPr>
          <a:xfrm>
            <a:off x="-734367" y="0"/>
            <a:ext cx="12954000" cy="706347"/>
          </a:xfrm>
          <a:prstGeom prst="rect">
            <a:avLst/>
          </a:prstGeom>
        </p:spPr>
        <p:txBody>
          <a:bodyPr vert="horz" wrap="square" lIns="0" tIns="204216" rIns="0" bIns="0" rtlCol="0">
            <a:spAutoFit/>
          </a:bodyPr>
          <a:lstStyle>
            <a:lvl1pPr>
              <a:defRPr>
                <a:latin typeface="+mj-lt"/>
                <a:ea typeface="+mj-ea"/>
                <a:cs typeface="+mj-cs"/>
              </a:defRPr>
            </a:lvl1pPr>
          </a:lstStyle>
          <a:p>
            <a:pPr marL="851535" marR="5080">
              <a:lnSpc>
                <a:spcPts val="3890"/>
              </a:lnSpc>
              <a:spcBef>
                <a:spcPts val="590"/>
              </a:spcBef>
            </a:pPr>
            <a:r>
              <a:rPr lang="en-US" sz="3600" b="1" spc="60" dirty="0">
                <a:solidFill>
                  <a:srgbClr val="000099"/>
                </a:solidFill>
                <a:latin typeface="Arial" panose="020B0604020202020204" pitchFamily="34" charset="0"/>
                <a:cs typeface="Arial" panose="020B0604020202020204" pitchFamily="34" charset="0"/>
              </a:rPr>
              <a:t>THE</a:t>
            </a:r>
            <a:r>
              <a:rPr lang="en-US" sz="3600" b="1" spc="95" dirty="0">
                <a:solidFill>
                  <a:srgbClr val="000099"/>
                </a:solidFill>
                <a:latin typeface="Arial" panose="020B0604020202020204" pitchFamily="34" charset="0"/>
                <a:cs typeface="Arial" panose="020B0604020202020204" pitchFamily="34" charset="0"/>
              </a:rPr>
              <a:t> </a:t>
            </a:r>
            <a:r>
              <a:rPr lang="en-US" sz="3600" b="1" spc="90" dirty="0">
                <a:solidFill>
                  <a:srgbClr val="000099"/>
                </a:solidFill>
                <a:latin typeface="Arial" panose="020B0604020202020204" pitchFamily="34" charset="0"/>
                <a:cs typeface="Arial" panose="020B0604020202020204" pitchFamily="34" charset="0"/>
              </a:rPr>
              <a:t>SELF-ELECTRO-OPTIC</a:t>
            </a:r>
            <a:r>
              <a:rPr lang="en-US" sz="3600" b="1" spc="225" dirty="0">
                <a:solidFill>
                  <a:srgbClr val="000099"/>
                </a:solidFill>
                <a:latin typeface="Arial" panose="020B0604020202020204" pitchFamily="34" charset="0"/>
                <a:cs typeface="Arial" panose="020B0604020202020204" pitchFamily="34" charset="0"/>
              </a:rPr>
              <a:t> </a:t>
            </a:r>
            <a:r>
              <a:rPr lang="en-US" sz="3600" b="1" spc="70" dirty="0">
                <a:solidFill>
                  <a:srgbClr val="000099"/>
                </a:solidFill>
                <a:latin typeface="Arial" panose="020B0604020202020204" pitchFamily="34" charset="0"/>
                <a:cs typeface="Arial" panose="020B0604020202020204" pitchFamily="34" charset="0"/>
              </a:rPr>
              <a:t>EFFECT </a:t>
            </a:r>
            <a:r>
              <a:rPr lang="en-US" sz="3600" b="1" spc="-705" dirty="0">
                <a:solidFill>
                  <a:srgbClr val="000099"/>
                </a:solidFill>
                <a:latin typeface="Arial" panose="020B0604020202020204" pitchFamily="34" charset="0"/>
                <a:cs typeface="Arial" panose="020B0604020202020204" pitchFamily="34" charset="0"/>
              </a:rPr>
              <a:t> </a:t>
            </a:r>
            <a:r>
              <a:rPr lang="en-US" sz="3600" b="1" spc="75" dirty="0">
                <a:solidFill>
                  <a:srgbClr val="000099"/>
                </a:solidFill>
                <a:latin typeface="Arial" panose="020B0604020202020204" pitchFamily="34" charset="0"/>
                <a:cs typeface="Arial" panose="020B0604020202020204" pitchFamily="34" charset="0"/>
              </a:rPr>
              <a:t>DEVICE</a:t>
            </a:r>
            <a:r>
              <a:rPr lang="en-US" sz="3600" b="1" spc="220" dirty="0">
                <a:solidFill>
                  <a:srgbClr val="000099"/>
                </a:solidFill>
                <a:latin typeface="Arial" panose="020B0604020202020204" pitchFamily="34" charset="0"/>
                <a:cs typeface="Arial" panose="020B0604020202020204" pitchFamily="34" charset="0"/>
              </a:rPr>
              <a:t> </a:t>
            </a:r>
            <a:r>
              <a:rPr lang="en-US" sz="3600" b="1" spc="40" dirty="0">
                <a:solidFill>
                  <a:srgbClr val="000099"/>
                </a:solidFill>
                <a:latin typeface="Arial" panose="020B0604020202020204" pitchFamily="34" charset="0"/>
                <a:cs typeface="Arial" panose="020B0604020202020204" pitchFamily="34" charset="0"/>
              </a:rPr>
              <a:t>(SEED)</a:t>
            </a:r>
            <a:endParaRPr lang="en-US" sz="3600" b="1" dirty="0">
              <a:solidFill>
                <a:srgbClr val="000099"/>
              </a:solidFill>
              <a:latin typeface="Arial" panose="020B0604020202020204" pitchFamily="34" charset="0"/>
              <a:cs typeface="Arial" panose="020B0604020202020204" pitchFamily="34" charset="0"/>
            </a:endParaRPr>
          </a:p>
        </p:txBody>
      </p:sp>
      <p:sp>
        <p:nvSpPr>
          <p:cNvPr id="3" name="object 4"/>
          <p:cNvSpPr txBox="1"/>
          <p:nvPr/>
        </p:nvSpPr>
        <p:spPr>
          <a:xfrm>
            <a:off x="380999" y="1105343"/>
            <a:ext cx="5562601" cy="2228815"/>
          </a:xfrm>
          <a:prstGeom prst="rect">
            <a:avLst/>
          </a:prstGeom>
        </p:spPr>
        <p:txBody>
          <a:bodyPr vert="horz" wrap="square" lIns="0" tIns="12700" rIns="0" bIns="0" rtlCol="0">
            <a:spAutoFit/>
          </a:bodyPr>
          <a:lstStyle/>
          <a:p>
            <a:pPr marL="299085" marR="137160" indent="-287020">
              <a:lnSpc>
                <a:spcPct val="100000"/>
              </a:lnSpc>
              <a:spcBef>
                <a:spcPts val="100"/>
              </a:spcBef>
              <a:buFont typeface="Microsoft Sans Serif"/>
              <a:buChar char="•"/>
              <a:tabLst>
                <a:tab pos="299085" algn="l"/>
                <a:tab pos="299720" algn="l"/>
              </a:tabLst>
            </a:pPr>
            <a:r>
              <a:rPr sz="2400" spc="-10" dirty="0">
                <a:latin typeface="Arial" panose="020B0604020202020204" pitchFamily="34" charset="0"/>
                <a:cs typeface="Arial" panose="020B0604020202020204" pitchFamily="34" charset="0"/>
              </a:rPr>
              <a:t>Reverse </a:t>
            </a:r>
            <a:r>
              <a:rPr sz="2400" dirty="0">
                <a:latin typeface="Arial" panose="020B0604020202020204" pitchFamily="34" charset="0"/>
                <a:cs typeface="Arial" panose="020B0604020202020204" pitchFamily="34" charset="0"/>
              </a:rPr>
              <a:t>biased </a:t>
            </a:r>
            <a:r>
              <a:rPr sz="2400" spc="-5" dirty="0">
                <a:latin typeface="Arial" panose="020B0604020202020204" pitchFamily="34" charset="0"/>
                <a:cs typeface="Arial" panose="020B0604020202020204" pitchFamily="34" charset="0"/>
              </a:rPr>
              <a:t>p-i(MQW)-n </a:t>
            </a:r>
            <a:r>
              <a:rPr sz="2400" spc="-47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diode</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with</a:t>
            </a:r>
            <a:r>
              <a:rPr sz="2400" dirty="0">
                <a:latin typeface="Arial" panose="020B0604020202020204" pitchFamily="34" charset="0"/>
                <a:cs typeface="Arial" panose="020B0604020202020204" pitchFamily="34" charset="0"/>
              </a:rPr>
              <a:t> a</a:t>
            </a:r>
            <a:r>
              <a:rPr sz="2400" spc="-5" dirty="0">
                <a:latin typeface="Arial" panose="020B0604020202020204" pitchFamily="34" charset="0"/>
                <a:cs typeface="Arial" panose="020B0604020202020204" pitchFamily="34" charset="0"/>
              </a:rPr>
              <a:t> series</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resistor</a:t>
            </a:r>
            <a:endParaRPr sz="2400" dirty="0">
              <a:latin typeface="Arial" panose="020B0604020202020204" pitchFamily="34" charset="0"/>
              <a:cs typeface="Arial" panose="020B0604020202020204" pitchFamily="34" charset="0"/>
            </a:endParaRPr>
          </a:p>
          <a:p>
            <a:pPr marL="299085" marR="5080" indent="-287020">
              <a:lnSpc>
                <a:spcPct val="100000"/>
              </a:lnSpc>
              <a:buFont typeface="Microsoft Sans Serif"/>
              <a:buChar char="•"/>
              <a:tabLst>
                <a:tab pos="299085" algn="l"/>
                <a:tab pos="299720" algn="l"/>
              </a:tabLst>
            </a:pPr>
            <a:r>
              <a:rPr sz="2400" dirty="0">
                <a:latin typeface="Arial" panose="020B0604020202020204" pitchFamily="34" charset="0"/>
                <a:cs typeface="Arial" panose="020B0604020202020204" pitchFamily="34" charset="0"/>
              </a:rPr>
              <a:t>Features: </a:t>
            </a:r>
            <a:r>
              <a:rPr sz="2400" spc="-5" dirty="0">
                <a:latin typeface="Arial" panose="020B0604020202020204" pitchFamily="34" charset="0"/>
                <a:cs typeface="Arial" panose="020B0604020202020204" pitchFamily="34" charset="0"/>
              </a:rPr>
              <a:t>Exhibits photonic </a:t>
            </a:r>
            <a:r>
              <a:rPr sz="2400" dirty="0">
                <a:latin typeface="Arial" panose="020B0604020202020204" pitchFamily="34" charset="0"/>
                <a:cs typeface="Arial" panose="020B0604020202020204" pitchFamily="34" charset="0"/>
              </a:rPr>
              <a:t> </a:t>
            </a:r>
            <a:r>
              <a:rPr sz="2400" spc="-10" dirty="0">
                <a:latin typeface="Arial" panose="020B0604020202020204" pitchFamily="34" charset="0"/>
                <a:cs typeface="Arial" panose="020B0604020202020204" pitchFamily="34" charset="0"/>
              </a:rPr>
              <a:t>switching,</a:t>
            </a:r>
            <a:r>
              <a:rPr sz="2400" spc="30" dirty="0">
                <a:latin typeface="Arial" panose="020B0604020202020204" pitchFamily="34" charset="0"/>
                <a:cs typeface="Arial" panose="020B0604020202020204" pitchFamily="34" charset="0"/>
              </a:rPr>
              <a:t> </a:t>
            </a:r>
            <a:r>
              <a:rPr sz="2400" spc="-10" dirty="0">
                <a:latin typeface="Arial" panose="020B0604020202020204" pitchFamily="34" charset="0"/>
                <a:cs typeface="Arial" panose="020B0604020202020204" pitchFamily="34" charset="0"/>
              </a:rPr>
              <a:t>bistability,</a:t>
            </a:r>
            <a:r>
              <a:rPr sz="2400" spc="5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and </a:t>
            </a:r>
            <a:r>
              <a:rPr sz="2400" spc="5" dirty="0">
                <a:latin typeface="Arial" panose="020B0604020202020204" pitchFamily="34" charset="0"/>
                <a:cs typeface="Arial" panose="020B0604020202020204" pitchFamily="34" charset="0"/>
              </a:rPr>
              <a:t> </a:t>
            </a:r>
            <a:r>
              <a:rPr sz="2400" spc="-10" dirty="0">
                <a:latin typeface="Arial" panose="020B0604020202020204" pitchFamily="34" charset="0"/>
                <a:cs typeface="Arial" panose="020B0604020202020204" pitchFamily="34" charset="0"/>
              </a:rPr>
              <a:t>optically</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induced</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oscillations </a:t>
            </a:r>
            <a:r>
              <a:rPr sz="2400" spc="-46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due </a:t>
            </a:r>
            <a:r>
              <a:rPr sz="2400" spc="-5" dirty="0">
                <a:latin typeface="Arial" panose="020B0604020202020204" pitchFamily="34" charset="0"/>
                <a:cs typeface="Arial" panose="020B0604020202020204" pitchFamily="34" charset="0"/>
              </a:rPr>
              <a:t>to NDR </a:t>
            </a:r>
            <a:r>
              <a:rPr sz="2400" dirty="0">
                <a:latin typeface="Arial" panose="020B0604020202020204" pitchFamily="34" charset="0"/>
                <a:cs typeface="Arial" panose="020B0604020202020204" pitchFamily="34" charset="0"/>
              </a:rPr>
              <a:t>in </a:t>
            </a:r>
            <a:r>
              <a:rPr sz="2400" spc="-5" dirty="0">
                <a:latin typeface="Arial" panose="020B0604020202020204" pitchFamily="34" charset="0"/>
                <a:cs typeface="Arial" panose="020B0604020202020204" pitchFamily="34" charset="0"/>
              </a:rPr>
              <a:t>the </a:t>
            </a:r>
            <a:r>
              <a:rPr sz="2400" dirty="0">
                <a:latin typeface="Arial" panose="020B0604020202020204" pitchFamily="34" charset="0"/>
                <a:cs typeface="Arial" panose="020B0604020202020204" pitchFamily="34" charset="0"/>
              </a:rPr>
              <a:t> photocurrent.</a:t>
            </a:r>
          </a:p>
        </p:txBody>
      </p:sp>
      <p:sp>
        <p:nvSpPr>
          <p:cNvPr id="6" name="object 7"/>
          <p:cNvSpPr/>
          <p:nvPr/>
        </p:nvSpPr>
        <p:spPr>
          <a:xfrm>
            <a:off x="6091173" y="1896236"/>
            <a:ext cx="3969385" cy="3590925"/>
          </a:xfrm>
          <a:custGeom>
            <a:avLst/>
            <a:gdLst/>
            <a:ahLst/>
            <a:cxnLst/>
            <a:rect l="l" t="t" r="r" b="b"/>
            <a:pathLst>
              <a:path w="3969384" h="3590925">
                <a:moveTo>
                  <a:pt x="0" y="3590925"/>
                </a:moveTo>
                <a:lnTo>
                  <a:pt x="3968877" y="3590925"/>
                </a:lnTo>
                <a:lnTo>
                  <a:pt x="3968877" y="0"/>
                </a:lnTo>
                <a:lnTo>
                  <a:pt x="0" y="0"/>
                </a:lnTo>
                <a:lnTo>
                  <a:pt x="0" y="3590925"/>
                </a:lnTo>
                <a:close/>
              </a:path>
            </a:pathLst>
          </a:custGeom>
          <a:ln w="9524">
            <a:solidFill>
              <a:srgbClr val="FFFFFF"/>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8"/>
          <p:cNvSpPr txBox="1"/>
          <p:nvPr/>
        </p:nvSpPr>
        <p:spPr>
          <a:xfrm>
            <a:off x="1143000" y="5827108"/>
            <a:ext cx="3353941" cy="258404"/>
          </a:xfrm>
          <a:prstGeom prst="rect">
            <a:avLst/>
          </a:prstGeom>
        </p:spPr>
        <p:txBody>
          <a:bodyPr vert="horz" wrap="square" lIns="0" tIns="12065" rIns="0" bIns="0" rtlCol="0">
            <a:spAutoFit/>
          </a:bodyPr>
          <a:lstStyle/>
          <a:p>
            <a:pPr marL="12700">
              <a:lnSpc>
                <a:spcPct val="100000"/>
              </a:lnSpc>
              <a:spcBef>
                <a:spcPts val="95"/>
              </a:spcBef>
            </a:pPr>
            <a:r>
              <a:rPr sz="1600" spc="-10" dirty="0">
                <a:latin typeface="Arial" panose="020B0604020202020204" pitchFamily="34" charset="0"/>
                <a:cs typeface="Arial" panose="020B0604020202020204" pitchFamily="34" charset="0"/>
              </a:rPr>
              <a:t>SEED</a:t>
            </a:r>
            <a:r>
              <a:rPr sz="1600" spc="40" dirty="0">
                <a:latin typeface="Arial" panose="020B0604020202020204" pitchFamily="34" charset="0"/>
                <a:cs typeface="Arial" panose="020B0604020202020204" pitchFamily="34" charset="0"/>
              </a:rPr>
              <a:t> </a:t>
            </a:r>
            <a:r>
              <a:rPr sz="1600" spc="-10" dirty="0">
                <a:latin typeface="Arial" panose="020B0604020202020204" pitchFamily="34" charset="0"/>
                <a:cs typeface="Arial" panose="020B0604020202020204" pitchFamily="34" charset="0"/>
              </a:rPr>
              <a:t>circuit</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with</a:t>
            </a:r>
            <a:r>
              <a:rPr sz="1600" dirty="0">
                <a:latin typeface="Arial" panose="020B0604020202020204" pitchFamily="34" charset="0"/>
                <a:cs typeface="Arial" panose="020B0604020202020204" pitchFamily="34" charset="0"/>
              </a:rPr>
              <a:t> </a:t>
            </a:r>
            <a:r>
              <a:rPr sz="1600" spc="-10" dirty="0">
                <a:latin typeface="Arial" panose="020B0604020202020204" pitchFamily="34" charset="0"/>
                <a:cs typeface="Arial" panose="020B0604020202020204" pitchFamily="34" charset="0"/>
              </a:rPr>
              <a:t>feedback</a:t>
            </a:r>
            <a:r>
              <a:rPr sz="1600" spc="4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resistor</a:t>
            </a:r>
            <a:endParaRPr sz="1600" dirty="0">
              <a:latin typeface="Arial" panose="020B0604020202020204" pitchFamily="34" charset="0"/>
              <a:cs typeface="Arial" panose="020B0604020202020204" pitchFamily="34" charset="0"/>
            </a:endParaRPr>
          </a:p>
        </p:txBody>
      </p:sp>
      <p:pic>
        <p:nvPicPr>
          <p:cNvPr id="8" name="object 6"/>
          <p:cNvPicPr/>
          <p:nvPr/>
        </p:nvPicPr>
        <p:blipFill>
          <a:blip r:embed="rId2" cstate="print"/>
          <a:stretch>
            <a:fillRect/>
          </a:stretch>
        </p:blipFill>
        <p:spPr>
          <a:xfrm>
            <a:off x="1275479" y="3334158"/>
            <a:ext cx="2971928" cy="2510535"/>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1" y="990600"/>
            <a:ext cx="5638800"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514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p:cNvPicPr/>
          <p:nvPr/>
        </p:nvPicPr>
        <p:blipFill>
          <a:blip r:embed="rId2" cstate="print"/>
          <a:stretch>
            <a:fillRect/>
          </a:stretch>
        </p:blipFill>
        <p:spPr>
          <a:xfrm>
            <a:off x="685800" y="1610995"/>
            <a:ext cx="4439031" cy="3352800"/>
          </a:xfrm>
          <a:prstGeom prst="rect">
            <a:avLst/>
          </a:prstGeom>
        </p:spPr>
      </p:pic>
      <p:sp>
        <p:nvSpPr>
          <p:cNvPr id="3" name="object 4"/>
          <p:cNvSpPr txBox="1">
            <a:spLocks/>
          </p:cNvSpPr>
          <p:nvPr/>
        </p:nvSpPr>
        <p:spPr>
          <a:xfrm>
            <a:off x="843991" y="457200"/>
            <a:ext cx="4730812" cy="566181"/>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IN" sz="3600" b="1" spc="-10" dirty="0">
                <a:solidFill>
                  <a:srgbClr val="000099"/>
                </a:solidFill>
                <a:latin typeface="Arial" panose="020B0604020202020204" pitchFamily="34" charset="0"/>
                <a:cs typeface="Arial" panose="020B0604020202020204" pitchFamily="34" charset="0"/>
              </a:rPr>
              <a:t>Switchi</a:t>
            </a:r>
            <a:r>
              <a:rPr lang="en-IN" sz="3600" b="1" spc="-20" dirty="0">
                <a:solidFill>
                  <a:srgbClr val="000099"/>
                </a:solidFill>
                <a:latin typeface="Arial" panose="020B0604020202020204" pitchFamily="34" charset="0"/>
                <a:cs typeface="Arial" panose="020B0604020202020204" pitchFamily="34" charset="0"/>
              </a:rPr>
              <a:t>n</a:t>
            </a:r>
            <a:r>
              <a:rPr lang="en-IN" sz="3600" b="1" spc="-5" dirty="0">
                <a:solidFill>
                  <a:srgbClr val="000099"/>
                </a:solidFill>
                <a:latin typeface="Arial" panose="020B0604020202020204" pitchFamily="34" charset="0"/>
                <a:cs typeface="Arial" panose="020B0604020202020204" pitchFamily="34" charset="0"/>
              </a:rPr>
              <a:t>g</a:t>
            </a:r>
            <a:r>
              <a:rPr lang="en-IN" sz="3600" b="1" spc="-100" dirty="0">
                <a:solidFill>
                  <a:srgbClr val="000099"/>
                </a:solidFill>
                <a:latin typeface="Arial" panose="020B0604020202020204" pitchFamily="34" charset="0"/>
                <a:cs typeface="Arial" panose="020B0604020202020204" pitchFamily="34" charset="0"/>
              </a:rPr>
              <a:t>  </a:t>
            </a:r>
            <a:r>
              <a:rPr lang="en-IN" sz="3600" b="1" spc="-10" dirty="0">
                <a:solidFill>
                  <a:srgbClr val="000099"/>
                </a:solidFill>
                <a:latin typeface="Arial" panose="020B0604020202020204" pitchFamily="34" charset="0"/>
                <a:cs typeface="Arial" panose="020B0604020202020204" pitchFamily="34" charset="0"/>
              </a:rPr>
              <a:t>Action</a:t>
            </a:r>
          </a:p>
        </p:txBody>
      </p:sp>
      <p:sp>
        <p:nvSpPr>
          <p:cNvPr id="9" name="object 10"/>
          <p:cNvSpPr txBox="1"/>
          <p:nvPr/>
        </p:nvSpPr>
        <p:spPr>
          <a:xfrm>
            <a:off x="685800" y="5791200"/>
            <a:ext cx="1867634" cy="613951"/>
          </a:xfrm>
          <a:prstGeom prst="rect">
            <a:avLst/>
          </a:prstGeom>
        </p:spPr>
        <p:txBody>
          <a:bodyPr vert="horz" wrap="square" lIns="0" tIns="11430" rIns="0" bIns="0" rtlCol="0">
            <a:spAutoFit/>
          </a:bodyPr>
          <a:lstStyle/>
          <a:p>
            <a:pPr marL="38100" marR="30480">
              <a:lnSpc>
                <a:spcPct val="100600"/>
              </a:lnSpc>
              <a:spcBef>
                <a:spcPts val="90"/>
              </a:spcBef>
            </a:pPr>
            <a:r>
              <a:rPr sz="2000" dirty="0">
                <a:latin typeface="Arial" panose="020B0604020202020204" pitchFamily="34" charset="0"/>
                <a:cs typeface="Arial" panose="020B0604020202020204" pitchFamily="34" charset="0"/>
              </a:rPr>
              <a:t>Input</a:t>
            </a:r>
            <a:r>
              <a:rPr sz="2000" spc="-8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intensity: </a:t>
            </a:r>
            <a:r>
              <a:rPr sz="2000" spc="-38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I</a:t>
            </a:r>
            <a:r>
              <a:rPr sz="1950" spc="7" baseline="-21367" dirty="0">
                <a:latin typeface="Arial" panose="020B0604020202020204" pitchFamily="34" charset="0"/>
                <a:cs typeface="Arial" panose="020B0604020202020204" pitchFamily="34" charset="0"/>
              </a:rPr>
              <a:t>2</a:t>
            </a:r>
            <a:r>
              <a:rPr sz="1950" spc="179" baseline="-21367"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r>
              <a:rPr sz="2000" spc="-10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I</a:t>
            </a:r>
            <a:r>
              <a:rPr sz="1950" spc="7" baseline="-21367" dirty="0">
                <a:latin typeface="Arial" panose="020B0604020202020204" pitchFamily="34" charset="0"/>
                <a:cs typeface="Arial" panose="020B0604020202020204" pitchFamily="34" charset="0"/>
              </a:rPr>
              <a:t>1</a:t>
            </a:r>
            <a:endParaRPr sz="1950" baseline="-21367" dirty="0">
              <a:latin typeface="Arial" panose="020B0604020202020204" pitchFamily="34" charset="0"/>
              <a:cs typeface="Arial" panose="020B0604020202020204" pitchFamily="34" charset="0"/>
            </a:endParaRPr>
          </a:p>
        </p:txBody>
      </p:sp>
      <p:sp>
        <p:nvSpPr>
          <p:cNvPr id="10" name="object 11"/>
          <p:cNvSpPr txBox="1"/>
          <p:nvPr/>
        </p:nvSpPr>
        <p:spPr>
          <a:xfrm>
            <a:off x="2949027" y="5791200"/>
            <a:ext cx="2598980" cy="629018"/>
          </a:xfrm>
          <a:prstGeom prst="rect">
            <a:avLst/>
          </a:prstGeom>
        </p:spPr>
        <p:txBody>
          <a:bodyPr vert="horz" wrap="square" lIns="0" tIns="13335" rIns="0" bIns="0" rtlCol="0">
            <a:spAutoFit/>
          </a:bodyPr>
          <a:lstStyle/>
          <a:p>
            <a:pPr marL="38100" marR="30480">
              <a:lnSpc>
                <a:spcPct val="100000"/>
              </a:lnSpc>
              <a:spcBef>
                <a:spcPts val="105"/>
              </a:spcBef>
            </a:pPr>
            <a:r>
              <a:rPr sz="2000" spc="-80" dirty="0">
                <a:latin typeface="Arial" panose="020B0604020202020204" pitchFamily="34" charset="0"/>
                <a:cs typeface="Arial" panose="020B0604020202020204" pitchFamily="34" charset="0"/>
              </a:rPr>
              <a:t>V</a:t>
            </a:r>
            <a:r>
              <a:rPr sz="2000" spc="-5" dirty="0">
                <a:latin typeface="Arial" panose="020B0604020202020204" pitchFamily="34" charset="0"/>
                <a:cs typeface="Arial" panose="020B0604020202020204" pitchFamily="34" charset="0"/>
              </a:rPr>
              <a:t>olta</a:t>
            </a:r>
            <a:r>
              <a:rPr sz="2000" spc="5" dirty="0">
                <a:latin typeface="Arial" panose="020B0604020202020204" pitchFamily="34" charset="0"/>
                <a:cs typeface="Arial" panose="020B0604020202020204" pitchFamily="34" charset="0"/>
              </a:rPr>
              <a:t>g</a:t>
            </a:r>
            <a:r>
              <a:rPr sz="2000" dirty="0">
                <a:latin typeface="Arial" panose="020B0604020202020204" pitchFamily="34" charset="0"/>
                <a:cs typeface="Arial" panose="020B0604020202020204" pitchFamily="34" charset="0"/>
              </a:rPr>
              <a:t>e</a:t>
            </a:r>
            <a:r>
              <a:rPr sz="2000" spc="-3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acro</a:t>
            </a:r>
            <a:r>
              <a:rPr sz="2000" spc="5"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s  diode:</a:t>
            </a:r>
          </a:p>
          <a:p>
            <a:pPr marL="38100">
              <a:lnSpc>
                <a:spcPct val="100000"/>
              </a:lnSpc>
              <a:spcBef>
                <a:spcPts val="10"/>
              </a:spcBef>
            </a:pPr>
            <a:r>
              <a:rPr sz="2000" spc="-5" dirty="0">
                <a:latin typeface="Arial" panose="020B0604020202020204" pitchFamily="34" charset="0"/>
                <a:cs typeface="Arial" panose="020B0604020202020204" pitchFamily="34" charset="0"/>
              </a:rPr>
              <a:t>V</a:t>
            </a:r>
            <a:r>
              <a:rPr sz="1950" spc="15" baseline="-21367" dirty="0">
                <a:latin typeface="Arial" panose="020B0604020202020204" pitchFamily="34" charset="0"/>
                <a:cs typeface="Arial" panose="020B0604020202020204" pitchFamily="34" charset="0"/>
              </a:rPr>
              <a:t>1</a:t>
            </a:r>
            <a:r>
              <a:rPr sz="1950" baseline="-21367" dirty="0">
                <a:latin typeface="Arial" panose="020B0604020202020204" pitchFamily="34" charset="0"/>
                <a:cs typeface="Arial" panose="020B0604020202020204" pitchFamily="34" charset="0"/>
              </a:rPr>
              <a:t> </a:t>
            </a:r>
            <a:r>
              <a:rPr sz="1950" spc="-179" baseline="-21367"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r>
              <a:rPr sz="2000" spc="-23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V</a:t>
            </a:r>
            <a:r>
              <a:rPr sz="1950" spc="22" baseline="-21367" dirty="0">
                <a:latin typeface="Arial" panose="020B0604020202020204" pitchFamily="34" charset="0"/>
                <a:cs typeface="Arial" panose="020B0604020202020204" pitchFamily="34" charset="0"/>
              </a:rPr>
              <a:t>2</a:t>
            </a:r>
            <a:endParaRPr sz="1950" baseline="-21367" dirty="0">
              <a:latin typeface="Arial" panose="020B0604020202020204" pitchFamily="34" charset="0"/>
              <a:cs typeface="Arial" panose="020B0604020202020204" pitchFamily="34" charset="0"/>
            </a:endParaRPr>
          </a:p>
        </p:txBody>
      </p:sp>
      <p:sp>
        <p:nvSpPr>
          <p:cNvPr id="11" name="object 12"/>
          <p:cNvSpPr txBox="1"/>
          <p:nvPr/>
        </p:nvSpPr>
        <p:spPr>
          <a:xfrm>
            <a:off x="5943600" y="5791200"/>
            <a:ext cx="2902448" cy="627736"/>
          </a:xfrm>
          <a:prstGeom prst="rect">
            <a:avLst/>
          </a:prstGeom>
        </p:spPr>
        <p:txBody>
          <a:bodyPr vert="horz" wrap="square" lIns="0" tIns="12065" rIns="0" bIns="0" rtlCol="0">
            <a:spAutoFit/>
          </a:bodyPr>
          <a:lstStyle/>
          <a:p>
            <a:pPr marL="38100" marR="30480">
              <a:lnSpc>
                <a:spcPct val="100299"/>
              </a:lnSpc>
              <a:spcBef>
                <a:spcPts val="95"/>
              </a:spcBef>
            </a:pPr>
            <a:r>
              <a:rPr sz="2000" spc="-5" dirty="0">
                <a:latin typeface="Arial" panose="020B0604020202020204" pitchFamily="34" charset="0"/>
                <a:cs typeface="Arial" panose="020B0604020202020204" pitchFamily="34" charset="0"/>
              </a:rPr>
              <a:t>Change </a:t>
            </a:r>
            <a:r>
              <a:rPr sz="2000" dirty="0">
                <a:latin typeface="Arial" panose="020B0604020202020204" pitchFamily="34" charset="0"/>
                <a:cs typeface="Arial" panose="020B0604020202020204" pitchFamily="34" charset="0"/>
              </a:rPr>
              <a:t>in </a:t>
            </a:r>
            <a:r>
              <a:rPr sz="2000" spc="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tran</a:t>
            </a:r>
            <a:r>
              <a:rPr sz="2000" spc="5"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mittance:  T</a:t>
            </a:r>
            <a:r>
              <a:rPr sz="1950" spc="15" baseline="-21367" dirty="0">
                <a:latin typeface="Arial" panose="020B0604020202020204" pitchFamily="34" charset="0"/>
                <a:cs typeface="Arial" panose="020B0604020202020204" pitchFamily="34" charset="0"/>
              </a:rPr>
              <a:t>1</a:t>
            </a:r>
            <a:r>
              <a:rPr sz="1950" baseline="-21367" dirty="0">
                <a:latin typeface="Arial" panose="020B0604020202020204" pitchFamily="34" charset="0"/>
                <a:cs typeface="Arial" panose="020B0604020202020204" pitchFamily="34" charset="0"/>
              </a:rPr>
              <a:t> </a:t>
            </a:r>
            <a:r>
              <a:rPr sz="1950" spc="-187" baseline="-21367"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r>
              <a:rPr sz="2000" spc="-23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T</a:t>
            </a:r>
            <a:r>
              <a:rPr sz="1950" spc="22" baseline="-21367" dirty="0">
                <a:latin typeface="Arial" panose="020B0604020202020204" pitchFamily="34" charset="0"/>
                <a:cs typeface="Arial" panose="020B0604020202020204" pitchFamily="34" charset="0"/>
              </a:rPr>
              <a:t>2</a:t>
            </a:r>
            <a:endParaRPr sz="1950" baseline="-21367" dirty="0">
              <a:latin typeface="Arial" panose="020B0604020202020204" pitchFamily="34" charset="0"/>
              <a:cs typeface="Arial" panose="020B0604020202020204" pitchFamily="34" charset="0"/>
            </a:endParaRPr>
          </a:p>
        </p:txBody>
      </p:sp>
      <p:sp>
        <p:nvSpPr>
          <p:cNvPr id="22" name="object 23"/>
          <p:cNvSpPr txBox="1"/>
          <p:nvPr/>
        </p:nvSpPr>
        <p:spPr>
          <a:xfrm>
            <a:off x="1246060" y="5133168"/>
            <a:ext cx="3318510" cy="504625"/>
          </a:xfrm>
          <a:prstGeom prst="rect">
            <a:avLst/>
          </a:prstGeom>
        </p:spPr>
        <p:txBody>
          <a:bodyPr vert="horz" wrap="square" lIns="0" tIns="12065" rIns="0" bIns="0" rtlCol="0">
            <a:spAutoFit/>
          </a:bodyPr>
          <a:lstStyle/>
          <a:p>
            <a:pPr marL="12700">
              <a:lnSpc>
                <a:spcPct val="100000"/>
              </a:lnSpc>
              <a:spcBef>
                <a:spcPts val="95"/>
              </a:spcBef>
            </a:pPr>
            <a:r>
              <a:rPr sz="1600" spc="-10" dirty="0">
                <a:latin typeface="Arial" panose="020B0604020202020204" pitchFamily="34" charset="0"/>
                <a:cs typeface="Arial" panose="020B0604020202020204" pitchFamily="34" charset="0"/>
              </a:rPr>
              <a:t>Excitonic</a:t>
            </a:r>
            <a:r>
              <a:rPr sz="1600" spc="2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switching</a:t>
            </a:r>
            <a:r>
              <a:rPr sz="1600" spc="1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property</a:t>
            </a:r>
            <a:r>
              <a:rPr sz="1600" spc="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of</a:t>
            </a:r>
            <a:r>
              <a:rPr sz="1600" spc="-1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R-SEED</a:t>
            </a:r>
            <a:endParaRPr sz="1600" dirty="0">
              <a:latin typeface="Arial" panose="020B0604020202020204" pitchFamily="34" charset="0"/>
              <a:cs typeface="Arial" panose="020B0604020202020204" pitchFamily="34" charset="0"/>
            </a:endParaRPr>
          </a:p>
        </p:txBody>
      </p:sp>
      <p:sp>
        <p:nvSpPr>
          <p:cNvPr id="23" name="object 5"/>
          <p:cNvSpPr txBox="1"/>
          <p:nvPr/>
        </p:nvSpPr>
        <p:spPr>
          <a:xfrm>
            <a:off x="6478903" y="239639"/>
            <a:ext cx="5146675" cy="1400810"/>
          </a:xfrm>
          <a:prstGeom prst="rect">
            <a:avLst/>
          </a:prstGeom>
        </p:spPr>
        <p:txBody>
          <a:bodyPr vert="horz" wrap="square" lIns="0" tIns="12700" rIns="0" bIns="0" rtlCol="0">
            <a:spAutoFit/>
          </a:bodyPr>
          <a:lstStyle/>
          <a:p>
            <a:pPr marL="299085" indent="-287020">
              <a:lnSpc>
                <a:spcPct val="100000"/>
              </a:lnSpc>
              <a:spcBef>
                <a:spcPts val="100"/>
              </a:spcBef>
              <a:buFont typeface="Microsoft Sans Serif"/>
              <a:buChar char="•"/>
              <a:tabLst>
                <a:tab pos="299085" algn="l"/>
                <a:tab pos="299720" algn="l"/>
              </a:tabLst>
            </a:pPr>
            <a:r>
              <a:rPr sz="1800" dirty="0">
                <a:solidFill>
                  <a:srgbClr val="FF0000"/>
                </a:solidFill>
                <a:latin typeface="Arial" panose="020B0604020202020204" pitchFamily="34" charset="0"/>
                <a:cs typeface="Arial" panose="020B0604020202020204" pitchFamily="34" charset="0"/>
              </a:rPr>
              <a:t>Low</a:t>
            </a:r>
            <a:r>
              <a:rPr sz="1800" spc="-10" dirty="0">
                <a:solidFill>
                  <a:srgbClr val="FF0000"/>
                </a:solidFill>
                <a:latin typeface="Arial" panose="020B0604020202020204" pitchFamily="34" charset="0"/>
                <a:cs typeface="Arial" panose="020B0604020202020204" pitchFamily="34" charset="0"/>
              </a:rPr>
              <a:t> </a:t>
            </a:r>
            <a:r>
              <a:rPr sz="1800" dirty="0">
                <a:solidFill>
                  <a:srgbClr val="FF0000"/>
                </a:solidFill>
                <a:latin typeface="Arial" panose="020B0604020202020204" pitchFamily="34" charset="0"/>
                <a:cs typeface="Arial" panose="020B0604020202020204" pitchFamily="34" charset="0"/>
              </a:rPr>
              <a:t>power</a:t>
            </a:r>
            <a:r>
              <a:rPr sz="1800" spc="-15" dirty="0">
                <a:solidFill>
                  <a:srgbClr val="FF0000"/>
                </a:solidFill>
                <a:latin typeface="Arial" panose="020B0604020202020204" pitchFamily="34" charset="0"/>
                <a:cs typeface="Arial" panose="020B0604020202020204" pitchFamily="34" charset="0"/>
              </a:rPr>
              <a:t> </a:t>
            </a:r>
            <a:r>
              <a:rPr sz="1800" dirty="0">
                <a:solidFill>
                  <a:srgbClr val="FF0000"/>
                </a:solidFill>
                <a:latin typeface="Arial" panose="020B0604020202020204" pitchFamily="34" charset="0"/>
                <a:cs typeface="Arial" panose="020B0604020202020204" pitchFamily="34" charset="0"/>
              </a:rPr>
              <a:t>input</a:t>
            </a:r>
            <a:r>
              <a:rPr sz="1800" spc="-20" dirty="0">
                <a:solidFill>
                  <a:srgbClr val="FF0000"/>
                </a:solidFill>
                <a:latin typeface="Arial" panose="020B0604020202020204" pitchFamily="34" charset="0"/>
                <a:cs typeface="Arial" panose="020B0604020202020204" pitchFamily="34" charset="0"/>
              </a:rPr>
              <a:t> </a:t>
            </a:r>
            <a:r>
              <a:rPr sz="1800" spc="-5" dirty="0">
                <a:solidFill>
                  <a:srgbClr val="FF0000"/>
                </a:solidFill>
                <a:latin typeface="Arial" panose="020B0604020202020204" pitchFamily="34" charset="0"/>
                <a:cs typeface="Arial" panose="020B0604020202020204" pitchFamily="34" charset="0"/>
              </a:rPr>
              <a:t>light</a:t>
            </a:r>
            <a:endParaRPr sz="1800" dirty="0">
              <a:solidFill>
                <a:srgbClr val="FF0000"/>
              </a:solidFill>
              <a:latin typeface="Arial" panose="020B0604020202020204" pitchFamily="34" charset="0"/>
              <a:cs typeface="Arial" panose="020B0604020202020204" pitchFamily="34" charset="0"/>
            </a:endParaRPr>
          </a:p>
          <a:p>
            <a:pPr marL="469900" marR="5080">
              <a:lnSpc>
                <a:spcPts val="2140"/>
              </a:lnSpc>
              <a:spcBef>
                <a:spcPts val="110"/>
              </a:spcBef>
            </a:pPr>
            <a:r>
              <a:rPr sz="1800" dirty="0">
                <a:latin typeface="Arial" panose="020B0604020202020204" pitchFamily="34" charset="0"/>
                <a:cs typeface="Arial" panose="020B0604020202020204" pitchFamily="34" charset="0"/>
              </a:rPr>
              <a:t></a:t>
            </a:r>
            <a:r>
              <a:rPr sz="1800" spc="-9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red</a:t>
            </a:r>
            <a:r>
              <a:rPr sz="1800" spc="-5" dirty="0">
                <a:latin typeface="Arial" panose="020B0604020202020204" pitchFamily="34" charset="0"/>
                <a:cs typeface="Arial" panose="020B0604020202020204" pitchFamily="34" charset="0"/>
              </a:rPr>
              <a:t> shift</a:t>
            </a:r>
            <a:r>
              <a:rPr sz="1800" spc="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in</a:t>
            </a:r>
            <a:r>
              <a:rPr sz="1800" spc="-1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absorption</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spectrum</a:t>
            </a:r>
            <a:r>
              <a:rPr sz="1800" spc="-1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due</a:t>
            </a:r>
            <a:r>
              <a:rPr sz="1800" spc="1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to </a:t>
            </a:r>
            <a:r>
              <a:rPr sz="1800" dirty="0">
                <a:latin typeface="Arial" panose="020B0604020202020204" pitchFamily="34" charset="0"/>
                <a:cs typeface="Arial" panose="020B0604020202020204" pitchFamily="34" charset="0"/>
              </a:rPr>
              <a:t>applied </a:t>
            </a:r>
            <a:r>
              <a:rPr sz="1800" spc="-35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reverse</a:t>
            </a:r>
            <a:r>
              <a:rPr sz="1800" spc="1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bias</a:t>
            </a:r>
            <a:endParaRPr sz="1800" dirty="0">
              <a:latin typeface="Arial" panose="020B0604020202020204" pitchFamily="34" charset="0"/>
              <a:cs typeface="Arial" panose="020B0604020202020204" pitchFamily="34" charset="0"/>
            </a:endParaRPr>
          </a:p>
          <a:p>
            <a:pPr marL="469900">
              <a:lnSpc>
                <a:spcPts val="2110"/>
              </a:lnSpc>
            </a:pPr>
            <a:r>
              <a:rPr sz="1800" dirty="0">
                <a:latin typeface="Arial" panose="020B0604020202020204" pitchFamily="34" charset="0"/>
                <a:cs typeface="Arial" panose="020B0604020202020204" pitchFamily="34" charset="0"/>
              </a:rPr>
              <a:t></a:t>
            </a:r>
            <a:r>
              <a:rPr sz="1800" spc="-10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most</a:t>
            </a:r>
            <a:r>
              <a:rPr sz="1800" spc="-5" dirty="0">
                <a:latin typeface="Arial" panose="020B0604020202020204" pitchFamily="34" charset="0"/>
                <a:cs typeface="Arial" panose="020B0604020202020204" pitchFamily="34" charset="0"/>
              </a:rPr>
              <a:t> of</a:t>
            </a:r>
            <a:r>
              <a:rPr sz="1800" spc="-1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the</a:t>
            </a:r>
            <a:r>
              <a:rPr sz="1800" spc="1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light</a:t>
            </a:r>
            <a:r>
              <a:rPr sz="1800" spc="-3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is</a:t>
            </a:r>
            <a:r>
              <a:rPr sz="1800" spc="-20"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transmitted</a:t>
            </a:r>
            <a:endParaRPr sz="1800" dirty="0">
              <a:latin typeface="Arial" panose="020B0604020202020204" pitchFamily="34" charset="0"/>
              <a:cs typeface="Arial" panose="020B0604020202020204" pitchFamily="34" charset="0"/>
            </a:endParaRPr>
          </a:p>
          <a:p>
            <a:pPr marL="469900">
              <a:lnSpc>
                <a:spcPct val="100000"/>
              </a:lnSpc>
            </a:pPr>
            <a:r>
              <a:rPr sz="1800" spc="-5" dirty="0">
                <a:latin typeface="Arial" panose="020B0604020202020204" pitchFamily="34" charset="0"/>
                <a:cs typeface="Arial" panose="020B0604020202020204" pitchFamily="34" charset="0"/>
              </a:rPr>
              <a:t>output increases</a:t>
            </a:r>
            <a:r>
              <a:rPr sz="1800" spc="-1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with</a:t>
            </a:r>
            <a:r>
              <a:rPr sz="1800" spc="-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increasing</a:t>
            </a:r>
            <a:r>
              <a:rPr sz="1800" spc="-2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input</a:t>
            </a:r>
          </a:p>
        </p:txBody>
      </p:sp>
      <p:sp>
        <p:nvSpPr>
          <p:cNvPr id="24" name="object 6"/>
          <p:cNvSpPr txBox="1"/>
          <p:nvPr/>
        </p:nvSpPr>
        <p:spPr>
          <a:xfrm>
            <a:off x="6429374" y="1715444"/>
            <a:ext cx="5245735" cy="2808461"/>
          </a:xfrm>
          <a:prstGeom prst="rect">
            <a:avLst/>
          </a:prstGeom>
        </p:spPr>
        <p:txBody>
          <a:bodyPr vert="horz" wrap="square" lIns="0" tIns="12700" rIns="0" bIns="0" rtlCol="0">
            <a:spAutoFit/>
          </a:bodyPr>
          <a:lstStyle/>
          <a:p>
            <a:pPr marL="299085" indent="-287020">
              <a:lnSpc>
                <a:spcPct val="100000"/>
              </a:lnSpc>
              <a:spcBef>
                <a:spcPts val="100"/>
              </a:spcBef>
              <a:buFont typeface="Microsoft Sans Serif"/>
              <a:buChar char="•"/>
              <a:tabLst>
                <a:tab pos="299085" algn="l"/>
                <a:tab pos="299720" algn="l"/>
              </a:tabLst>
            </a:pPr>
            <a:r>
              <a:rPr sz="1800" spc="-5" dirty="0">
                <a:latin typeface="Arial" panose="020B0604020202020204" pitchFamily="34" charset="0"/>
                <a:cs typeface="Arial" panose="020B0604020202020204" pitchFamily="34" charset="0"/>
              </a:rPr>
              <a:t>High</a:t>
            </a:r>
            <a:r>
              <a:rPr sz="1800" spc="-3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power</a:t>
            </a:r>
            <a:r>
              <a:rPr sz="1800" spc="-1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input</a:t>
            </a:r>
            <a:r>
              <a:rPr sz="1800" spc="-2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light</a:t>
            </a:r>
            <a:endParaRPr sz="1800" dirty="0">
              <a:latin typeface="Arial" panose="020B0604020202020204" pitchFamily="34" charset="0"/>
              <a:cs typeface="Arial" panose="020B0604020202020204" pitchFamily="34" charset="0"/>
            </a:endParaRPr>
          </a:p>
          <a:p>
            <a:pPr marL="469900">
              <a:lnSpc>
                <a:spcPct val="100000"/>
              </a:lnSpc>
              <a:spcBef>
                <a:spcPts val="20"/>
              </a:spcBef>
            </a:pPr>
            <a:r>
              <a:rPr sz="1800" dirty="0">
                <a:latin typeface="Arial" panose="020B0604020202020204" pitchFamily="34" charset="0"/>
                <a:cs typeface="Arial" panose="020B0604020202020204" pitchFamily="34" charset="0"/>
              </a:rPr>
              <a:t></a:t>
            </a:r>
            <a:r>
              <a:rPr sz="1800" spc="-10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higher</a:t>
            </a:r>
            <a:r>
              <a:rPr sz="1800" spc="-2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photocurrent</a:t>
            </a:r>
            <a:endParaRPr sz="1800" dirty="0">
              <a:latin typeface="Arial" panose="020B0604020202020204" pitchFamily="34" charset="0"/>
              <a:cs typeface="Arial" panose="020B0604020202020204" pitchFamily="34" charset="0"/>
            </a:endParaRPr>
          </a:p>
          <a:p>
            <a:pPr marL="469900">
              <a:lnSpc>
                <a:spcPts val="2150"/>
              </a:lnSpc>
              <a:spcBef>
                <a:spcPts val="5"/>
              </a:spcBef>
            </a:pPr>
            <a:r>
              <a:rPr sz="1800" dirty="0">
                <a:latin typeface="Arial" panose="020B0604020202020204" pitchFamily="34" charset="0"/>
                <a:cs typeface="Arial" panose="020B0604020202020204" pitchFamily="34" charset="0"/>
              </a:rPr>
              <a:t></a:t>
            </a:r>
            <a:r>
              <a:rPr sz="1800" spc="-9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higher</a:t>
            </a:r>
            <a:r>
              <a:rPr sz="1800" spc="-2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voltage</a:t>
            </a:r>
            <a:r>
              <a:rPr sz="1800" spc="1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across</a:t>
            </a:r>
            <a:r>
              <a:rPr sz="1800" spc="1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resistor</a:t>
            </a:r>
            <a:endParaRPr sz="1800" dirty="0">
              <a:latin typeface="Arial" panose="020B0604020202020204" pitchFamily="34" charset="0"/>
              <a:cs typeface="Arial" panose="020B0604020202020204" pitchFamily="34" charset="0"/>
            </a:endParaRPr>
          </a:p>
          <a:p>
            <a:pPr marL="756285" marR="5080" indent="-287020">
              <a:lnSpc>
                <a:spcPts val="2160"/>
              </a:lnSpc>
              <a:spcBef>
                <a:spcPts val="60"/>
              </a:spcBef>
            </a:pPr>
            <a:r>
              <a:rPr sz="1800" dirty="0">
                <a:latin typeface="Arial" panose="020B0604020202020204" pitchFamily="34" charset="0"/>
                <a:cs typeface="Arial" panose="020B0604020202020204" pitchFamily="34" charset="0"/>
              </a:rPr>
              <a:t></a:t>
            </a:r>
            <a:r>
              <a:rPr sz="1800" spc="3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since diode</a:t>
            </a:r>
            <a:r>
              <a:rPr sz="1800" dirty="0">
                <a:latin typeface="Arial" panose="020B0604020202020204" pitchFamily="34" charset="0"/>
                <a:cs typeface="Arial" panose="020B0604020202020204" pitchFamily="34" charset="0"/>
              </a:rPr>
              <a:t> voltage</a:t>
            </a:r>
            <a:r>
              <a:rPr sz="1800" spc="1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bias</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voltage</a:t>
            </a:r>
            <a:r>
              <a:rPr sz="1800" spc="1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resistor </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voltage,</a:t>
            </a:r>
            <a:r>
              <a:rPr sz="1800" dirty="0">
                <a:latin typeface="Arial" panose="020B0604020202020204" pitchFamily="34" charset="0"/>
                <a:cs typeface="Arial" panose="020B0604020202020204" pitchFamily="34" charset="0"/>
              </a:rPr>
              <a:t> the</a:t>
            </a:r>
            <a:r>
              <a:rPr sz="1800" spc="1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reverse</a:t>
            </a:r>
            <a:r>
              <a:rPr sz="1800" spc="1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voltage</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on</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diode</a:t>
            </a:r>
            <a:r>
              <a:rPr sz="1800" spc="1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decreases</a:t>
            </a:r>
          </a:p>
          <a:p>
            <a:pPr marL="469900">
              <a:lnSpc>
                <a:spcPts val="2090"/>
              </a:lnSpc>
            </a:pPr>
            <a:r>
              <a:rPr sz="1800" dirty="0">
                <a:latin typeface="Arial" panose="020B0604020202020204" pitchFamily="34" charset="0"/>
                <a:cs typeface="Arial" panose="020B0604020202020204" pitchFamily="34" charset="0"/>
              </a:rPr>
              <a:t></a:t>
            </a:r>
            <a:r>
              <a:rPr sz="1800" spc="4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absorption</a:t>
            </a:r>
            <a:r>
              <a:rPr sz="1800" dirty="0">
                <a:latin typeface="Arial" panose="020B0604020202020204" pitchFamily="34" charset="0"/>
                <a:cs typeface="Arial" panose="020B0604020202020204" pitchFamily="34" charset="0"/>
              </a:rPr>
              <a:t> peak</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shifted</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to</a:t>
            </a:r>
            <a:r>
              <a:rPr sz="1800" spc="-1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higher</a:t>
            </a:r>
            <a:r>
              <a:rPr sz="1800" spc="-1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energies</a:t>
            </a:r>
          </a:p>
          <a:p>
            <a:pPr marL="469900">
              <a:lnSpc>
                <a:spcPct val="100000"/>
              </a:lnSpc>
            </a:pPr>
            <a:r>
              <a:rPr sz="1800" dirty="0">
                <a:latin typeface="Arial" panose="020B0604020202020204" pitchFamily="34" charset="0"/>
                <a:cs typeface="Arial" panose="020B0604020202020204" pitchFamily="34" charset="0"/>
              </a:rPr>
              <a:t></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transmission</a:t>
            </a:r>
            <a:r>
              <a:rPr sz="1800" spc="-3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drops</a:t>
            </a:r>
            <a:endParaRPr sz="1800" dirty="0">
              <a:latin typeface="Arial" panose="020B0604020202020204" pitchFamily="34" charset="0"/>
              <a:cs typeface="Arial" panose="020B0604020202020204" pitchFamily="34" charset="0"/>
            </a:endParaRPr>
          </a:p>
          <a:p>
            <a:pPr marL="469900">
              <a:lnSpc>
                <a:spcPct val="100000"/>
              </a:lnSpc>
            </a:pPr>
            <a:r>
              <a:rPr sz="1800" dirty="0">
                <a:latin typeface="Arial" panose="020B0604020202020204" pitchFamily="34" charset="0"/>
                <a:cs typeface="Arial" panose="020B0604020202020204" pitchFamily="34" charset="0"/>
              </a:rPr>
              <a:t></a:t>
            </a:r>
            <a:r>
              <a:rPr sz="1800" spc="4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output </a:t>
            </a:r>
            <a:r>
              <a:rPr sz="1800" dirty="0">
                <a:latin typeface="Arial" panose="020B0604020202020204" pitchFamily="34" charset="0"/>
                <a:cs typeface="Arial" panose="020B0604020202020204" pitchFamily="34" charset="0"/>
              </a:rPr>
              <a:t>power</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increases </a:t>
            </a:r>
            <a:r>
              <a:rPr sz="1800" dirty="0">
                <a:latin typeface="Arial" panose="020B0604020202020204" pitchFamily="34" charset="0"/>
                <a:cs typeface="Arial" panose="020B0604020202020204" pitchFamily="34" charset="0"/>
              </a:rPr>
              <a:t>with further</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increase</a:t>
            </a:r>
            <a:r>
              <a:rPr sz="18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in </a:t>
            </a:r>
            <a:r>
              <a:rPr sz="1800" dirty="0">
                <a:latin typeface="Arial" panose="020B0604020202020204" pitchFamily="34" charset="0"/>
                <a:cs typeface="Arial" panose="020B0604020202020204" pitchFamily="34" charset="0"/>
              </a:rPr>
              <a:t>input</a:t>
            </a:r>
            <a:r>
              <a:rPr sz="1800" spc="-4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power</a:t>
            </a:r>
          </a:p>
        </p:txBody>
      </p:sp>
      <p:sp>
        <p:nvSpPr>
          <p:cNvPr id="25" name="object 7"/>
          <p:cNvSpPr txBox="1"/>
          <p:nvPr/>
        </p:nvSpPr>
        <p:spPr>
          <a:xfrm>
            <a:off x="6548865" y="4746444"/>
            <a:ext cx="5066665" cy="574040"/>
          </a:xfrm>
          <a:prstGeom prst="rect">
            <a:avLst/>
          </a:prstGeom>
        </p:spPr>
        <p:txBody>
          <a:bodyPr vert="horz" wrap="square" lIns="0" tIns="12700" rIns="0" bIns="0" rtlCol="0">
            <a:spAutoFit/>
          </a:bodyPr>
          <a:lstStyle/>
          <a:p>
            <a:pPr marL="299085" marR="5080" indent="-287020">
              <a:lnSpc>
                <a:spcPct val="100000"/>
              </a:lnSpc>
              <a:spcBef>
                <a:spcPts val="100"/>
              </a:spcBef>
              <a:buFont typeface="Microsoft Sans Serif"/>
              <a:buChar char="•"/>
              <a:tabLst>
                <a:tab pos="299085" algn="l"/>
                <a:tab pos="299720" algn="l"/>
              </a:tabLst>
            </a:pPr>
            <a:r>
              <a:rPr sz="1800" spc="-5" dirty="0">
                <a:latin typeface="Arial" panose="020B0604020202020204" pitchFamily="34" charset="0"/>
                <a:cs typeface="Arial" panose="020B0604020202020204" pitchFamily="34" charset="0"/>
              </a:rPr>
              <a:t>HYSTERESIS </a:t>
            </a:r>
            <a:r>
              <a:rPr sz="1800" dirty="0">
                <a:latin typeface="Arial" panose="020B0604020202020204" pitchFamily="34" charset="0"/>
                <a:cs typeface="Arial" panose="020B0604020202020204" pitchFamily="34" charset="0"/>
              </a:rPr>
              <a:t>is </a:t>
            </a:r>
            <a:r>
              <a:rPr sz="1800" spc="-5" dirty="0">
                <a:latin typeface="Arial" panose="020B0604020202020204" pitchFamily="34" charset="0"/>
                <a:cs typeface="Arial" panose="020B0604020202020204" pitchFamily="34" charset="0"/>
              </a:rPr>
              <a:t>observed </a:t>
            </a:r>
            <a:r>
              <a:rPr sz="1800" dirty="0">
                <a:latin typeface="Arial" panose="020B0604020202020204" pitchFamily="34" charset="0"/>
                <a:cs typeface="Arial" panose="020B0604020202020204" pitchFamily="34" charset="0"/>
              </a:rPr>
              <a:t>due </a:t>
            </a:r>
            <a:r>
              <a:rPr sz="1800" spc="-5" dirty="0">
                <a:latin typeface="Arial" panose="020B0604020202020204" pitchFamily="34" charset="0"/>
                <a:cs typeface="Arial" panose="020B0604020202020204" pitchFamily="34" charset="0"/>
              </a:rPr>
              <a:t>to asymmetric shape </a:t>
            </a:r>
            <a:r>
              <a:rPr sz="1800" spc="-35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of</a:t>
            </a:r>
            <a:r>
              <a:rPr sz="1800" spc="-1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the</a:t>
            </a:r>
            <a:r>
              <a:rPr sz="1800" spc="1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absorption</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resonances.</a:t>
            </a:r>
            <a:endParaRPr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3744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a:spLocks/>
          </p:cNvSpPr>
          <p:nvPr/>
        </p:nvSpPr>
        <p:spPr>
          <a:xfrm>
            <a:off x="731775" y="1196915"/>
            <a:ext cx="4301490" cy="813684"/>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IN" sz="2600" b="1" spc="-5" dirty="0">
                <a:latin typeface="Arial" panose="020B0604020202020204" pitchFamily="34" charset="0"/>
                <a:cs typeface="Arial" panose="020B0604020202020204" pitchFamily="34" charset="0"/>
              </a:rPr>
              <a:t>Photonic</a:t>
            </a:r>
            <a:r>
              <a:rPr lang="en-IN" sz="2600" b="1" spc="-75" dirty="0">
                <a:latin typeface="Arial" panose="020B0604020202020204" pitchFamily="34" charset="0"/>
                <a:cs typeface="Arial" panose="020B0604020202020204" pitchFamily="34" charset="0"/>
              </a:rPr>
              <a:t> </a:t>
            </a:r>
            <a:r>
              <a:rPr lang="en-IN" sz="2600" b="1" spc="-5" dirty="0">
                <a:latin typeface="Arial" panose="020B0604020202020204" pitchFamily="34" charset="0"/>
                <a:cs typeface="Arial" panose="020B0604020202020204" pitchFamily="34" charset="0"/>
              </a:rPr>
              <a:t>Switching</a:t>
            </a:r>
            <a:r>
              <a:rPr lang="en-IN" sz="2600" b="1" spc="-114" dirty="0">
                <a:latin typeface="Arial" panose="020B0604020202020204" pitchFamily="34" charset="0"/>
                <a:cs typeface="Arial" panose="020B0604020202020204" pitchFamily="34" charset="0"/>
              </a:rPr>
              <a:t> </a:t>
            </a:r>
            <a:r>
              <a:rPr lang="en-IN" sz="2600" b="1" spc="-5" dirty="0">
                <a:latin typeface="Arial" panose="020B0604020202020204" pitchFamily="34" charset="0"/>
                <a:cs typeface="Arial" panose="020B0604020202020204" pitchFamily="34" charset="0"/>
              </a:rPr>
              <a:t>Operation</a:t>
            </a:r>
            <a:endParaRPr lang="en-IN" sz="2600" dirty="0">
              <a:latin typeface="Arial" panose="020B0604020202020204" pitchFamily="34" charset="0"/>
              <a:cs typeface="Arial" panose="020B0604020202020204" pitchFamily="34" charset="0"/>
            </a:endParaRPr>
          </a:p>
        </p:txBody>
      </p:sp>
      <p:pic>
        <p:nvPicPr>
          <p:cNvPr id="3" name="object 4"/>
          <p:cNvPicPr/>
          <p:nvPr/>
        </p:nvPicPr>
        <p:blipFill>
          <a:blip r:embed="rId2" cstate="print"/>
          <a:stretch>
            <a:fillRect/>
          </a:stretch>
        </p:blipFill>
        <p:spPr>
          <a:xfrm>
            <a:off x="334644" y="2177461"/>
            <a:ext cx="5075555" cy="3080339"/>
          </a:xfrm>
          <a:prstGeom prst="rect">
            <a:avLst/>
          </a:prstGeom>
        </p:spPr>
      </p:pic>
      <p:sp>
        <p:nvSpPr>
          <p:cNvPr id="4" name="object 8"/>
          <p:cNvSpPr txBox="1"/>
          <p:nvPr/>
        </p:nvSpPr>
        <p:spPr>
          <a:xfrm>
            <a:off x="356415" y="5594610"/>
            <a:ext cx="5532755" cy="258404"/>
          </a:xfrm>
          <a:prstGeom prst="rect">
            <a:avLst/>
          </a:prstGeom>
        </p:spPr>
        <p:txBody>
          <a:bodyPr vert="horz" wrap="square" lIns="0" tIns="12065" rIns="0" bIns="0" rtlCol="0">
            <a:spAutoFit/>
          </a:bodyPr>
          <a:lstStyle/>
          <a:p>
            <a:pPr marL="12700">
              <a:lnSpc>
                <a:spcPct val="100000"/>
              </a:lnSpc>
              <a:spcBef>
                <a:spcPts val="95"/>
              </a:spcBef>
            </a:pPr>
            <a:r>
              <a:rPr sz="1600" spc="-10" dirty="0">
                <a:latin typeface="Arial" panose="020B0604020202020204" pitchFamily="34" charset="0"/>
                <a:cs typeface="Arial" panose="020B0604020202020204" pitchFamily="34" charset="0"/>
              </a:rPr>
              <a:t>Schematic</a:t>
            </a:r>
            <a:r>
              <a:rPr sz="1600" spc="5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illustration</a:t>
            </a:r>
            <a:r>
              <a:rPr sz="1600" spc="4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of</a:t>
            </a:r>
            <a:r>
              <a:rPr sz="1600" spc="2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photonic</a:t>
            </a:r>
            <a:r>
              <a:rPr sz="1600" spc="15" dirty="0">
                <a:latin typeface="Arial" panose="020B0604020202020204" pitchFamily="34" charset="0"/>
                <a:cs typeface="Arial" panose="020B0604020202020204" pitchFamily="34" charset="0"/>
              </a:rPr>
              <a:t> </a:t>
            </a:r>
            <a:r>
              <a:rPr sz="1600" spc="-10" dirty="0">
                <a:latin typeface="Arial" panose="020B0604020202020204" pitchFamily="34" charset="0"/>
                <a:cs typeface="Arial" panose="020B0604020202020204" pitchFamily="34" charset="0"/>
              </a:rPr>
              <a:t>switching</a:t>
            </a:r>
            <a:r>
              <a:rPr sz="1600" spc="55" dirty="0">
                <a:latin typeface="Arial" panose="020B0604020202020204" pitchFamily="34" charset="0"/>
                <a:cs typeface="Arial" panose="020B0604020202020204" pitchFamily="34" charset="0"/>
              </a:rPr>
              <a:t> </a:t>
            </a:r>
            <a:r>
              <a:rPr sz="1600" spc="-10" dirty="0">
                <a:latin typeface="Arial" panose="020B0604020202020204" pitchFamily="34" charset="0"/>
                <a:cs typeface="Arial" panose="020B0604020202020204" pitchFamily="34" charset="0"/>
              </a:rPr>
              <a:t>characteristics</a:t>
            </a:r>
            <a:endParaRPr sz="1600" dirty="0">
              <a:latin typeface="Arial" panose="020B0604020202020204" pitchFamily="34" charset="0"/>
              <a:cs typeface="Arial" panose="020B0604020202020204" pitchFamily="34" charset="0"/>
            </a:endParaRPr>
          </a:p>
        </p:txBody>
      </p:sp>
      <p:sp>
        <p:nvSpPr>
          <p:cNvPr id="5" name="object 4"/>
          <p:cNvSpPr txBox="1">
            <a:spLocks/>
          </p:cNvSpPr>
          <p:nvPr/>
        </p:nvSpPr>
        <p:spPr>
          <a:xfrm>
            <a:off x="2438400" y="64407"/>
            <a:ext cx="4730812" cy="566181"/>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IN" sz="3600" b="1" spc="-10" dirty="0">
                <a:solidFill>
                  <a:srgbClr val="000099"/>
                </a:solidFill>
                <a:latin typeface="Arial" panose="020B0604020202020204" pitchFamily="34" charset="0"/>
                <a:cs typeface="Arial" panose="020B0604020202020204" pitchFamily="34" charset="0"/>
              </a:rPr>
              <a:t>Switchi</a:t>
            </a:r>
            <a:r>
              <a:rPr lang="en-IN" sz="3600" b="1" spc="-20" dirty="0">
                <a:solidFill>
                  <a:srgbClr val="000099"/>
                </a:solidFill>
                <a:latin typeface="Arial" panose="020B0604020202020204" pitchFamily="34" charset="0"/>
                <a:cs typeface="Arial" panose="020B0604020202020204" pitchFamily="34" charset="0"/>
              </a:rPr>
              <a:t>n</a:t>
            </a:r>
            <a:r>
              <a:rPr lang="en-IN" sz="3600" b="1" spc="-5" dirty="0">
                <a:solidFill>
                  <a:srgbClr val="000099"/>
                </a:solidFill>
                <a:latin typeface="Arial" panose="020B0604020202020204" pitchFamily="34" charset="0"/>
                <a:cs typeface="Arial" panose="020B0604020202020204" pitchFamily="34" charset="0"/>
              </a:rPr>
              <a:t>g</a:t>
            </a:r>
            <a:r>
              <a:rPr lang="en-IN" sz="3600" b="1" spc="-100" dirty="0">
                <a:solidFill>
                  <a:srgbClr val="000099"/>
                </a:solidFill>
                <a:latin typeface="Arial" panose="020B0604020202020204" pitchFamily="34" charset="0"/>
                <a:cs typeface="Arial" panose="020B0604020202020204" pitchFamily="34" charset="0"/>
              </a:rPr>
              <a:t>  </a:t>
            </a:r>
            <a:r>
              <a:rPr lang="en-IN" sz="3600" b="1" spc="-10" dirty="0">
                <a:solidFill>
                  <a:srgbClr val="000099"/>
                </a:solidFill>
                <a:latin typeface="Arial" panose="020B0604020202020204" pitchFamily="34" charset="0"/>
                <a:cs typeface="Arial" panose="020B0604020202020204" pitchFamily="34" charset="0"/>
              </a:rPr>
              <a:t>Action</a:t>
            </a:r>
          </a:p>
        </p:txBody>
      </p:sp>
      <p:sp>
        <p:nvSpPr>
          <p:cNvPr id="6" name="object 5"/>
          <p:cNvSpPr txBox="1"/>
          <p:nvPr/>
        </p:nvSpPr>
        <p:spPr>
          <a:xfrm>
            <a:off x="6429374" y="485917"/>
            <a:ext cx="5146675" cy="1400810"/>
          </a:xfrm>
          <a:prstGeom prst="rect">
            <a:avLst/>
          </a:prstGeom>
        </p:spPr>
        <p:txBody>
          <a:bodyPr vert="horz" wrap="square" lIns="0" tIns="12700" rIns="0" bIns="0" rtlCol="0">
            <a:spAutoFit/>
          </a:bodyPr>
          <a:lstStyle/>
          <a:p>
            <a:pPr marL="299085" indent="-287020">
              <a:lnSpc>
                <a:spcPct val="100000"/>
              </a:lnSpc>
              <a:spcBef>
                <a:spcPts val="100"/>
              </a:spcBef>
              <a:buFont typeface="Microsoft Sans Serif"/>
              <a:buChar char="•"/>
              <a:tabLst>
                <a:tab pos="299085" algn="l"/>
                <a:tab pos="299720" algn="l"/>
              </a:tabLst>
            </a:pPr>
            <a:r>
              <a:rPr sz="1800" dirty="0">
                <a:latin typeface="Arial" panose="020B0604020202020204" pitchFamily="34" charset="0"/>
                <a:cs typeface="Arial" panose="020B0604020202020204" pitchFamily="34" charset="0"/>
              </a:rPr>
              <a:t>Low</a:t>
            </a:r>
            <a:r>
              <a:rPr sz="1800" spc="-1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power</a:t>
            </a:r>
            <a:r>
              <a:rPr sz="1800" spc="-1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input</a:t>
            </a:r>
            <a:r>
              <a:rPr sz="1800" spc="-2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light</a:t>
            </a:r>
            <a:endParaRPr sz="1800" dirty="0">
              <a:latin typeface="Arial" panose="020B0604020202020204" pitchFamily="34" charset="0"/>
              <a:cs typeface="Arial" panose="020B0604020202020204" pitchFamily="34" charset="0"/>
            </a:endParaRPr>
          </a:p>
          <a:p>
            <a:pPr marL="469900" marR="5080">
              <a:lnSpc>
                <a:spcPts val="2140"/>
              </a:lnSpc>
              <a:spcBef>
                <a:spcPts val="110"/>
              </a:spcBef>
            </a:pPr>
            <a:r>
              <a:rPr sz="1800" dirty="0">
                <a:latin typeface="Arial" panose="020B0604020202020204" pitchFamily="34" charset="0"/>
                <a:cs typeface="Arial" panose="020B0604020202020204" pitchFamily="34" charset="0"/>
              </a:rPr>
              <a:t></a:t>
            </a:r>
            <a:r>
              <a:rPr sz="1800" spc="-9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red</a:t>
            </a:r>
            <a:r>
              <a:rPr sz="1800" spc="-5" dirty="0">
                <a:latin typeface="Arial" panose="020B0604020202020204" pitchFamily="34" charset="0"/>
                <a:cs typeface="Arial" panose="020B0604020202020204" pitchFamily="34" charset="0"/>
              </a:rPr>
              <a:t> shift</a:t>
            </a:r>
            <a:r>
              <a:rPr sz="1800" spc="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in</a:t>
            </a:r>
            <a:r>
              <a:rPr sz="1800" spc="-1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absorption</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spectrum</a:t>
            </a:r>
            <a:r>
              <a:rPr sz="1800" spc="-1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due</a:t>
            </a:r>
            <a:r>
              <a:rPr sz="1800" spc="1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to </a:t>
            </a:r>
            <a:r>
              <a:rPr sz="1800" dirty="0">
                <a:latin typeface="Arial" panose="020B0604020202020204" pitchFamily="34" charset="0"/>
                <a:cs typeface="Arial" panose="020B0604020202020204" pitchFamily="34" charset="0"/>
              </a:rPr>
              <a:t>applied </a:t>
            </a:r>
            <a:r>
              <a:rPr sz="1800" spc="-35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reverse</a:t>
            </a:r>
            <a:r>
              <a:rPr sz="1800" spc="1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bias</a:t>
            </a:r>
            <a:endParaRPr sz="1800" dirty="0">
              <a:latin typeface="Arial" panose="020B0604020202020204" pitchFamily="34" charset="0"/>
              <a:cs typeface="Arial" panose="020B0604020202020204" pitchFamily="34" charset="0"/>
            </a:endParaRPr>
          </a:p>
          <a:p>
            <a:pPr marL="469900">
              <a:lnSpc>
                <a:spcPts val="2110"/>
              </a:lnSpc>
            </a:pPr>
            <a:r>
              <a:rPr sz="1800" dirty="0">
                <a:latin typeface="Arial" panose="020B0604020202020204" pitchFamily="34" charset="0"/>
                <a:cs typeface="Arial" panose="020B0604020202020204" pitchFamily="34" charset="0"/>
              </a:rPr>
              <a:t></a:t>
            </a:r>
            <a:r>
              <a:rPr sz="1800" spc="-10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most</a:t>
            </a:r>
            <a:r>
              <a:rPr sz="1800" spc="-5" dirty="0">
                <a:latin typeface="Arial" panose="020B0604020202020204" pitchFamily="34" charset="0"/>
                <a:cs typeface="Arial" panose="020B0604020202020204" pitchFamily="34" charset="0"/>
              </a:rPr>
              <a:t> of</a:t>
            </a:r>
            <a:r>
              <a:rPr sz="1800" spc="-1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the</a:t>
            </a:r>
            <a:r>
              <a:rPr sz="1800" spc="1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light</a:t>
            </a:r>
            <a:r>
              <a:rPr sz="1800" spc="-3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is</a:t>
            </a:r>
            <a:r>
              <a:rPr sz="1800" spc="-20"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transmitted</a:t>
            </a:r>
            <a:endParaRPr sz="1800" dirty="0">
              <a:latin typeface="Arial" panose="020B0604020202020204" pitchFamily="34" charset="0"/>
              <a:cs typeface="Arial" panose="020B0604020202020204" pitchFamily="34" charset="0"/>
            </a:endParaRPr>
          </a:p>
          <a:p>
            <a:pPr marL="469900">
              <a:lnSpc>
                <a:spcPct val="100000"/>
              </a:lnSpc>
            </a:pPr>
            <a:r>
              <a:rPr sz="1800" spc="-5" dirty="0">
                <a:latin typeface="Arial" panose="020B0604020202020204" pitchFamily="34" charset="0"/>
                <a:cs typeface="Arial" panose="020B0604020202020204" pitchFamily="34" charset="0"/>
              </a:rPr>
              <a:t>output increases</a:t>
            </a:r>
            <a:r>
              <a:rPr sz="1800" spc="-1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with</a:t>
            </a:r>
            <a:r>
              <a:rPr sz="1800" spc="-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increasing</a:t>
            </a:r>
            <a:r>
              <a:rPr sz="1800" spc="-2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input</a:t>
            </a:r>
          </a:p>
        </p:txBody>
      </p:sp>
      <p:sp>
        <p:nvSpPr>
          <p:cNvPr id="7" name="object 6"/>
          <p:cNvSpPr txBox="1"/>
          <p:nvPr/>
        </p:nvSpPr>
        <p:spPr>
          <a:xfrm>
            <a:off x="6429374" y="2132091"/>
            <a:ext cx="5245735" cy="2808461"/>
          </a:xfrm>
          <a:prstGeom prst="rect">
            <a:avLst/>
          </a:prstGeom>
        </p:spPr>
        <p:txBody>
          <a:bodyPr vert="horz" wrap="square" lIns="0" tIns="12700" rIns="0" bIns="0" rtlCol="0">
            <a:spAutoFit/>
          </a:bodyPr>
          <a:lstStyle/>
          <a:p>
            <a:pPr marL="299085" indent="-287020">
              <a:lnSpc>
                <a:spcPct val="100000"/>
              </a:lnSpc>
              <a:spcBef>
                <a:spcPts val="100"/>
              </a:spcBef>
              <a:buFont typeface="Microsoft Sans Serif"/>
              <a:buChar char="•"/>
              <a:tabLst>
                <a:tab pos="299085" algn="l"/>
                <a:tab pos="299720" algn="l"/>
              </a:tabLst>
            </a:pPr>
            <a:r>
              <a:rPr sz="1800" spc="-5" dirty="0">
                <a:solidFill>
                  <a:srgbClr val="FF0000"/>
                </a:solidFill>
                <a:latin typeface="Arial" panose="020B0604020202020204" pitchFamily="34" charset="0"/>
                <a:cs typeface="Arial" panose="020B0604020202020204" pitchFamily="34" charset="0"/>
              </a:rPr>
              <a:t>High</a:t>
            </a:r>
            <a:r>
              <a:rPr sz="1800" spc="-30" dirty="0">
                <a:solidFill>
                  <a:srgbClr val="FF0000"/>
                </a:solidFill>
                <a:latin typeface="Arial" panose="020B0604020202020204" pitchFamily="34" charset="0"/>
                <a:cs typeface="Arial" panose="020B0604020202020204" pitchFamily="34" charset="0"/>
              </a:rPr>
              <a:t> </a:t>
            </a:r>
            <a:r>
              <a:rPr sz="1800" dirty="0">
                <a:solidFill>
                  <a:srgbClr val="FF0000"/>
                </a:solidFill>
                <a:latin typeface="Arial" panose="020B0604020202020204" pitchFamily="34" charset="0"/>
                <a:cs typeface="Arial" panose="020B0604020202020204" pitchFamily="34" charset="0"/>
              </a:rPr>
              <a:t>power</a:t>
            </a:r>
            <a:r>
              <a:rPr sz="1800" spc="-15" dirty="0">
                <a:solidFill>
                  <a:srgbClr val="FF0000"/>
                </a:solidFill>
                <a:latin typeface="Arial" panose="020B0604020202020204" pitchFamily="34" charset="0"/>
                <a:cs typeface="Arial" panose="020B0604020202020204" pitchFamily="34" charset="0"/>
              </a:rPr>
              <a:t> </a:t>
            </a:r>
            <a:r>
              <a:rPr sz="1800" dirty="0">
                <a:solidFill>
                  <a:srgbClr val="FF0000"/>
                </a:solidFill>
                <a:latin typeface="Arial" panose="020B0604020202020204" pitchFamily="34" charset="0"/>
                <a:cs typeface="Arial" panose="020B0604020202020204" pitchFamily="34" charset="0"/>
              </a:rPr>
              <a:t>input</a:t>
            </a:r>
            <a:r>
              <a:rPr sz="1800" spc="-20" dirty="0">
                <a:solidFill>
                  <a:srgbClr val="FF0000"/>
                </a:solidFill>
                <a:latin typeface="Arial" panose="020B0604020202020204" pitchFamily="34" charset="0"/>
                <a:cs typeface="Arial" panose="020B0604020202020204" pitchFamily="34" charset="0"/>
              </a:rPr>
              <a:t> </a:t>
            </a:r>
            <a:r>
              <a:rPr sz="1800" spc="-5" dirty="0">
                <a:solidFill>
                  <a:srgbClr val="FF0000"/>
                </a:solidFill>
                <a:latin typeface="Arial" panose="020B0604020202020204" pitchFamily="34" charset="0"/>
                <a:cs typeface="Arial" panose="020B0604020202020204" pitchFamily="34" charset="0"/>
              </a:rPr>
              <a:t>light</a:t>
            </a:r>
            <a:endParaRPr sz="1800" dirty="0">
              <a:solidFill>
                <a:srgbClr val="FF0000"/>
              </a:solidFill>
              <a:latin typeface="Arial" panose="020B0604020202020204" pitchFamily="34" charset="0"/>
              <a:cs typeface="Arial" panose="020B0604020202020204" pitchFamily="34" charset="0"/>
            </a:endParaRPr>
          </a:p>
          <a:p>
            <a:pPr marL="469900">
              <a:lnSpc>
                <a:spcPct val="100000"/>
              </a:lnSpc>
              <a:spcBef>
                <a:spcPts val="20"/>
              </a:spcBef>
            </a:pPr>
            <a:r>
              <a:rPr sz="1800" dirty="0">
                <a:latin typeface="Arial" panose="020B0604020202020204" pitchFamily="34" charset="0"/>
                <a:cs typeface="Arial" panose="020B0604020202020204" pitchFamily="34" charset="0"/>
              </a:rPr>
              <a:t></a:t>
            </a:r>
            <a:r>
              <a:rPr sz="1800" spc="-10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higher</a:t>
            </a:r>
            <a:r>
              <a:rPr sz="1800" spc="-2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photocurrent</a:t>
            </a:r>
            <a:endParaRPr sz="1800" dirty="0">
              <a:latin typeface="Arial" panose="020B0604020202020204" pitchFamily="34" charset="0"/>
              <a:cs typeface="Arial" panose="020B0604020202020204" pitchFamily="34" charset="0"/>
            </a:endParaRPr>
          </a:p>
          <a:p>
            <a:pPr marL="469900">
              <a:lnSpc>
                <a:spcPts val="2150"/>
              </a:lnSpc>
              <a:spcBef>
                <a:spcPts val="5"/>
              </a:spcBef>
            </a:pPr>
            <a:r>
              <a:rPr sz="1800" dirty="0">
                <a:latin typeface="Arial" panose="020B0604020202020204" pitchFamily="34" charset="0"/>
                <a:cs typeface="Arial" panose="020B0604020202020204" pitchFamily="34" charset="0"/>
              </a:rPr>
              <a:t></a:t>
            </a:r>
            <a:r>
              <a:rPr sz="1800" spc="-9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higher</a:t>
            </a:r>
            <a:r>
              <a:rPr sz="1800" spc="-2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voltage</a:t>
            </a:r>
            <a:r>
              <a:rPr sz="1800" spc="1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across</a:t>
            </a:r>
            <a:r>
              <a:rPr sz="1800" spc="1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resistor</a:t>
            </a:r>
            <a:endParaRPr sz="1800" dirty="0">
              <a:latin typeface="Arial" panose="020B0604020202020204" pitchFamily="34" charset="0"/>
              <a:cs typeface="Arial" panose="020B0604020202020204" pitchFamily="34" charset="0"/>
            </a:endParaRPr>
          </a:p>
          <a:p>
            <a:pPr marL="756285" marR="5080" indent="-287020">
              <a:lnSpc>
                <a:spcPts val="2160"/>
              </a:lnSpc>
              <a:spcBef>
                <a:spcPts val="60"/>
              </a:spcBef>
            </a:pPr>
            <a:r>
              <a:rPr sz="1800" dirty="0">
                <a:latin typeface="Arial" panose="020B0604020202020204" pitchFamily="34" charset="0"/>
                <a:cs typeface="Arial" panose="020B0604020202020204" pitchFamily="34" charset="0"/>
              </a:rPr>
              <a:t></a:t>
            </a:r>
            <a:r>
              <a:rPr sz="1800" spc="3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since diode</a:t>
            </a:r>
            <a:r>
              <a:rPr sz="1800" dirty="0">
                <a:latin typeface="Arial" panose="020B0604020202020204" pitchFamily="34" charset="0"/>
                <a:cs typeface="Arial" panose="020B0604020202020204" pitchFamily="34" charset="0"/>
              </a:rPr>
              <a:t> voltage</a:t>
            </a:r>
            <a:r>
              <a:rPr sz="1800" spc="1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bias</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voltage</a:t>
            </a:r>
            <a:r>
              <a:rPr sz="1800" spc="1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resistor </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voltage,</a:t>
            </a:r>
            <a:r>
              <a:rPr sz="1800" dirty="0">
                <a:latin typeface="Arial" panose="020B0604020202020204" pitchFamily="34" charset="0"/>
                <a:cs typeface="Arial" panose="020B0604020202020204" pitchFamily="34" charset="0"/>
              </a:rPr>
              <a:t> the</a:t>
            </a:r>
            <a:r>
              <a:rPr sz="1800" spc="1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reverse</a:t>
            </a:r>
            <a:r>
              <a:rPr sz="1800" spc="1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voltage</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on</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diode</a:t>
            </a:r>
            <a:r>
              <a:rPr sz="1800" spc="1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decreases</a:t>
            </a:r>
          </a:p>
          <a:p>
            <a:pPr marL="469900">
              <a:lnSpc>
                <a:spcPts val="2090"/>
              </a:lnSpc>
            </a:pPr>
            <a:r>
              <a:rPr sz="1800" dirty="0">
                <a:latin typeface="Arial" panose="020B0604020202020204" pitchFamily="34" charset="0"/>
                <a:cs typeface="Arial" panose="020B0604020202020204" pitchFamily="34" charset="0"/>
              </a:rPr>
              <a:t></a:t>
            </a:r>
            <a:r>
              <a:rPr sz="1800" spc="4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absorption</a:t>
            </a:r>
            <a:r>
              <a:rPr sz="1800" dirty="0">
                <a:latin typeface="Arial" panose="020B0604020202020204" pitchFamily="34" charset="0"/>
                <a:cs typeface="Arial" panose="020B0604020202020204" pitchFamily="34" charset="0"/>
              </a:rPr>
              <a:t> peak</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shifted</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to</a:t>
            </a:r>
            <a:r>
              <a:rPr sz="1800" spc="-1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higher</a:t>
            </a:r>
            <a:r>
              <a:rPr sz="1800" spc="-1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energies</a:t>
            </a:r>
          </a:p>
          <a:p>
            <a:pPr marL="469900">
              <a:lnSpc>
                <a:spcPct val="100000"/>
              </a:lnSpc>
            </a:pPr>
            <a:r>
              <a:rPr sz="1800" dirty="0">
                <a:latin typeface="Arial" panose="020B0604020202020204" pitchFamily="34" charset="0"/>
                <a:cs typeface="Arial" panose="020B0604020202020204" pitchFamily="34" charset="0"/>
              </a:rPr>
              <a:t></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transmission</a:t>
            </a:r>
            <a:r>
              <a:rPr sz="1800" spc="-3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drops</a:t>
            </a:r>
            <a:endParaRPr sz="1800" dirty="0">
              <a:latin typeface="Arial" panose="020B0604020202020204" pitchFamily="34" charset="0"/>
              <a:cs typeface="Arial" panose="020B0604020202020204" pitchFamily="34" charset="0"/>
            </a:endParaRPr>
          </a:p>
          <a:p>
            <a:pPr marL="469900">
              <a:lnSpc>
                <a:spcPct val="100000"/>
              </a:lnSpc>
            </a:pPr>
            <a:r>
              <a:rPr sz="1800" dirty="0">
                <a:latin typeface="Arial" panose="020B0604020202020204" pitchFamily="34" charset="0"/>
                <a:cs typeface="Arial" panose="020B0604020202020204" pitchFamily="34" charset="0"/>
              </a:rPr>
              <a:t></a:t>
            </a:r>
            <a:r>
              <a:rPr sz="1800" spc="4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output </a:t>
            </a:r>
            <a:r>
              <a:rPr sz="1800" dirty="0">
                <a:latin typeface="Arial" panose="020B0604020202020204" pitchFamily="34" charset="0"/>
                <a:cs typeface="Arial" panose="020B0604020202020204" pitchFamily="34" charset="0"/>
              </a:rPr>
              <a:t>power</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increases </a:t>
            </a:r>
            <a:r>
              <a:rPr sz="1800" dirty="0">
                <a:latin typeface="Arial" panose="020B0604020202020204" pitchFamily="34" charset="0"/>
                <a:cs typeface="Arial" panose="020B0604020202020204" pitchFamily="34" charset="0"/>
              </a:rPr>
              <a:t>with further</a:t>
            </a:r>
            <a:r>
              <a:rPr sz="1800" spc="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increase</a:t>
            </a:r>
            <a:r>
              <a:rPr sz="1800" dirty="0">
                <a:latin typeface="Arial" panose="020B0604020202020204" pitchFamily="34" charset="0"/>
                <a:cs typeface="Arial" panose="020B0604020202020204" pitchFamily="34" charset="0"/>
              </a:rPr>
              <a:t> i</a:t>
            </a:r>
            <a:r>
              <a:rPr lang="en-IN" sz="1800" dirty="0">
                <a:latin typeface="Arial" panose="020B0604020202020204" pitchFamily="34" charset="0"/>
                <a:cs typeface="Arial" panose="020B0604020202020204" pitchFamily="34" charset="0"/>
              </a:rPr>
              <a:t>n </a:t>
            </a:r>
            <a:r>
              <a:rPr sz="1800" dirty="0">
                <a:latin typeface="Arial" panose="020B0604020202020204" pitchFamily="34" charset="0"/>
                <a:cs typeface="Arial" panose="020B0604020202020204" pitchFamily="34" charset="0"/>
              </a:rPr>
              <a:t>input</a:t>
            </a:r>
            <a:r>
              <a:rPr sz="1800" spc="-4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power</a:t>
            </a:r>
          </a:p>
        </p:txBody>
      </p:sp>
      <p:sp>
        <p:nvSpPr>
          <p:cNvPr id="8" name="object 7"/>
          <p:cNvSpPr txBox="1"/>
          <p:nvPr/>
        </p:nvSpPr>
        <p:spPr>
          <a:xfrm>
            <a:off x="6473377" y="5434800"/>
            <a:ext cx="5066665" cy="574040"/>
          </a:xfrm>
          <a:prstGeom prst="rect">
            <a:avLst/>
          </a:prstGeom>
        </p:spPr>
        <p:txBody>
          <a:bodyPr vert="horz" wrap="square" lIns="0" tIns="12700" rIns="0" bIns="0" rtlCol="0">
            <a:spAutoFit/>
          </a:bodyPr>
          <a:lstStyle/>
          <a:p>
            <a:pPr marL="299085" marR="5080" indent="-287020">
              <a:lnSpc>
                <a:spcPct val="100000"/>
              </a:lnSpc>
              <a:spcBef>
                <a:spcPts val="100"/>
              </a:spcBef>
              <a:buFont typeface="Microsoft Sans Serif"/>
              <a:buChar char="•"/>
              <a:tabLst>
                <a:tab pos="299085" algn="l"/>
                <a:tab pos="299720" algn="l"/>
              </a:tabLst>
            </a:pPr>
            <a:r>
              <a:rPr sz="1800" spc="-5" dirty="0">
                <a:latin typeface="Arial" panose="020B0604020202020204" pitchFamily="34" charset="0"/>
                <a:cs typeface="Arial" panose="020B0604020202020204" pitchFamily="34" charset="0"/>
              </a:rPr>
              <a:t>HYSTERESIS </a:t>
            </a:r>
            <a:r>
              <a:rPr sz="1800" dirty="0">
                <a:latin typeface="Arial" panose="020B0604020202020204" pitchFamily="34" charset="0"/>
                <a:cs typeface="Arial" panose="020B0604020202020204" pitchFamily="34" charset="0"/>
              </a:rPr>
              <a:t>is </a:t>
            </a:r>
            <a:r>
              <a:rPr sz="1800" spc="-5" dirty="0">
                <a:latin typeface="Arial" panose="020B0604020202020204" pitchFamily="34" charset="0"/>
                <a:cs typeface="Arial" panose="020B0604020202020204" pitchFamily="34" charset="0"/>
              </a:rPr>
              <a:t>observed </a:t>
            </a:r>
            <a:r>
              <a:rPr sz="1800" dirty="0">
                <a:latin typeface="Arial" panose="020B0604020202020204" pitchFamily="34" charset="0"/>
                <a:cs typeface="Arial" panose="020B0604020202020204" pitchFamily="34" charset="0"/>
              </a:rPr>
              <a:t>due </a:t>
            </a:r>
            <a:r>
              <a:rPr sz="1800" spc="-5" dirty="0">
                <a:latin typeface="Arial" panose="020B0604020202020204" pitchFamily="34" charset="0"/>
                <a:cs typeface="Arial" panose="020B0604020202020204" pitchFamily="34" charset="0"/>
              </a:rPr>
              <a:t>to asymmetric shape </a:t>
            </a:r>
            <a:r>
              <a:rPr sz="1800" spc="-35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of</a:t>
            </a:r>
            <a:r>
              <a:rPr sz="1800" spc="-1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the</a:t>
            </a:r>
            <a:r>
              <a:rPr sz="1800" spc="1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absorption</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resonances.</a:t>
            </a:r>
            <a:endParaRPr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962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800" y="2286000"/>
            <a:ext cx="8837295" cy="954107"/>
          </a:xfrm>
          <a:prstGeom prst="rect">
            <a:avLst/>
          </a:prstGeom>
        </p:spPr>
        <p:txBody>
          <a:bodyPr vert="horz" wrap="square" lIns="0" tIns="119380" rIns="0" bIns="0" rtlCol="0">
            <a:spAutoFit/>
          </a:bodyPr>
          <a:lstStyle/>
          <a:p>
            <a:pPr marL="12700" marR="5080">
              <a:lnSpc>
                <a:spcPts val="6450"/>
              </a:lnSpc>
              <a:spcBef>
                <a:spcPts val="940"/>
              </a:spcBef>
              <a:tabLst>
                <a:tab pos="3985260" algn="l"/>
              </a:tabLst>
            </a:pPr>
            <a:r>
              <a:rPr sz="4000" spc="-10" dirty="0">
                <a:solidFill>
                  <a:srgbClr val="0000FF"/>
                </a:solidFill>
                <a:latin typeface="Arial" panose="020B0604020202020204" pitchFamily="34" charset="0"/>
                <a:cs typeface="Arial" panose="020B0604020202020204" pitchFamily="34" charset="0"/>
              </a:rPr>
              <a:t>Hybri</a:t>
            </a:r>
            <a:r>
              <a:rPr sz="4000" dirty="0">
                <a:solidFill>
                  <a:srgbClr val="0000FF"/>
                </a:solidFill>
                <a:latin typeface="Arial" panose="020B0604020202020204" pitchFamily="34" charset="0"/>
                <a:cs typeface="Arial" panose="020B0604020202020204" pitchFamily="34" charset="0"/>
              </a:rPr>
              <a:t>d</a:t>
            </a:r>
            <a:r>
              <a:rPr sz="4000" spc="-10" dirty="0">
                <a:solidFill>
                  <a:srgbClr val="0000FF"/>
                </a:solidFill>
                <a:latin typeface="Arial" panose="020B0604020202020204" pitchFamily="34" charset="0"/>
                <a:cs typeface="Arial" panose="020B0604020202020204" pitchFamily="34" charset="0"/>
              </a:rPr>
              <a:t> </a:t>
            </a:r>
            <a:r>
              <a:rPr sz="4000" dirty="0">
                <a:solidFill>
                  <a:srgbClr val="0000FF"/>
                </a:solidFill>
                <a:latin typeface="Arial" panose="020B0604020202020204" pitchFamily="34" charset="0"/>
                <a:cs typeface="Arial" panose="020B0604020202020204" pitchFamily="34" charset="0"/>
              </a:rPr>
              <a:t>an</a:t>
            </a:r>
            <a:r>
              <a:rPr lang="en-IN" sz="4000" dirty="0">
                <a:solidFill>
                  <a:srgbClr val="0000FF"/>
                </a:solidFill>
                <a:latin typeface="Arial" panose="020B0604020202020204" pitchFamily="34" charset="0"/>
                <a:cs typeface="Arial" panose="020B0604020202020204" pitchFamily="34" charset="0"/>
              </a:rPr>
              <a:t>d </a:t>
            </a:r>
            <a:r>
              <a:rPr sz="4000" spc="-15" dirty="0">
                <a:solidFill>
                  <a:srgbClr val="0000FF"/>
                </a:solidFill>
                <a:latin typeface="Arial" panose="020B0604020202020204" pitchFamily="34" charset="0"/>
                <a:cs typeface="Arial" panose="020B0604020202020204" pitchFamily="34" charset="0"/>
              </a:rPr>
              <a:t>Monolithic</a:t>
            </a:r>
            <a:r>
              <a:rPr lang="en-IN" sz="4000" spc="-15" dirty="0">
                <a:solidFill>
                  <a:srgbClr val="0000FF"/>
                </a:solidFill>
                <a:latin typeface="Arial" panose="020B0604020202020204" pitchFamily="34" charset="0"/>
                <a:cs typeface="Arial" panose="020B0604020202020204" pitchFamily="34" charset="0"/>
              </a:rPr>
              <a:t> </a:t>
            </a:r>
            <a:r>
              <a:rPr sz="4000" spc="-5" dirty="0">
                <a:solidFill>
                  <a:srgbClr val="0000FF"/>
                </a:solidFill>
                <a:latin typeface="Arial" panose="020B0604020202020204" pitchFamily="34" charset="0"/>
                <a:cs typeface="Arial" panose="020B0604020202020204" pitchFamily="34" charset="0"/>
              </a:rPr>
              <a:t>Integration</a:t>
            </a:r>
            <a:endParaRPr sz="40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687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1269" y="-17502"/>
            <a:ext cx="4996881" cy="553998"/>
          </a:xfrm>
          <a:prstGeom prst="rect">
            <a:avLst/>
          </a:prstGeom>
          <a:noFill/>
        </p:spPr>
        <p:txBody>
          <a:bodyPr wrap="none" rtlCol="0">
            <a:spAutoFit/>
          </a:bodyPr>
          <a:lstStyle/>
          <a:p>
            <a:r>
              <a:rPr lang="en-IN" sz="3000" b="1" dirty="0">
                <a:solidFill>
                  <a:srgbClr val="C00000"/>
                </a:solidFill>
                <a:latin typeface="Arial" panose="020B0604020202020204" pitchFamily="34" charset="0"/>
                <a:cs typeface="Arial" panose="020B0604020202020204" pitchFamily="34" charset="0"/>
              </a:rPr>
              <a:t>Optoelectronic Integration</a:t>
            </a:r>
          </a:p>
        </p:txBody>
      </p:sp>
      <p:sp>
        <p:nvSpPr>
          <p:cNvPr id="5" name="Rectangle 4"/>
          <p:cNvSpPr/>
          <p:nvPr/>
        </p:nvSpPr>
        <p:spPr>
          <a:xfrm>
            <a:off x="175844" y="536496"/>
            <a:ext cx="12016156" cy="5847755"/>
          </a:xfrm>
          <a:prstGeom prst="rect">
            <a:avLst/>
          </a:prstGeom>
        </p:spPr>
        <p:txBody>
          <a:bodyPr wrap="square">
            <a:spAutoFit/>
          </a:bodyPr>
          <a:lstStyle/>
          <a:p>
            <a:pPr marL="285750" indent="-285750" algn="just">
              <a:buFont typeface="Arial" panose="020B0604020202020204" pitchFamily="34" charset="0"/>
              <a:buChar char="•"/>
            </a:pPr>
            <a:r>
              <a:rPr lang="en-IN" sz="2200" b="1" dirty="0">
                <a:solidFill>
                  <a:srgbClr val="0066FF"/>
                </a:solidFill>
                <a:latin typeface="Arial" panose="020B0604020202020204" pitchFamily="34" charset="0"/>
                <a:cs typeface="Arial" panose="020B0604020202020204" pitchFamily="34" charset="0"/>
              </a:rPr>
              <a:t>Opto-Electronic Integration</a:t>
            </a:r>
            <a:r>
              <a:rPr lang="en-IN" sz="2200" dirty="0">
                <a:latin typeface="Arial" panose="020B0604020202020204" pitchFamily="34" charset="0"/>
                <a:cs typeface="Arial" panose="020B0604020202020204" pitchFamily="34" charset="0"/>
              </a:rPr>
              <a:t> is a technology that combines optical component with  the photonic components on a single wafer to obtain highly functional circuit. </a:t>
            </a:r>
          </a:p>
          <a:p>
            <a:pPr marL="285750" indent="-285750" algn="just">
              <a:buFont typeface="Arial" panose="020B0604020202020204" pitchFamily="34" charset="0"/>
              <a:buChar char="•"/>
            </a:pPr>
            <a:endParaRPr lang="en-IN" sz="22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sz="2200" dirty="0">
                <a:latin typeface="Arial" panose="020B0604020202020204" pitchFamily="34" charset="0"/>
                <a:cs typeface="Arial" panose="020B0604020202020204" pitchFamily="34" charset="0"/>
              </a:rPr>
              <a:t>Both optical communication systems and computing systems is the interconnect medium. </a:t>
            </a:r>
          </a:p>
          <a:p>
            <a:pPr marL="285750" indent="-285750" algn="just">
              <a:buFont typeface="Arial" panose="020B0604020202020204" pitchFamily="34" charset="0"/>
              <a:buChar char="•"/>
            </a:pPr>
            <a:endParaRPr lang="en-IN" sz="22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sz="2200" b="1" dirty="0">
                <a:solidFill>
                  <a:srgbClr val="FF0066"/>
                </a:solidFill>
                <a:latin typeface="Arial" panose="020B0604020202020204" pitchFamily="34" charset="0"/>
                <a:cs typeface="Arial" panose="020B0604020202020204" pitchFamily="34" charset="0"/>
              </a:rPr>
              <a:t>Optical Interconnect Medium – Advantages:</a:t>
            </a:r>
          </a:p>
          <a:p>
            <a:pPr marL="285750" indent="-285750" algn="just">
              <a:buFont typeface="Arial" panose="020B0604020202020204" pitchFamily="34" charset="0"/>
              <a:buChar char="•"/>
            </a:pPr>
            <a:endParaRPr lang="en-IN" sz="22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sz="2200" dirty="0">
                <a:latin typeface="Arial" panose="020B0604020202020204" pitchFamily="34" charset="0"/>
                <a:cs typeface="Arial" panose="020B0604020202020204" pitchFamily="34" charset="0"/>
              </a:rPr>
              <a:t>Can  take the form of free space, integrated optical waveguides (or) optical fibres.</a:t>
            </a:r>
          </a:p>
          <a:p>
            <a:pPr marL="285750" indent="-285750" algn="just">
              <a:buFont typeface="Arial" panose="020B0604020202020204" pitchFamily="34" charset="0"/>
              <a:buChar char="•"/>
            </a:pPr>
            <a:endParaRPr lang="en-IN" sz="22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sz="2200" dirty="0">
                <a:latin typeface="Arial" panose="020B0604020202020204" pitchFamily="34" charset="0"/>
                <a:cs typeface="Arial" panose="020B0604020202020204" pitchFamily="34" charset="0"/>
              </a:rPr>
              <a:t>Optical interconnects and transmission media </a:t>
            </a:r>
            <a:r>
              <a:rPr lang="en-IN" sz="2200" b="1" dirty="0">
                <a:latin typeface="Arial" panose="020B0604020202020204" pitchFamily="34" charset="0"/>
                <a:cs typeface="Arial" panose="020B0604020202020204" pitchFamily="34" charset="0"/>
              </a:rPr>
              <a:t>provide, large band width</a:t>
            </a:r>
            <a:r>
              <a:rPr lang="en-IN" sz="2200" dirty="0">
                <a:latin typeface="Arial" panose="020B0604020202020204" pitchFamily="34" charset="0"/>
                <a:cs typeface="Arial" panose="020B0604020202020204" pitchFamily="34" charset="0"/>
              </a:rPr>
              <a:t> and </a:t>
            </a:r>
            <a:r>
              <a:rPr lang="en-IN" sz="2200" b="1" dirty="0">
                <a:latin typeface="Arial" panose="020B0604020202020204" pitchFamily="34" charset="0"/>
                <a:cs typeface="Arial" panose="020B0604020202020204" pitchFamily="34" charset="0"/>
              </a:rPr>
              <a:t>high  speed data transmission</a:t>
            </a:r>
            <a:r>
              <a:rPr lang="en-IN" sz="2200" dirty="0">
                <a:latin typeface="Arial" panose="020B0604020202020204" pitchFamily="34" charset="0"/>
                <a:cs typeface="Arial" panose="020B0604020202020204" pitchFamily="34" charset="0"/>
              </a:rPr>
              <a:t>. </a:t>
            </a:r>
          </a:p>
          <a:p>
            <a:pPr marL="285750" indent="-285750" algn="just">
              <a:buFont typeface="Arial" panose="020B0604020202020204" pitchFamily="34" charset="0"/>
              <a:buChar char="•"/>
            </a:pPr>
            <a:endParaRPr lang="en-IN" sz="22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sz="2200" dirty="0">
                <a:latin typeface="Arial" panose="020B0604020202020204" pitchFamily="34" charset="0"/>
                <a:cs typeface="Arial" panose="020B0604020202020204" pitchFamily="34" charset="0"/>
              </a:rPr>
              <a:t>It is </a:t>
            </a:r>
            <a:r>
              <a:rPr lang="en-IN" sz="2200" b="1" dirty="0">
                <a:latin typeface="Arial" panose="020B0604020202020204" pitchFamily="34" charset="0"/>
                <a:cs typeface="Arial" panose="020B0604020202020204" pitchFamily="34" charset="0"/>
              </a:rPr>
              <a:t>immunity to mutual interference </a:t>
            </a:r>
            <a:r>
              <a:rPr lang="en-IN" sz="2200" dirty="0">
                <a:latin typeface="Arial" panose="020B0604020202020204" pitchFamily="34" charset="0"/>
                <a:cs typeface="Arial" panose="020B0604020202020204" pitchFamily="34" charset="0"/>
              </a:rPr>
              <a:t>and </a:t>
            </a:r>
            <a:r>
              <a:rPr lang="en-IN" sz="2200" b="1" dirty="0">
                <a:latin typeface="Arial" panose="020B0604020202020204" pitchFamily="34" charset="0"/>
                <a:cs typeface="Arial" panose="020B0604020202020204" pitchFamily="34" charset="0"/>
              </a:rPr>
              <a:t>cross talk </a:t>
            </a:r>
            <a:r>
              <a:rPr lang="en-IN" sz="2200" dirty="0">
                <a:latin typeface="Arial" panose="020B0604020202020204" pitchFamily="34" charset="0"/>
                <a:cs typeface="Arial" panose="020B0604020202020204" pitchFamily="34" charset="0"/>
              </a:rPr>
              <a:t>and </a:t>
            </a:r>
            <a:r>
              <a:rPr lang="en-IN" sz="2200" b="1" dirty="0">
                <a:latin typeface="Arial" panose="020B0604020202020204" pitchFamily="34" charset="0"/>
                <a:cs typeface="Arial" panose="020B0604020202020204" pitchFamily="34" charset="0"/>
              </a:rPr>
              <a:t>freedom from capacitive loading effects.</a:t>
            </a:r>
            <a:r>
              <a:rPr lang="en-IN" sz="2200" dirty="0">
                <a:latin typeface="Arial" panose="020B0604020202020204" pitchFamily="34" charset="0"/>
                <a:cs typeface="Arial" panose="020B0604020202020204" pitchFamily="34" charset="0"/>
              </a:rPr>
              <a:t> </a:t>
            </a:r>
          </a:p>
          <a:p>
            <a:pPr marL="285750" indent="-285750" algn="just">
              <a:buFont typeface="Arial" panose="020B0604020202020204" pitchFamily="34" charset="0"/>
              <a:buChar char="•"/>
            </a:pPr>
            <a:endParaRPr lang="en-IN" sz="2200" dirty="0">
              <a:latin typeface="Arial" panose="020B0604020202020204" pitchFamily="34" charset="0"/>
              <a:cs typeface="Arial" panose="020B0604020202020204" pitchFamily="34" charset="0"/>
            </a:endParaRPr>
          </a:p>
          <a:p>
            <a:r>
              <a:rPr lang="en-IN" sz="2200" dirty="0">
                <a:latin typeface="Arial" panose="020B0604020202020204" pitchFamily="34" charset="0"/>
                <a:cs typeface="Arial" panose="020B0604020202020204" pitchFamily="34" charset="0"/>
              </a:rPr>
              <a:t>Large bandwidth translates </a:t>
            </a:r>
          </a:p>
          <a:p>
            <a:r>
              <a:rPr lang="en-IN" sz="2200" dirty="0">
                <a:latin typeface="Arial" panose="020B0604020202020204" pitchFamily="34" charset="0"/>
                <a:cs typeface="Arial" panose="020B0604020202020204" pitchFamily="34" charset="0"/>
              </a:rPr>
              <a:t>(i) reduced system size 	(ii) reduced system power 	(iii) increased fan-out capabilities </a:t>
            </a:r>
          </a:p>
        </p:txBody>
      </p:sp>
    </p:spTree>
    <p:extLst>
      <p:ext uri="{BB962C8B-B14F-4D97-AF65-F5344CB8AC3E}">
        <p14:creationId xmlns:p14="http://schemas.microsoft.com/office/powerpoint/2010/main" val="18015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26543" y="35169"/>
            <a:ext cx="4255457"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Pockels</a:t>
            </a:r>
            <a:r>
              <a:rPr sz="4400" b="1" spc="-9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Effect</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rotWithShape="1">
          <a:blip r:embed="rId2" cstate="print"/>
          <a:srcRect b="22875"/>
          <a:stretch/>
        </p:blipFill>
        <p:spPr>
          <a:xfrm>
            <a:off x="361753" y="1452057"/>
            <a:ext cx="5910103" cy="3953885"/>
          </a:xfrm>
          <a:prstGeom prst="rect">
            <a:avLst/>
          </a:prstGeom>
        </p:spPr>
      </p:pic>
      <p:pic>
        <p:nvPicPr>
          <p:cNvPr id="5" name="object 5"/>
          <p:cNvPicPr/>
          <p:nvPr/>
        </p:nvPicPr>
        <p:blipFill>
          <a:blip r:embed="rId3" cstate="print"/>
          <a:stretch>
            <a:fillRect/>
          </a:stretch>
        </p:blipFill>
        <p:spPr>
          <a:xfrm>
            <a:off x="7010400" y="725101"/>
            <a:ext cx="4700372" cy="52293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600" y="76200"/>
            <a:ext cx="4421188" cy="566822"/>
          </a:xfrm>
          <a:prstGeom prst="rect">
            <a:avLst/>
          </a:prstGeom>
        </p:spPr>
        <p:txBody>
          <a:bodyPr vert="horz" wrap="square" lIns="0" tIns="12700" rIns="0" bIns="0" rtlCol="0">
            <a:spAutoFit/>
          </a:bodyPr>
          <a:lstStyle/>
          <a:p>
            <a:pPr marL="12700">
              <a:lnSpc>
                <a:spcPct val="100000"/>
              </a:lnSpc>
              <a:spcBef>
                <a:spcPts val="100"/>
              </a:spcBef>
              <a:tabLst>
                <a:tab pos="2214880" algn="l"/>
              </a:tabLst>
            </a:pPr>
            <a:r>
              <a:rPr sz="3600" spc="-5" dirty="0">
                <a:solidFill>
                  <a:srgbClr val="0000FF"/>
                </a:solidFill>
                <a:latin typeface="Arial" panose="020B0604020202020204" pitchFamily="34" charset="0"/>
                <a:cs typeface="Arial" panose="020B0604020202020204" pitchFamily="34" charset="0"/>
              </a:rPr>
              <a:t>Nee</a:t>
            </a:r>
            <a:r>
              <a:rPr sz="3600" dirty="0">
                <a:solidFill>
                  <a:srgbClr val="0000FF"/>
                </a:solidFill>
                <a:latin typeface="Arial" panose="020B0604020202020204" pitchFamily="34" charset="0"/>
                <a:cs typeface="Arial" panose="020B0604020202020204" pitchFamily="34" charset="0"/>
              </a:rPr>
              <a:t>d</a:t>
            </a:r>
            <a:r>
              <a:rPr sz="3600" spc="-5" dirty="0">
                <a:solidFill>
                  <a:srgbClr val="0000FF"/>
                </a:solidFill>
                <a:latin typeface="Arial" panose="020B0604020202020204" pitchFamily="34" charset="0"/>
                <a:cs typeface="Arial" panose="020B0604020202020204" pitchFamily="34" charset="0"/>
              </a:rPr>
              <a:t> fo</a:t>
            </a:r>
            <a:r>
              <a:rPr sz="3600" dirty="0">
                <a:solidFill>
                  <a:srgbClr val="0000FF"/>
                </a:solidFill>
                <a:latin typeface="Arial" panose="020B0604020202020204" pitchFamily="34" charset="0"/>
                <a:cs typeface="Arial" panose="020B0604020202020204" pitchFamily="34" charset="0"/>
              </a:rPr>
              <a:t>r</a:t>
            </a:r>
            <a:r>
              <a:rPr lang="en-IN" sz="3600"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Integration</a:t>
            </a:r>
          </a:p>
        </p:txBody>
      </p:sp>
      <p:sp>
        <p:nvSpPr>
          <p:cNvPr id="3" name="object 3"/>
          <p:cNvSpPr txBox="1"/>
          <p:nvPr/>
        </p:nvSpPr>
        <p:spPr>
          <a:xfrm>
            <a:off x="609600" y="914400"/>
            <a:ext cx="11049000" cy="3911327"/>
          </a:xfrm>
          <a:prstGeom prst="rect">
            <a:avLst/>
          </a:prstGeom>
        </p:spPr>
        <p:txBody>
          <a:bodyPr vert="horz" wrap="square" lIns="0" tIns="93980" rIns="0" bIns="0" rtlCol="0">
            <a:spAutoFit/>
          </a:bodyPr>
          <a:lstStyle/>
          <a:p>
            <a:pPr marL="187960" indent="-175895">
              <a:lnSpc>
                <a:spcPct val="100000"/>
              </a:lnSpc>
              <a:spcBef>
                <a:spcPts val="740"/>
              </a:spcBef>
              <a:buFont typeface="Arial MT"/>
              <a:buChar char="•"/>
              <a:tabLst>
                <a:tab pos="188595" algn="l"/>
              </a:tabLst>
            </a:pPr>
            <a:r>
              <a:rPr sz="2800" dirty="0">
                <a:latin typeface="Arial" panose="020B0604020202020204" pitchFamily="34" charset="0"/>
                <a:cs typeface="Arial" panose="020B0604020202020204" pitchFamily="34" charset="0"/>
              </a:rPr>
              <a:t>Input</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output</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isolation</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not</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provided</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2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optics</a:t>
            </a:r>
          </a:p>
          <a:p>
            <a:pPr marL="187960" indent="-175895">
              <a:lnSpc>
                <a:spcPct val="100000"/>
              </a:lnSpc>
              <a:spcBef>
                <a:spcPts val="640"/>
              </a:spcBef>
              <a:buFont typeface="Arial MT"/>
              <a:buChar char="•"/>
              <a:tabLst>
                <a:tab pos="188595" algn="l"/>
              </a:tabLst>
            </a:pPr>
            <a:r>
              <a:rPr sz="2800" spc="-5" dirty="0">
                <a:latin typeface="Arial" panose="020B0604020202020204" pitchFamily="34" charset="0"/>
                <a:cs typeface="Arial" panose="020B0604020202020204" pitchFamily="34" charset="0"/>
              </a:rPr>
              <a:t>Difficult</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focus</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multiple</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beams</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parallel</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system</a:t>
            </a:r>
            <a:endParaRPr sz="2800" dirty="0">
              <a:latin typeface="Arial" panose="020B0604020202020204" pitchFamily="34" charset="0"/>
              <a:cs typeface="Arial" panose="020B0604020202020204" pitchFamily="34" charset="0"/>
            </a:endParaRPr>
          </a:p>
          <a:p>
            <a:pPr marL="187960" marR="1180465" indent="-175895">
              <a:lnSpc>
                <a:spcPts val="3050"/>
              </a:lnSpc>
              <a:spcBef>
                <a:spcPts val="1050"/>
              </a:spcBef>
              <a:buFont typeface="Arial MT"/>
              <a:buChar char="•"/>
              <a:tabLst>
                <a:tab pos="188595" algn="l"/>
              </a:tabLst>
            </a:pPr>
            <a:r>
              <a:rPr sz="2800" spc="-5" dirty="0">
                <a:latin typeface="Arial" panose="020B0604020202020204" pitchFamily="34" charset="0"/>
                <a:cs typeface="Arial" panose="020B0604020202020204" pitchFamily="34" charset="0"/>
              </a:rPr>
              <a:t>Hence,</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logical</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couple</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electronic</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and</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photonic</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devices </a:t>
            </a:r>
            <a:r>
              <a:rPr sz="2800" spc="-68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t>
            </a:r>
            <a:r>
              <a:rPr sz="2800" b="1" spc="-5" dirty="0">
                <a:latin typeface="Arial" panose="020B0604020202020204" pitchFamily="34" charset="0"/>
                <a:cs typeface="Arial" panose="020B0604020202020204" pitchFamily="34" charset="0"/>
              </a:rPr>
              <a:t>Optoelectronic</a:t>
            </a:r>
            <a:r>
              <a:rPr sz="2800" b="1" spc="-10" dirty="0">
                <a:latin typeface="Arial" panose="020B0604020202020204" pitchFamily="34" charset="0"/>
                <a:cs typeface="Arial" panose="020B0604020202020204" pitchFamily="34" charset="0"/>
              </a:rPr>
              <a:t> </a:t>
            </a:r>
            <a:r>
              <a:rPr sz="2800" b="1" spc="-5" dirty="0">
                <a:latin typeface="Arial" panose="020B0604020202020204" pitchFamily="34" charset="0"/>
                <a:cs typeface="Arial" panose="020B0604020202020204" pitchFamily="34" charset="0"/>
              </a:rPr>
              <a:t>integration)</a:t>
            </a:r>
            <a:endParaRPr sz="2800" dirty="0">
              <a:latin typeface="Arial" panose="020B0604020202020204" pitchFamily="34" charset="0"/>
              <a:cs typeface="Arial" panose="020B0604020202020204" pitchFamily="34" charset="0"/>
            </a:endParaRPr>
          </a:p>
          <a:p>
            <a:pPr marL="187960" indent="-175895">
              <a:lnSpc>
                <a:spcPct val="100000"/>
              </a:lnSpc>
              <a:spcBef>
                <a:spcPts val="590"/>
              </a:spcBef>
              <a:buFont typeface="Arial"/>
              <a:buChar char="•"/>
              <a:tabLst>
                <a:tab pos="188595" algn="l"/>
              </a:tabLst>
            </a:pPr>
            <a:r>
              <a:rPr sz="2800" b="1" spc="-10" dirty="0">
                <a:latin typeface="Arial" panose="020B0604020202020204" pitchFamily="34" charset="0"/>
                <a:cs typeface="Arial" panose="020B0604020202020204" pitchFamily="34" charset="0"/>
              </a:rPr>
              <a:t>Electrical</a:t>
            </a:r>
            <a:r>
              <a:rPr sz="2800" b="1" spc="-25" dirty="0">
                <a:latin typeface="Arial" panose="020B0604020202020204" pitchFamily="34" charset="0"/>
                <a:cs typeface="Arial" panose="020B0604020202020204" pitchFamily="34" charset="0"/>
              </a:rPr>
              <a:t> </a:t>
            </a:r>
            <a:r>
              <a:rPr sz="2800" b="1" spc="-5" dirty="0">
                <a:latin typeface="Arial" panose="020B0604020202020204" pitchFamily="34" charset="0"/>
                <a:cs typeface="Arial" panose="020B0604020202020204" pitchFamily="34" charset="0"/>
              </a:rPr>
              <a:t>interconnect</a:t>
            </a:r>
            <a:r>
              <a:rPr sz="2800" b="1" spc="-15" dirty="0">
                <a:latin typeface="Arial" panose="020B0604020202020204" pitchFamily="34" charset="0"/>
                <a:cs typeface="Arial" panose="020B0604020202020204" pitchFamily="34" charset="0"/>
              </a:rPr>
              <a:t> </a:t>
            </a:r>
            <a:r>
              <a:rPr sz="2800" b="1" dirty="0">
                <a:latin typeface="Arial" panose="020B0604020202020204" pitchFamily="34" charset="0"/>
                <a:cs typeface="Arial" panose="020B0604020202020204" pitchFamily="34" charset="0"/>
              </a:rPr>
              <a:t>media</a:t>
            </a:r>
            <a:r>
              <a:rPr sz="2800" b="1" spc="9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adversely</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affected</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by</a:t>
            </a:r>
          </a:p>
          <a:p>
            <a:pPr marL="645160" lvl="1" indent="-176530">
              <a:lnSpc>
                <a:spcPct val="100000"/>
              </a:lnSpc>
              <a:spcBef>
                <a:spcPts val="190"/>
              </a:spcBef>
              <a:buFont typeface="Arial MT"/>
              <a:buChar char="•"/>
              <a:tabLst>
                <a:tab pos="645795" algn="l"/>
              </a:tabLst>
            </a:pPr>
            <a:r>
              <a:rPr sz="2800" dirty="0">
                <a:latin typeface="Arial" panose="020B0604020202020204" pitchFamily="34" charset="0"/>
                <a:cs typeface="Arial" panose="020B0604020202020204" pitchFamily="34" charset="0"/>
              </a:rPr>
              <a:t>Increase</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reactance</a:t>
            </a:r>
          </a:p>
          <a:p>
            <a:pPr marL="645160" lvl="1" indent="-176530">
              <a:lnSpc>
                <a:spcPct val="100000"/>
              </a:lnSpc>
              <a:spcBef>
                <a:spcPts val="165"/>
              </a:spcBef>
              <a:buFont typeface="Arial MT"/>
              <a:buChar char="•"/>
              <a:tabLst>
                <a:tab pos="645795" algn="l"/>
              </a:tabLst>
            </a:pPr>
            <a:r>
              <a:rPr sz="2800" spc="-10" dirty="0">
                <a:latin typeface="Arial" panose="020B0604020202020204" pitchFamily="34" charset="0"/>
                <a:cs typeface="Arial" panose="020B0604020202020204" pitchFamily="34" charset="0"/>
              </a:rPr>
              <a:t>Reflections</a:t>
            </a:r>
            <a:r>
              <a:rPr sz="2800" spc="-2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due</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impedance</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mismatch</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at</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higher</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frequencies</a:t>
            </a:r>
          </a:p>
          <a:p>
            <a:pPr marL="187960" indent="-175895">
              <a:lnSpc>
                <a:spcPct val="100000"/>
              </a:lnSpc>
              <a:spcBef>
                <a:spcPts val="665"/>
              </a:spcBef>
              <a:buFont typeface="Arial"/>
              <a:buChar char="•"/>
              <a:tabLst>
                <a:tab pos="188595" algn="l"/>
              </a:tabLst>
            </a:pPr>
            <a:r>
              <a:rPr sz="2800" b="1" spc="-5" dirty="0">
                <a:latin typeface="Arial" panose="020B0604020202020204" pitchFamily="34" charset="0"/>
                <a:cs typeface="Arial" panose="020B0604020202020204" pitchFamily="34" charset="0"/>
              </a:rPr>
              <a:t>Multilevel</a:t>
            </a:r>
            <a:r>
              <a:rPr sz="2800" b="1" spc="-15" dirty="0">
                <a:latin typeface="Arial" panose="020B0604020202020204" pitchFamily="34" charset="0"/>
                <a:cs typeface="Arial" panose="020B0604020202020204" pitchFamily="34" charset="0"/>
              </a:rPr>
              <a:t> </a:t>
            </a:r>
            <a:r>
              <a:rPr sz="2800" b="1" spc="-5" dirty="0">
                <a:latin typeface="Arial" panose="020B0604020202020204" pitchFamily="34" charset="0"/>
                <a:cs typeface="Arial" panose="020B0604020202020204" pitchFamily="34" charset="0"/>
              </a:rPr>
              <a:t>board</a:t>
            </a:r>
            <a:r>
              <a:rPr sz="2800" b="1" spc="-15" dirty="0">
                <a:latin typeface="Arial" panose="020B0604020202020204" pitchFamily="34" charset="0"/>
                <a:cs typeface="Arial" panose="020B0604020202020204" pitchFamily="34" charset="0"/>
              </a:rPr>
              <a:t> </a:t>
            </a:r>
            <a:r>
              <a:rPr sz="2800" b="1" dirty="0">
                <a:latin typeface="Arial" panose="020B0604020202020204" pitchFamily="34" charset="0"/>
                <a:cs typeface="Arial" panose="020B0604020202020204" pitchFamily="34" charset="0"/>
              </a:rPr>
              <a:t>technology</a:t>
            </a:r>
            <a:r>
              <a:rPr sz="2800" b="1" spc="4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fail</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perform</a:t>
            </a:r>
            <a:r>
              <a:rPr sz="2800" spc="-5" dirty="0">
                <a:latin typeface="Arial" panose="020B0604020202020204" pitchFamily="34" charset="0"/>
                <a:cs typeface="Arial" panose="020B0604020202020204" pitchFamily="34" charset="0"/>
              </a:rPr>
              <a:t> at</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GHz</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range</a:t>
            </a:r>
          </a:p>
        </p:txBody>
      </p:sp>
    </p:spTree>
    <p:extLst>
      <p:ext uri="{BB962C8B-B14F-4D97-AF65-F5344CB8AC3E}">
        <p14:creationId xmlns:p14="http://schemas.microsoft.com/office/powerpoint/2010/main" val="3235555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0" y="76200"/>
            <a:ext cx="6327775" cy="566822"/>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FF"/>
                </a:solidFill>
                <a:latin typeface="Arial" panose="020B0604020202020204" pitchFamily="34" charset="0"/>
                <a:cs typeface="Arial" panose="020B0604020202020204" pitchFamily="34" charset="0"/>
              </a:rPr>
              <a:t>Optical</a:t>
            </a:r>
            <a:r>
              <a:rPr sz="3600" spc="-50"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Interconnect</a:t>
            </a:r>
            <a:r>
              <a:rPr sz="3600" spc="-45"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Medium</a:t>
            </a:r>
          </a:p>
        </p:txBody>
      </p:sp>
      <p:sp>
        <p:nvSpPr>
          <p:cNvPr id="3" name="object 3"/>
          <p:cNvSpPr txBox="1"/>
          <p:nvPr/>
        </p:nvSpPr>
        <p:spPr>
          <a:xfrm>
            <a:off x="420687" y="990600"/>
            <a:ext cx="11582400" cy="4257576"/>
          </a:xfrm>
          <a:prstGeom prst="rect">
            <a:avLst/>
          </a:prstGeom>
        </p:spPr>
        <p:txBody>
          <a:bodyPr vert="horz" wrap="square" lIns="0" tIns="93980" rIns="0" bIns="0" rtlCol="0">
            <a:spAutoFit/>
          </a:bodyPr>
          <a:lstStyle/>
          <a:p>
            <a:pPr marL="187960" marR="5080" indent="-175895">
              <a:lnSpc>
                <a:spcPts val="2700"/>
              </a:lnSpc>
              <a:spcBef>
                <a:spcPts val="740"/>
              </a:spcBef>
              <a:buFont typeface="Arial MT"/>
              <a:buChar char="•"/>
              <a:tabLst>
                <a:tab pos="188595" algn="l"/>
              </a:tabLst>
            </a:pPr>
            <a:r>
              <a:rPr sz="2800" spc="-10" dirty="0">
                <a:latin typeface="Arial" panose="020B0604020202020204" pitchFamily="34" charset="0"/>
                <a:cs typeface="Arial" panose="020B0604020202020204" pitchFamily="34" charset="0"/>
              </a:rPr>
              <a:t>Can </a:t>
            </a:r>
            <a:r>
              <a:rPr sz="2800" spc="-5" dirty="0">
                <a:latin typeface="Arial" panose="020B0604020202020204" pitchFamily="34" charset="0"/>
                <a:cs typeface="Arial" panose="020B0604020202020204" pitchFamily="34" charset="0"/>
              </a:rPr>
              <a:t>take the </a:t>
            </a:r>
            <a:r>
              <a:rPr sz="2800" dirty="0">
                <a:latin typeface="Arial" panose="020B0604020202020204" pitchFamily="34" charset="0"/>
                <a:cs typeface="Arial" panose="020B0604020202020204" pitchFamily="34" charset="0"/>
              </a:rPr>
              <a:t>form of free </a:t>
            </a:r>
            <a:r>
              <a:rPr sz="2800" spc="-5" dirty="0">
                <a:latin typeface="Arial" panose="020B0604020202020204" pitchFamily="34" charset="0"/>
                <a:cs typeface="Arial" panose="020B0604020202020204" pitchFamily="34" charset="0"/>
              </a:rPr>
              <a:t>space, integrated waveguides </a:t>
            </a:r>
            <a:r>
              <a:rPr sz="2800" dirty="0">
                <a:latin typeface="Arial" panose="020B0604020202020204" pitchFamily="34" charset="0"/>
                <a:cs typeface="Arial" panose="020B0604020202020204" pitchFamily="34" charset="0"/>
              </a:rPr>
              <a:t>or optical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fibres</a:t>
            </a:r>
          </a:p>
          <a:p>
            <a:pPr marL="187960" indent="-168275">
              <a:lnSpc>
                <a:spcPct val="100000"/>
              </a:lnSpc>
              <a:spcBef>
                <a:spcPts val="265"/>
              </a:spcBef>
              <a:buFont typeface="Arial"/>
              <a:buChar char="•"/>
              <a:tabLst>
                <a:tab pos="188595" algn="l"/>
              </a:tabLst>
            </a:pPr>
            <a:r>
              <a:rPr sz="3200" b="1" spc="-5" dirty="0">
                <a:latin typeface="Arial" panose="020B0604020202020204" pitchFamily="34" charset="0"/>
                <a:cs typeface="Arial" panose="020B0604020202020204" pitchFamily="34" charset="0"/>
              </a:rPr>
              <a:t>Advantages:</a:t>
            </a:r>
            <a:endParaRPr sz="3200" dirty="0">
              <a:latin typeface="Arial" panose="020B0604020202020204" pitchFamily="34" charset="0"/>
              <a:cs typeface="Arial" panose="020B0604020202020204" pitchFamily="34" charset="0"/>
            </a:endParaRPr>
          </a:p>
          <a:p>
            <a:pPr marL="187960" indent="-175895">
              <a:lnSpc>
                <a:spcPct val="100000"/>
              </a:lnSpc>
              <a:spcBef>
                <a:spcPts val="305"/>
              </a:spcBef>
              <a:buFont typeface="Arial MT"/>
              <a:buChar char="•"/>
              <a:tabLst>
                <a:tab pos="188595" algn="l"/>
              </a:tabLst>
            </a:pPr>
            <a:r>
              <a:rPr sz="2800" spc="-5" dirty="0">
                <a:latin typeface="Arial" panose="020B0604020202020204" pitchFamily="34" charset="0"/>
                <a:cs typeface="Arial" panose="020B0604020202020204" pitchFamily="34" charset="0"/>
              </a:rPr>
              <a:t>Large</a:t>
            </a:r>
            <a:r>
              <a:rPr sz="2800" spc="-5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bandwidth</a:t>
            </a:r>
          </a:p>
          <a:p>
            <a:pPr marL="187960" indent="-175895">
              <a:lnSpc>
                <a:spcPct val="100000"/>
              </a:lnSpc>
              <a:spcBef>
                <a:spcPts val="315"/>
              </a:spcBef>
              <a:buFont typeface="Arial MT"/>
              <a:buChar char="•"/>
              <a:tabLst>
                <a:tab pos="188595" algn="l"/>
              </a:tabLst>
            </a:pPr>
            <a:r>
              <a:rPr sz="2800" spc="-5" dirty="0">
                <a:latin typeface="Arial" panose="020B0604020202020204" pitchFamily="34" charset="0"/>
                <a:cs typeface="Arial" panose="020B0604020202020204" pitchFamily="34" charset="0"/>
              </a:rPr>
              <a:t>High</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speed</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data</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transmission</a:t>
            </a:r>
            <a:endParaRPr sz="2800" dirty="0">
              <a:latin typeface="Arial" panose="020B0604020202020204" pitchFamily="34" charset="0"/>
              <a:cs typeface="Arial" panose="020B0604020202020204" pitchFamily="34" charset="0"/>
            </a:endParaRPr>
          </a:p>
          <a:p>
            <a:pPr marL="187960" indent="-175895">
              <a:lnSpc>
                <a:spcPct val="100000"/>
              </a:lnSpc>
              <a:spcBef>
                <a:spcPts val="315"/>
              </a:spcBef>
              <a:buFont typeface="Arial MT"/>
              <a:buChar char="•"/>
              <a:tabLst>
                <a:tab pos="188595" algn="l"/>
              </a:tabLst>
            </a:pPr>
            <a:r>
              <a:rPr sz="2800" dirty="0">
                <a:latin typeface="Arial" panose="020B0604020202020204" pitchFamily="34" charset="0"/>
                <a:cs typeface="Arial" panose="020B0604020202020204" pitchFamily="34" charset="0"/>
              </a:rPr>
              <a:t>Immunity</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mutual</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interference</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and</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crosstalk</a:t>
            </a:r>
            <a:endParaRPr sz="2800" dirty="0">
              <a:latin typeface="Arial" panose="020B0604020202020204" pitchFamily="34" charset="0"/>
              <a:cs typeface="Arial" panose="020B0604020202020204" pitchFamily="34" charset="0"/>
            </a:endParaRPr>
          </a:p>
          <a:p>
            <a:pPr marL="187960" indent="-175895">
              <a:lnSpc>
                <a:spcPct val="100000"/>
              </a:lnSpc>
              <a:spcBef>
                <a:spcPts val="315"/>
              </a:spcBef>
              <a:buFont typeface="Arial MT"/>
              <a:buChar char="•"/>
              <a:tabLst>
                <a:tab pos="188595" algn="l"/>
              </a:tabLst>
            </a:pPr>
            <a:r>
              <a:rPr sz="2800" spc="-5" dirty="0">
                <a:latin typeface="Arial" panose="020B0604020202020204" pitchFamily="34" charset="0"/>
                <a:cs typeface="Arial" panose="020B0604020202020204" pitchFamily="34" charset="0"/>
              </a:rPr>
              <a:t>Freedom</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from</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capacitive</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loading</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effects</a:t>
            </a:r>
            <a:endParaRPr sz="2800" dirty="0">
              <a:latin typeface="Arial" panose="020B0604020202020204" pitchFamily="34" charset="0"/>
              <a:cs typeface="Arial" panose="020B0604020202020204" pitchFamily="34" charset="0"/>
            </a:endParaRPr>
          </a:p>
          <a:p>
            <a:pPr marL="187960" indent="-175895">
              <a:lnSpc>
                <a:spcPct val="100000"/>
              </a:lnSpc>
              <a:spcBef>
                <a:spcPts val="315"/>
              </a:spcBef>
              <a:buFont typeface="Arial MT"/>
              <a:buChar char="•"/>
              <a:tabLst>
                <a:tab pos="188595" algn="l"/>
              </a:tabLst>
            </a:pPr>
            <a:r>
              <a:rPr sz="2800" spc="-5" dirty="0">
                <a:latin typeface="Arial" panose="020B0604020202020204" pitchFamily="34" charset="0"/>
                <a:cs typeface="Arial" panose="020B0604020202020204" pitchFamily="34" charset="0"/>
              </a:rPr>
              <a:t>System</a:t>
            </a:r>
            <a:r>
              <a:rPr sz="2800" spc="-3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size</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reduction</a:t>
            </a:r>
          </a:p>
          <a:p>
            <a:pPr marL="187960" indent="-175895">
              <a:lnSpc>
                <a:spcPct val="100000"/>
              </a:lnSpc>
              <a:spcBef>
                <a:spcPts val="315"/>
              </a:spcBef>
              <a:buFont typeface="Arial MT"/>
              <a:buChar char="•"/>
              <a:tabLst>
                <a:tab pos="188595" algn="l"/>
              </a:tabLst>
            </a:pPr>
            <a:r>
              <a:rPr sz="2800" spc="-10" dirty="0">
                <a:latin typeface="Arial" panose="020B0604020202020204" pitchFamily="34" charset="0"/>
                <a:cs typeface="Arial" panose="020B0604020202020204" pitchFamily="34" charset="0"/>
              </a:rPr>
              <a:t>Reduced</a:t>
            </a:r>
            <a:r>
              <a:rPr sz="2800" spc="-4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system</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power</a:t>
            </a:r>
          </a:p>
          <a:p>
            <a:pPr marL="187960" indent="-175895">
              <a:lnSpc>
                <a:spcPct val="100000"/>
              </a:lnSpc>
              <a:spcBef>
                <a:spcPts val="315"/>
              </a:spcBef>
              <a:buFont typeface="Arial MT"/>
              <a:buChar char="•"/>
              <a:tabLst>
                <a:tab pos="188595" algn="l"/>
              </a:tabLst>
            </a:pPr>
            <a:r>
              <a:rPr sz="2800" dirty="0">
                <a:latin typeface="Arial" panose="020B0604020202020204" pitchFamily="34" charset="0"/>
                <a:cs typeface="Arial" panose="020B0604020202020204" pitchFamily="34" charset="0"/>
              </a:rPr>
              <a:t>Increased</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fanout</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capabilities</a:t>
            </a:r>
            <a:endParaRP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31331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0003" y="76200"/>
            <a:ext cx="8741111" cy="566822"/>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FF"/>
                </a:solidFill>
                <a:latin typeface="Arial" panose="020B0604020202020204" pitchFamily="34" charset="0"/>
                <a:cs typeface="Arial" panose="020B0604020202020204" pitchFamily="34" charset="0"/>
              </a:rPr>
              <a:t>Optoelectronic</a:t>
            </a:r>
            <a:r>
              <a:rPr sz="3600" spc="-40"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Integrated</a:t>
            </a:r>
            <a:r>
              <a:rPr sz="3600" spc="-30"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Circuit</a:t>
            </a:r>
            <a:r>
              <a:rPr sz="3600" spc="-30" dirty="0">
                <a:solidFill>
                  <a:srgbClr val="0000FF"/>
                </a:solidFill>
                <a:latin typeface="Arial" panose="020B0604020202020204" pitchFamily="34" charset="0"/>
                <a:cs typeface="Arial" panose="020B0604020202020204" pitchFamily="34" charset="0"/>
              </a:rPr>
              <a:t> </a:t>
            </a:r>
            <a:r>
              <a:rPr sz="3600" dirty="0">
                <a:solidFill>
                  <a:srgbClr val="0000FF"/>
                </a:solidFill>
                <a:latin typeface="Arial" panose="020B0604020202020204" pitchFamily="34" charset="0"/>
                <a:cs typeface="Arial" panose="020B0604020202020204" pitchFamily="34" charset="0"/>
              </a:rPr>
              <a:t>(OEIC)</a:t>
            </a:r>
          </a:p>
        </p:txBody>
      </p:sp>
      <p:sp>
        <p:nvSpPr>
          <p:cNvPr id="3" name="object 3"/>
          <p:cNvSpPr txBox="1"/>
          <p:nvPr/>
        </p:nvSpPr>
        <p:spPr>
          <a:xfrm>
            <a:off x="381000" y="838200"/>
            <a:ext cx="11506200" cy="4090863"/>
          </a:xfrm>
          <a:prstGeom prst="rect">
            <a:avLst/>
          </a:prstGeom>
        </p:spPr>
        <p:txBody>
          <a:bodyPr vert="horz" wrap="square" lIns="0" tIns="63500" rIns="0" bIns="0" rtlCol="0">
            <a:spAutoFit/>
          </a:bodyPr>
          <a:lstStyle/>
          <a:p>
            <a:pPr marL="187960" marR="5080" indent="-175895" algn="just">
              <a:lnSpc>
                <a:spcPts val="3000"/>
              </a:lnSpc>
              <a:spcBef>
                <a:spcPts val="500"/>
              </a:spcBef>
              <a:buFont typeface="Arial MT"/>
              <a:buChar char="•"/>
              <a:tabLst>
                <a:tab pos="188595" algn="l"/>
              </a:tabLst>
            </a:pPr>
            <a:r>
              <a:rPr sz="2800" spc="-5" dirty="0">
                <a:latin typeface="Arial" panose="020B0604020202020204" pitchFamily="34" charset="0"/>
                <a:cs typeface="Arial" panose="020B0604020202020204" pitchFamily="34" charset="0"/>
              </a:rPr>
              <a:t>Electrons</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and</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photons</a:t>
            </a:r>
            <a:r>
              <a:rPr sz="2800" spc="-5" dirty="0">
                <a:latin typeface="Arial" panose="020B0604020202020204" pitchFamily="34" charset="0"/>
                <a:cs typeface="Arial" panose="020B0604020202020204" pitchFamily="34" charset="0"/>
              </a:rPr>
              <a:t> interact</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direct</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bandgap</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semiconductor</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produce</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optoelectronic </a:t>
            </a:r>
            <a:r>
              <a:rPr sz="2800" spc="-5" dirty="0">
                <a:latin typeface="Arial" panose="020B0604020202020204" pitchFamily="34" charset="0"/>
                <a:cs typeface="Arial" panose="020B0604020202020204" pitchFamily="34" charset="0"/>
              </a:rPr>
              <a:t>conversion</a:t>
            </a:r>
            <a:endParaRPr sz="2800" dirty="0">
              <a:latin typeface="Arial" panose="020B0604020202020204" pitchFamily="34" charset="0"/>
              <a:cs typeface="Arial" panose="020B0604020202020204" pitchFamily="34" charset="0"/>
            </a:endParaRPr>
          </a:p>
          <a:p>
            <a:pPr marL="187960" marR="679450" indent="-175895" algn="just">
              <a:lnSpc>
                <a:spcPts val="3050"/>
              </a:lnSpc>
              <a:spcBef>
                <a:spcPts val="960"/>
              </a:spcBef>
              <a:buFont typeface="Arial"/>
              <a:buChar char="•"/>
              <a:tabLst>
                <a:tab pos="188595" algn="l"/>
              </a:tabLst>
            </a:pPr>
            <a:r>
              <a:rPr sz="2800" b="1" spc="-5" dirty="0">
                <a:latin typeface="Arial" panose="020B0604020202020204" pitchFamily="34" charset="0"/>
                <a:cs typeface="Arial" panose="020B0604020202020204" pitchFamily="34" charset="0"/>
              </a:rPr>
              <a:t>OEIC </a:t>
            </a:r>
            <a:r>
              <a:rPr sz="2800" b="1"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Optoelectronic system in which multiple </a:t>
            </a:r>
            <a:r>
              <a:rPr sz="2800" dirty="0">
                <a:latin typeface="Arial" panose="020B0604020202020204" pitchFamily="34" charset="0"/>
                <a:cs typeface="Arial" panose="020B0604020202020204" pitchFamily="34" charset="0"/>
              </a:rPr>
              <a:t>functions </a:t>
            </a:r>
            <a:r>
              <a:rPr sz="2800" spc="-5" dirty="0">
                <a:latin typeface="Arial" panose="020B0604020202020204" pitchFamily="34" charset="0"/>
                <a:cs typeface="Arial" panose="020B0604020202020204" pitchFamily="34" charset="0"/>
              </a:rPr>
              <a:t>are</a:t>
            </a:r>
            <a:r>
              <a:rPr lang="en-IN" sz="2800" spc="-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separately</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performed</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by</a:t>
            </a:r>
            <a:r>
              <a:rPr sz="2800" spc="-5" dirty="0">
                <a:latin typeface="Arial" panose="020B0604020202020204" pitchFamily="34" charset="0"/>
                <a:cs typeface="Arial" panose="020B0604020202020204" pitchFamily="34" charset="0"/>
              </a:rPr>
              <a:t> electronic</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and</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optical</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devices</a:t>
            </a:r>
          </a:p>
          <a:p>
            <a:pPr marL="187960" indent="-175895" algn="just">
              <a:lnSpc>
                <a:spcPct val="100000"/>
              </a:lnSpc>
              <a:spcBef>
                <a:spcPts val="590"/>
              </a:spcBef>
              <a:buFont typeface="Arial"/>
              <a:buChar char="•"/>
              <a:tabLst>
                <a:tab pos="188595" algn="l"/>
              </a:tabLst>
            </a:pPr>
            <a:r>
              <a:rPr sz="2800" b="1" spc="-5" dirty="0">
                <a:latin typeface="Arial" panose="020B0604020202020204" pitchFamily="34" charset="0"/>
                <a:cs typeface="Arial" panose="020B0604020202020204" pitchFamily="34" charset="0"/>
              </a:rPr>
              <a:t>Advantages:</a:t>
            </a:r>
            <a:endParaRPr sz="2800" dirty="0">
              <a:latin typeface="Arial" panose="020B0604020202020204" pitchFamily="34" charset="0"/>
              <a:cs typeface="Arial" panose="020B0604020202020204" pitchFamily="34" charset="0"/>
            </a:endParaRPr>
          </a:p>
          <a:p>
            <a:pPr marL="645160" lvl="1" indent="-176530" algn="just">
              <a:lnSpc>
                <a:spcPct val="100000"/>
              </a:lnSpc>
              <a:spcBef>
                <a:spcPts val="190"/>
              </a:spcBef>
              <a:buFont typeface="Arial MT"/>
              <a:buChar char="•"/>
              <a:tabLst>
                <a:tab pos="645795" algn="l"/>
              </a:tabLst>
            </a:pPr>
            <a:r>
              <a:rPr sz="2800" spc="-5" dirty="0">
                <a:latin typeface="Arial" panose="020B0604020202020204" pitchFamily="34" charset="0"/>
                <a:cs typeface="Arial" panose="020B0604020202020204" pitchFamily="34" charset="0"/>
              </a:rPr>
              <a:t>High</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speed</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and</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bandwidth</a:t>
            </a:r>
          </a:p>
          <a:p>
            <a:pPr marL="645160" lvl="1" indent="-176530" algn="just">
              <a:lnSpc>
                <a:spcPct val="100000"/>
              </a:lnSpc>
              <a:spcBef>
                <a:spcPts val="165"/>
              </a:spcBef>
              <a:buFont typeface="Arial MT"/>
              <a:buChar char="•"/>
              <a:tabLst>
                <a:tab pos="645795" algn="l"/>
              </a:tabLst>
            </a:pPr>
            <a:r>
              <a:rPr sz="2800" spc="-5" dirty="0">
                <a:latin typeface="Arial" panose="020B0604020202020204" pitchFamily="34" charset="0"/>
                <a:cs typeface="Arial" panose="020B0604020202020204" pitchFamily="34" charset="0"/>
              </a:rPr>
              <a:t>Multifunction</a:t>
            </a:r>
            <a:r>
              <a:rPr sz="2800" spc="-5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capabilities</a:t>
            </a:r>
            <a:endParaRPr sz="2800" dirty="0">
              <a:latin typeface="Arial" panose="020B0604020202020204" pitchFamily="34" charset="0"/>
              <a:cs typeface="Arial" panose="020B0604020202020204" pitchFamily="34" charset="0"/>
            </a:endParaRPr>
          </a:p>
          <a:p>
            <a:pPr marL="645160" lvl="1" indent="-176530" algn="just">
              <a:lnSpc>
                <a:spcPct val="100000"/>
              </a:lnSpc>
              <a:spcBef>
                <a:spcPts val="165"/>
              </a:spcBef>
              <a:buFont typeface="Arial MT"/>
              <a:buChar char="•"/>
              <a:tabLst>
                <a:tab pos="645795" algn="l"/>
              </a:tabLst>
            </a:pPr>
            <a:r>
              <a:rPr sz="2800" spc="-5" dirty="0">
                <a:latin typeface="Arial" panose="020B0604020202020204" pitchFamily="34" charset="0"/>
                <a:cs typeface="Arial" panose="020B0604020202020204" pitchFamily="34" charset="0"/>
              </a:rPr>
              <a:t>Compactness</a:t>
            </a:r>
            <a:endParaRPr sz="2800" dirty="0">
              <a:latin typeface="Arial" panose="020B0604020202020204" pitchFamily="34" charset="0"/>
              <a:cs typeface="Arial" panose="020B0604020202020204" pitchFamily="34" charset="0"/>
            </a:endParaRPr>
          </a:p>
          <a:p>
            <a:pPr marL="645160" lvl="1" indent="-176530" algn="just">
              <a:lnSpc>
                <a:spcPct val="100000"/>
              </a:lnSpc>
              <a:spcBef>
                <a:spcPts val="165"/>
              </a:spcBef>
              <a:buFont typeface="Arial MT"/>
              <a:buChar char="•"/>
              <a:tabLst>
                <a:tab pos="645795" algn="l"/>
              </a:tabLst>
            </a:pPr>
            <a:r>
              <a:rPr sz="2800" spc="-5" dirty="0">
                <a:latin typeface="Arial" panose="020B0604020202020204" pitchFamily="34" charset="0"/>
                <a:cs typeface="Arial" panose="020B0604020202020204" pitchFamily="34" charset="0"/>
              </a:rPr>
              <a:t>Low</a:t>
            </a:r>
            <a:r>
              <a:rPr sz="2800" spc="-5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parasitics</a:t>
            </a:r>
          </a:p>
        </p:txBody>
      </p:sp>
    </p:spTree>
    <p:extLst>
      <p:ext uri="{BB962C8B-B14F-4D97-AF65-F5344CB8AC3E}">
        <p14:creationId xmlns:p14="http://schemas.microsoft.com/office/powerpoint/2010/main" val="513611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1269" y="-17502"/>
            <a:ext cx="4996881" cy="553998"/>
          </a:xfrm>
          <a:prstGeom prst="rect">
            <a:avLst/>
          </a:prstGeom>
          <a:noFill/>
        </p:spPr>
        <p:txBody>
          <a:bodyPr wrap="none" rtlCol="0">
            <a:spAutoFit/>
          </a:bodyPr>
          <a:lstStyle/>
          <a:p>
            <a:r>
              <a:rPr lang="en-IN" sz="3000" b="1" dirty="0">
                <a:solidFill>
                  <a:srgbClr val="C00000"/>
                </a:solidFill>
                <a:latin typeface="Arial" panose="020B0604020202020204" pitchFamily="34" charset="0"/>
                <a:cs typeface="Arial" panose="020B0604020202020204" pitchFamily="34" charset="0"/>
              </a:rPr>
              <a:t>Optoelectronic Integration</a:t>
            </a:r>
          </a:p>
        </p:txBody>
      </p:sp>
      <p:pic>
        <p:nvPicPr>
          <p:cNvPr id="5" name="Picture 4"/>
          <p:cNvPicPr>
            <a:picLocks noChangeAspect="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l="18948" t="50256" r="25593" b="30898"/>
          <a:stretch/>
        </p:blipFill>
        <p:spPr>
          <a:xfrm>
            <a:off x="1551781" y="1591408"/>
            <a:ext cx="8135856" cy="3908404"/>
          </a:xfrm>
          <a:prstGeom prst="rect">
            <a:avLst/>
          </a:prstGeom>
        </p:spPr>
      </p:pic>
      <p:sp>
        <p:nvSpPr>
          <p:cNvPr id="6" name="Rectangle 5"/>
          <p:cNvSpPr/>
          <p:nvPr/>
        </p:nvSpPr>
        <p:spPr>
          <a:xfrm>
            <a:off x="172914" y="536496"/>
            <a:ext cx="11749455" cy="830997"/>
          </a:xfrm>
          <a:prstGeom prst="rect">
            <a:avLst/>
          </a:prstGeom>
        </p:spPr>
        <p:txBody>
          <a:bodyPr wrap="square">
            <a:spAutoFit/>
          </a:bodyPr>
          <a:lstStyle/>
          <a:p>
            <a:pPr algn="just"/>
            <a:r>
              <a:rPr lang="en-IN" sz="2400" b="1" dirty="0">
                <a:solidFill>
                  <a:srgbClr val="0000FF"/>
                </a:solidFill>
                <a:latin typeface="Arial" panose="020B0604020202020204" pitchFamily="34" charset="0"/>
                <a:cs typeface="Arial" panose="020B0604020202020204" pitchFamily="34" charset="0"/>
              </a:rPr>
              <a:t>Optoelectronic integrated circuits (OEIC) involve the integration of electronic and optical components</a:t>
            </a:r>
          </a:p>
        </p:txBody>
      </p:sp>
      <p:sp>
        <p:nvSpPr>
          <p:cNvPr id="7" name="Rectangle 6"/>
          <p:cNvSpPr/>
          <p:nvPr/>
        </p:nvSpPr>
        <p:spPr>
          <a:xfrm>
            <a:off x="3560975" y="5723727"/>
            <a:ext cx="5480988" cy="369332"/>
          </a:xfrm>
          <a:prstGeom prst="rect">
            <a:avLst/>
          </a:prstGeom>
        </p:spPr>
        <p:txBody>
          <a:bodyPr wrap="none">
            <a:spAutoFit/>
          </a:bodyPr>
          <a:lstStyle/>
          <a:p>
            <a:r>
              <a:rPr lang="en-IN" b="1" dirty="0">
                <a:latin typeface="Arial" panose="020B0604020202020204" pitchFamily="34" charset="0"/>
                <a:cs typeface="Arial" panose="020B0604020202020204" pitchFamily="34" charset="0"/>
              </a:rPr>
              <a:t>Block diagram of essential elements of an OEIC </a:t>
            </a:r>
          </a:p>
        </p:txBody>
      </p:sp>
    </p:spTree>
    <p:extLst>
      <p:ext uri="{BB962C8B-B14F-4D97-AF65-F5344CB8AC3E}">
        <p14:creationId xmlns:p14="http://schemas.microsoft.com/office/powerpoint/2010/main" val="1781924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5160" y="701461"/>
            <a:ext cx="11531026" cy="4031873"/>
          </a:xfrm>
          <a:prstGeom prst="rect">
            <a:avLst/>
          </a:prstGeom>
        </p:spPr>
        <p:txBody>
          <a:bodyPr wrap="square">
            <a:spAutoFit/>
          </a:bodyPr>
          <a:lstStyle/>
          <a:p>
            <a:pPr algn="just"/>
            <a:r>
              <a:rPr lang="en-IN" sz="3200" dirty="0">
                <a:latin typeface="Arial" panose="020B0604020202020204" pitchFamily="34" charset="0"/>
                <a:cs typeface="Arial" panose="020B0604020202020204" pitchFamily="34" charset="0"/>
              </a:rPr>
              <a:t>The monolithic integration of electronic and optical devices on the same chip  give the following advantages. </a:t>
            </a:r>
          </a:p>
          <a:p>
            <a:pPr algn="just"/>
            <a:endParaRPr lang="en-IN" sz="3200" dirty="0">
              <a:latin typeface="Arial" panose="020B0604020202020204" pitchFamily="34" charset="0"/>
              <a:cs typeface="Arial" panose="020B0604020202020204" pitchFamily="34" charset="0"/>
            </a:endParaRPr>
          </a:p>
          <a:p>
            <a:pPr algn="just"/>
            <a:r>
              <a:rPr lang="en-IN" sz="3200" dirty="0">
                <a:latin typeface="Arial" panose="020B0604020202020204" pitchFamily="34" charset="0"/>
                <a:cs typeface="Arial" panose="020B0604020202020204" pitchFamily="34" charset="0"/>
              </a:rPr>
              <a:t>	(i) high speed </a:t>
            </a:r>
          </a:p>
          <a:p>
            <a:pPr algn="just"/>
            <a:r>
              <a:rPr lang="en-IN" sz="3200" dirty="0">
                <a:latin typeface="Arial" panose="020B0604020202020204" pitchFamily="34" charset="0"/>
                <a:cs typeface="Arial" panose="020B0604020202020204" pitchFamily="34" charset="0"/>
              </a:rPr>
              <a:t>	(ii) high sensitivity </a:t>
            </a:r>
          </a:p>
          <a:p>
            <a:pPr algn="just"/>
            <a:r>
              <a:rPr lang="en-IN" sz="3200" dirty="0">
                <a:latin typeface="Arial" panose="020B0604020202020204" pitchFamily="34" charset="0"/>
                <a:cs typeface="Arial" panose="020B0604020202020204" pitchFamily="34" charset="0"/>
              </a:rPr>
              <a:t>	(iii) compactness </a:t>
            </a:r>
          </a:p>
          <a:p>
            <a:pPr algn="just"/>
            <a:r>
              <a:rPr lang="en-IN" sz="3200" dirty="0">
                <a:latin typeface="Arial" panose="020B0604020202020204" pitchFamily="34" charset="0"/>
                <a:cs typeface="Arial" panose="020B0604020202020204" pitchFamily="34" charset="0"/>
              </a:rPr>
              <a:t>	(iv) reliability </a:t>
            </a:r>
          </a:p>
          <a:p>
            <a:pPr algn="just"/>
            <a:r>
              <a:rPr lang="en-IN" sz="3200" dirty="0">
                <a:latin typeface="Arial" panose="020B0604020202020204" pitchFamily="34" charset="0"/>
                <a:cs typeface="Arial" panose="020B0604020202020204" pitchFamily="34" charset="0"/>
              </a:rPr>
              <a:t>	(v) low cost</a:t>
            </a:r>
          </a:p>
        </p:txBody>
      </p:sp>
      <p:sp>
        <p:nvSpPr>
          <p:cNvPr id="5" name="TextBox 4"/>
          <p:cNvSpPr txBox="1"/>
          <p:nvPr/>
        </p:nvSpPr>
        <p:spPr>
          <a:xfrm>
            <a:off x="3121269" y="-17502"/>
            <a:ext cx="4996881" cy="553998"/>
          </a:xfrm>
          <a:prstGeom prst="rect">
            <a:avLst/>
          </a:prstGeom>
          <a:noFill/>
        </p:spPr>
        <p:txBody>
          <a:bodyPr wrap="none" rtlCol="0">
            <a:spAutoFit/>
          </a:bodyPr>
          <a:lstStyle/>
          <a:p>
            <a:r>
              <a:rPr lang="en-IN" sz="3000" b="1" dirty="0">
                <a:solidFill>
                  <a:srgbClr val="C00000"/>
                </a:solidFill>
                <a:latin typeface="Arial" panose="020B0604020202020204" pitchFamily="34" charset="0"/>
                <a:cs typeface="Arial" panose="020B0604020202020204" pitchFamily="34" charset="0"/>
              </a:rPr>
              <a:t>Optoelectronic Integration</a:t>
            </a:r>
          </a:p>
        </p:txBody>
      </p:sp>
    </p:spTree>
    <p:extLst>
      <p:ext uri="{BB962C8B-B14F-4D97-AF65-F5344CB8AC3E}">
        <p14:creationId xmlns:p14="http://schemas.microsoft.com/office/powerpoint/2010/main" val="1209232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50931" y="0"/>
            <a:ext cx="5591907" cy="584775"/>
          </a:xfrm>
          <a:prstGeom prst="rect">
            <a:avLst/>
          </a:prstGeom>
        </p:spPr>
        <p:txBody>
          <a:bodyPr wrap="square">
            <a:spAutoFit/>
          </a:bodyPr>
          <a:lstStyle/>
          <a:p>
            <a:r>
              <a:rPr lang="en-IN" sz="3200" b="1" dirty="0">
                <a:solidFill>
                  <a:srgbClr val="C00000"/>
                </a:solidFill>
                <a:latin typeface="Arial" panose="020B0604020202020204" pitchFamily="34" charset="0"/>
                <a:cs typeface="Arial" panose="020B0604020202020204" pitchFamily="34" charset="0"/>
              </a:rPr>
              <a:t>Lay out of optical fiber link</a:t>
            </a:r>
          </a:p>
        </p:txBody>
      </p:sp>
      <p:pic>
        <p:nvPicPr>
          <p:cNvPr id="5" name="Picture 4"/>
          <p:cNvPicPr>
            <a:picLocks noChangeAspect="1"/>
          </p:cNvPicPr>
          <p:nvPr/>
        </p:nvPicPr>
        <p:blipFill rotWithShape="1">
          <a:blip r:embed="rId2" cstate="print">
            <a:duotone>
              <a:prstClr val="black"/>
              <a:schemeClr val="accent6">
                <a:tint val="45000"/>
                <a:satMod val="400000"/>
              </a:schemeClr>
            </a:duotone>
            <a:extLst>
              <a:ext uri="{28A0092B-C50C-407E-A947-70E740481C1C}">
                <a14:useLocalDpi xmlns:a14="http://schemas.microsoft.com/office/drawing/2010/main" val="0"/>
              </a:ext>
            </a:extLst>
          </a:blip>
          <a:srcRect l="9336" t="31410" r="14169" b="38333"/>
          <a:stretch/>
        </p:blipFill>
        <p:spPr>
          <a:xfrm>
            <a:off x="756138" y="584775"/>
            <a:ext cx="10550770" cy="5900435"/>
          </a:xfrm>
          <a:prstGeom prst="rect">
            <a:avLst/>
          </a:prstGeom>
        </p:spPr>
      </p:pic>
    </p:spTree>
    <p:extLst>
      <p:ext uri="{BB962C8B-B14F-4D97-AF65-F5344CB8AC3E}">
        <p14:creationId xmlns:p14="http://schemas.microsoft.com/office/powerpoint/2010/main" val="29071682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1" y="731500"/>
            <a:ext cx="11895992" cy="5632311"/>
          </a:xfrm>
          <a:prstGeom prst="rect">
            <a:avLst/>
          </a:prstGeom>
        </p:spPr>
        <p:txBody>
          <a:bodyPr wrap="square">
            <a:spAutoFit/>
          </a:bodyPr>
          <a:lstStyle/>
          <a:p>
            <a:pPr marL="342900" indent="-342900" algn="just">
              <a:buFont typeface="Arial" panose="020B0604020202020204" pitchFamily="34" charset="0"/>
              <a:buChar char="•"/>
            </a:pPr>
            <a:r>
              <a:rPr lang="en-IN" sz="2400" dirty="0">
                <a:latin typeface="Arial" panose="020B0604020202020204" pitchFamily="34" charset="0"/>
                <a:cs typeface="Arial" panose="020B0604020202020204" pitchFamily="34" charset="0"/>
              </a:rPr>
              <a:t>An optoelectronic system in which multiple functions are separately performed by  electronic and optoelectronic devices. Such a system with the integrated  circuit (IC) can be called as 'optoelectronic Integrated circuits' (OEIC). </a:t>
            </a:r>
          </a:p>
          <a:p>
            <a:pPr marL="342900" indent="-342900" algn="just">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400" dirty="0">
                <a:latin typeface="Arial" panose="020B0604020202020204" pitchFamily="34" charset="0"/>
                <a:cs typeface="Arial" panose="020B0604020202020204" pitchFamily="34" charset="0"/>
              </a:rPr>
              <a:t>Electronic functions such as switching or amplification can be combined with  detection and also light transmission in integrated chip.</a:t>
            </a:r>
          </a:p>
          <a:p>
            <a:pPr marL="342900" indent="-342900" algn="just">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400" dirty="0">
                <a:latin typeface="Arial" panose="020B0604020202020204" pitchFamily="34" charset="0"/>
                <a:cs typeface="Arial" panose="020B0604020202020204" pitchFamily="34" charset="0"/>
              </a:rPr>
              <a:t>Need for Integration arises from a variety of needs, such as speed and bandwidth  functionality and multifunction capabilities, compactness, low parasitic, etc. </a:t>
            </a:r>
          </a:p>
          <a:p>
            <a:pPr marL="342900" indent="-342900" algn="just">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400" dirty="0">
                <a:latin typeface="Arial" panose="020B0604020202020204" pitchFamily="34" charset="0"/>
                <a:cs typeface="Arial" panose="020B0604020202020204" pitchFamily="34" charset="0"/>
              </a:rPr>
              <a:t>OEIC will play a pivotal role in the development of future optoelectronic systems. </a:t>
            </a:r>
          </a:p>
          <a:p>
            <a:pPr marL="342900" indent="-342900" algn="just">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400" dirty="0">
                <a:latin typeface="Arial" panose="020B0604020202020204" pitchFamily="34" charset="0"/>
                <a:cs typeface="Arial" panose="020B0604020202020204" pitchFamily="34" charset="0"/>
              </a:rPr>
              <a:t>There are two types of optoelectronic integration. </a:t>
            </a:r>
          </a:p>
          <a:p>
            <a:pPr algn="just"/>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1. Hybrid integration </a:t>
            </a:r>
          </a:p>
          <a:p>
            <a:pPr algn="just"/>
            <a:r>
              <a:rPr lang="en-IN" sz="2400" b="1" dirty="0">
                <a:latin typeface="Arial" panose="020B0604020202020204" pitchFamily="34" charset="0"/>
                <a:cs typeface="Arial" panose="020B0604020202020204" pitchFamily="34" charset="0"/>
              </a:rPr>
              <a:t>		2. Monolithic Integration </a:t>
            </a:r>
          </a:p>
        </p:txBody>
      </p:sp>
      <p:sp>
        <p:nvSpPr>
          <p:cNvPr id="5" name="Rectangle 4"/>
          <p:cNvSpPr/>
          <p:nvPr/>
        </p:nvSpPr>
        <p:spPr>
          <a:xfrm>
            <a:off x="3010363" y="0"/>
            <a:ext cx="6829114" cy="584775"/>
          </a:xfrm>
          <a:prstGeom prst="rect">
            <a:avLst/>
          </a:prstGeom>
        </p:spPr>
        <p:txBody>
          <a:bodyPr wrap="none">
            <a:spAutoFit/>
          </a:bodyPr>
          <a:lstStyle/>
          <a:p>
            <a:r>
              <a:rPr lang="en-IN" sz="3200" b="1" dirty="0">
                <a:solidFill>
                  <a:srgbClr val="C00000"/>
                </a:solidFill>
                <a:latin typeface="Arial" panose="020B0604020202020204" pitchFamily="34" charset="0"/>
                <a:cs typeface="Arial" panose="020B0604020202020204" pitchFamily="34" charset="0"/>
              </a:rPr>
              <a:t>Hybrid and Monolithic Integration </a:t>
            </a:r>
          </a:p>
        </p:txBody>
      </p:sp>
    </p:spTree>
    <p:extLst>
      <p:ext uri="{BB962C8B-B14F-4D97-AF65-F5344CB8AC3E}">
        <p14:creationId xmlns:p14="http://schemas.microsoft.com/office/powerpoint/2010/main" val="24431868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295" y="584775"/>
            <a:ext cx="11816860" cy="6555641"/>
          </a:xfrm>
          <a:prstGeom prst="rect">
            <a:avLst/>
          </a:prstGeom>
        </p:spPr>
        <p:txBody>
          <a:bodyPr wrap="square">
            <a:spAutoFit/>
          </a:bodyPr>
          <a:lstStyle/>
          <a:p>
            <a:pPr algn="ctr"/>
            <a:r>
              <a:rPr lang="en-IN" sz="3600" b="1" dirty="0">
                <a:solidFill>
                  <a:srgbClr val="0000FF"/>
                </a:solidFill>
                <a:latin typeface="Arial" panose="020B0604020202020204" pitchFamily="34" charset="0"/>
                <a:cs typeface="Arial" panose="020B0604020202020204" pitchFamily="34" charset="0"/>
              </a:rPr>
              <a:t>Hybrid Integration </a:t>
            </a:r>
            <a:endParaRPr lang="en-IN" sz="2400" b="1"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400" dirty="0">
                <a:latin typeface="Arial" panose="020B0604020202020204" pitchFamily="34" charset="0"/>
                <a:cs typeface="Arial" panose="020B0604020202020204" pitchFamily="34" charset="0"/>
              </a:rPr>
              <a:t>In this method, discrete devices on separate functional blocks or chips are connected  using electronic (leads) or optical (fiber) interconnects. </a:t>
            </a:r>
          </a:p>
          <a:p>
            <a:pPr algn="just"/>
            <a:endParaRPr lang="en-IN" sz="2400" dirty="0">
              <a:latin typeface="Arial" panose="020B0604020202020204" pitchFamily="34" charset="0"/>
              <a:cs typeface="Arial" panose="020B0604020202020204" pitchFamily="34" charset="0"/>
            </a:endParaRPr>
          </a:p>
          <a:p>
            <a:pPr algn="just"/>
            <a:r>
              <a:rPr lang="en-IN" sz="2400" b="1" dirty="0">
                <a:latin typeface="Arial" panose="020B0604020202020204" pitchFamily="34" charset="0"/>
                <a:cs typeface="Arial" panose="020B0604020202020204" pitchFamily="34" charset="0"/>
              </a:rPr>
              <a:t>Example: </a:t>
            </a:r>
          </a:p>
          <a:p>
            <a:pPr algn="just"/>
            <a:r>
              <a:rPr lang="en-IN" sz="2400" b="1"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The integration of a junction laser with its driver circuit consisting of a   bipolar 	transistor to form a transmitter. </a:t>
            </a:r>
          </a:p>
          <a:p>
            <a:pPr algn="just"/>
            <a:endParaRPr lang="en-IN" sz="2400" dirty="0">
              <a:latin typeface="Arial" panose="020B0604020202020204" pitchFamily="34" charset="0"/>
              <a:cs typeface="Arial" panose="020B0604020202020204" pitchFamily="34" charset="0"/>
            </a:endParaRPr>
          </a:p>
          <a:p>
            <a:pPr algn="just"/>
            <a:r>
              <a:rPr lang="en-IN" sz="2400" b="1" dirty="0">
                <a:latin typeface="Arial" panose="020B0604020202020204" pitchFamily="34" charset="0"/>
                <a:cs typeface="Arial" panose="020B0604020202020204" pitchFamily="34" charset="0"/>
              </a:rPr>
              <a:t>Advantages</a:t>
            </a:r>
            <a:endParaRPr lang="en-IN" sz="2400" dirty="0">
              <a:latin typeface="Arial" panose="020B0604020202020204" pitchFamily="34" charset="0"/>
              <a:cs typeface="Arial" panose="020B0604020202020204" pitchFamily="34" charset="0"/>
            </a:endParaRPr>
          </a:p>
          <a:p>
            <a:pPr algn="just"/>
            <a:r>
              <a:rPr lang="en-IN" sz="2400" dirty="0">
                <a:latin typeface="Arial" panose="020B0604020202020204" pitchFamily="34" charset="0"/>
                <a:cs typeface="Arial" panose="020B0604020202020204" pitchFamily="34" charset="0"/>
              </a:rPr>
              <a:t>	      The possibility of using high performance discrete  devices as components.</a:t>
            </a:r>
          </a:p>
          <a:p>
            <a:pPr algn="just"/>
            <a:r>
              <a:rPr lang="en-IN" sz="2400" dirty="0">
                <a:latin typeface="Arial" panose="020B0604020202020204" pitchFamily="34" charset="0"/>
                <a:cs typeface="Arial" panose="020B0604020202020204" pitchFamily="34" charset="0"/>
              </a:rPr>
              <a:t> </a:t>
            </a:r>
          </a:p>
          <a:p>
            <a:pPr algn="just"/>
            <a:r>
              <a:rPr lang="en-IN" sz="2400" b="1" dirty="0">
                <a:latin typeface="Arial" panose="020B0604020202020204" pitchFamily="34" charset="0"/>
                <a:cs typeface="Arial" panose="020B0604020202020204" pitchFamily="34" charset="0"/>
              </a:rPr>
              <a:t>Disadvantages</a:t>
            </a:r>
            <a:endParaRPr lang="en-IN" sz="2400" dirty="0">
              <a:latin typeface="Arial" panose="020B0604020202020204" pitchFamily="34" charset="0"/>
              <a:cs typeface="Arial" panose="020B0604020202020204" pitchFamily="34" charset="0"/>
            </a:endParaRPr>
          </a:p>
          <a:p>
            <a:pPr marL="742950" lvl="1" indent="-285750" algn="just">
              <a:buFont typeface="Arial" panose="020B0604020202020204" pitchFamily="34" charset="0"/>
              <a:buChar char="•"/>
            </a:pPr>
            <a:r>
              <a:rPr lang="en-IN" sz="2400" dirty="0">
                <a:latin typeface="Arial" panose="020B0604020202020204" pitchFamily="34" charset="0"/>
                <a:cs typeface="Arial" panose="020B0604020202020204" pitchFamily="34" charset="0"/>
              </a:rPr>
              <a:t>Lack of compactness and enhanced parasitic effects in terms of inter connects, bonding  and lead wires. </a:t>
            </a:r>
          </a:p>
          <a:p>
            <a:pPr marL="742950" lvl="1" indent="-285750" algn="just">
              <a:buFont typeface="Arial" panose="020B0604020202020204" pitchFamily="34" charset="0"/>
              <a:buChar char="•"/>
            </a:pPr>
            <a:r>
              <a:rPr lang="en-IN" sz="2400" dirty="0">
                <a:latin typeface="Arial" panose="020B0604020202020204" pitchFamily="34" charset="0"/>
                <a:cs typeface="Arial" panose="020B0604020202020204" pitchFamily="34" charset="0"/>
              </a:rPr>
              <a:t>Parasitic are considerably reduced in "flip-chip" bonding, in which two chips  containing component devices and circuits are interconnected by indium bumps.</a:t>
            </a:r>
          </a:p>
          <a:p>
            <a:pPr algn="just"/>
            <a:endParaRPr lang="en-IN" sz="2400" dirty="0">
              <a:latin typeface="Arial" panose="020B0604020202020204" pitchFamily="34" charset="0"/>
              <a:cs typeface="Arial" panose="020B0604020202020204" pitchFamily="34" charset="0"/>
            </a:endParaRPr>
          </a:p>
        </p:txBody>
      </p:sp>
      <p:sp>
        <p:nvSpPr>
          <p:cNvPr id="5" name="Rectangle 4"/>
          <p:cNvSpPr/>
          <p:nvPr/>
        </p:nvSpPr>
        <p:spPr>
          <a:xfrm>
            <a:off x="3010363" y="0"/>
            <a:ext cx="6829114" cy="584775"/>
          </a:xfrm>
          <a:prstGeom prst="rect">
            <a:avLst/>
          </a:prstGeom>
        </p:spPr>
        <p:txBody>
          <a:bodyPr wrap="none">
            <a:spAutoFit/>
          </a:bodyPr>
          <a:lstStyle/>
          <a:p>
            <a:r>
              <a:rPr lang="en-IN" sz="3200" b="1" dirty="0">
                <a:solidFill>
                  <a:srgbClr val="C00000"/>
                </a:solidFill>
                <a:latin typeface="Arial" panose="020B0604020202020204" pitchFamily="34" charset="0"/>
                <a:cs typeface="Arial" panose="020B0604020202020204" pitchFamily="34" charset="0"/>
              </a:rPr>
              <a:t>Hybrid and Monolithic Integration </a:t>
            </a:r>
          </a:p>
        </p:txBody>
      </p:sp>
    </p:spTree>
    <p:extLst>
      <p:ext uri="{BB962C8B-B14F-4D97-AF65-F5344CB8AC3E}">
        <p14:creationId xmlns:p14="http://schemas.microsoft.com/office/powerpoint/2010/main" val="2180916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992" y="584775"/>
            <a:ext cx="12030807" cy="5693866"/>
          </a:xfrm>
          <a:prstGeom prst="rect">
            <a:avLst/>
          </a:prstGeom>
        </p:spPr>
        <p:txBody>
          <a:bodyPr wrap="square">
            <a:spAutoFit/>
          </a:bodyPr>
          <a:lstStyle/>
          <a:p>
            <a:pPr algn="ctr"/>
            <a:r>
              <a:rPr lang="en-IN" sz="2800" b="1" dirty="0">
                <a:solidFill>
                  <a:srgbClr val="0000FF"/>
                </a:solidFill>
                <a:latin typeface="Arial" panose="020B0604020202020204" pitchFamily="34" charset="0"/>
                <a:cs typeface="Arial" panose="020B0604020202020204" pitchFamily="34" charset="0"/>
              </a:rPr>
              <a:t>Monolithic Integration </a:t>
            </a:r>
          </a:p>
          <a:p>
            <a:pPr marL="457200" indent="-457200" algn="just">
              <a:buFont typeface="Arial" panose="020B0604020202020204" pitchFamily="34" charset="0"/>
              <a:buChar char="•"/>
            </a:pPr>
            <a:r>
              <a:rPr lang="en-IN" sz="2600" dirty="0">
                <a:latin typeface="Arial" panose="020B0604020202020204" pitchFamily="34" charset="0"/>
                <a:cs typeface="Arial" panose="020B0604020202020204" pitchFamily="34" charset="0"/>
              </a:rPr>
              <a:t>In this all active and passive components are fabricated on the same chip. </a:t>
            </a:r>
          </a:p>
          <a:p>
            <a:pPr marL="457200" indent="-457200" algn="just">
              <a:buFont typeface="Arial" panose="020B0604020202020204" pitchFamily="34" charset="0"/>
              <a:buChar char="•"/>
            </a:pPr>
            <a:endParaRPr lang="en-IN" sz="26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600" dirty="0">
                <a:latin typeface="Arial" panose="020B0604020202020204" pitchFamily="34" charset="0"/>
                <a:cs typeface="Arial" panose="020B0604020202020204" pitchFamily="34" charset="0"/>
              </a:rPr>
              <a:t>All parts are made with same materials and same processing steps, the hetero structures and processing steps of the different components of a OEIC can be different. </a:t>
            </a:r>
          </a:p>
          <a:p>
            <a:pPr marL="457200" indent="-457200" algn="just">
              <a:buFont typeface="Arial" panose="020B0604020202020204" pitchFamily="34" charset="0"/>
              <a:buChar char="•"/>
            </a:pPr>
            <a:endParaRPr lang="en-IN" sz="26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600" dirty="0">
                <a:latin typeface="Arial" panose="020B0604020202020204" pitchFamily="34" charset="0"/>
                <a:cs typeface="Arial" panose="020B0604020202020204" pitchFamily="34" charset="0"/>
              </a:rPr>
              <a:t>This makes  the realization of high performance monolithic OEICs a real challenge. </a:t>
            </a:r>
          </a:p>
          <a:p>
            <a:pPr marL="457200" indent="-457200" algn="just">
              <a:buFont typeface="Arial" panose="020B0604020202020204" pitchFamily="34" charset="0"/>
              <a:buChar char="•"/>
            </a:pPr>
            <a:endParaRPr lang="en-IN" sz="26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600" dirty="0">
                <a:latin typeface="Arial" panose="020B0604020202020204" pitchFamily="34" charset="0"/>
                <a:cs typeface="Arial" panose="020B0604020202020204" pitchFamily="34" charset="0"/>
              </a:rPr>
              <a:t>Advantages are size reduction, reduction of parasitic and the consequent  achievements of higher-circuit speed and bandwidth. </a:t>
            </a:r>
          </a:p>
          <a:p>
            <a:pPr marL="457200" indent="-457200" algn="just">
              <a:buFont typeface="Arial" panose="020B0604020202020204" pitchFamily="34" charset="0"/>
              <a:buChar char="•"/>
            </a:pPr>
            <a:endParaRPr lang="en-IN" sz="26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600" spc="-10" dirty="0">
                <a:latin typeface="Arial" panose="020B0604020202020204" pitchFamily="34" charset="0"/>
                <a:cs typeface="Arial" panose="020B0604020202020204" pitchFamily="34" charset="0"/>
              </a:rPr>
              <a:t>Can</a:t>
            </a:r>
            <a:r>
              <a:rPr lang="en-US" sz="2600" spc="-30" dirty="0">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rPr>
              <a:t>be</a:t>
            </a:r>
            <a:r>
              <a:rPr lang="en-US" sz="2600" spc="-20" dirty="0">
                <a:latin typeface="Arial" panose="020B0604020202020204" pitchFamily="34" charset="0"/>
                <a:cs typeface="Arial" panose="020B0604020202020204" pitchFamily="34" charset="0"/>
              </a:rPr>
              <a:t> </a:t>
            </a:r>
            <a:r>
              <a:rPr lang="en-US" sz="2600" spc="-5" dirty="0">
                <a:latin typeface="Arial" panose="020B0604020202020204" pitchFamily="34" charset="0"/>
                <a:cs typeface="Arial" panose="020B0604020202020204" pitchFamily="34" charset="0"/>
              </a:rPr>
              <a:t>achieved</a:t>
            </a:r>
            <a:r>
              <a:rPr lang="en-US" sz="2600" spc="-25" dirty="0">
                <a:latin typeface="Arial" panose="020B0604020202020204" pitchFamily="34" charset="0"/>
                <a:cs typeface="Arial" panose="020B0604020202020204" pitchFamily="34" charset="0"/>
              </a:rPr>
              <a:t> </a:t>
            </a:r>
            <a:r>
              <a:rPr lang="en-US" sz="2600" spc="-5" dirty="0">
                <a:latin typeface="Arial" panose="020B0604020202020204" pitchFamily="34" charset="0"/>
                <a:cs typeface="Arial" panose="020B0604020202020204" pitchFamily="34" charset="0"/>
              </a:rPr>
              <a:t>in</a:t>
            </a:r>
            <a:r>
              <a:rPr lang="en-US" sz="2600" spc="-25" dirty="0">
                <a:latin typeface="Arial" panose="020B0604020202020204" pitchFamily="34" charset="0"/>
                <a:cs typeface="Arial" panose="020B0604020202020204" pitchFamily="34" charset="0"/>
              </a:rPr>
              <a:t> </a:t>
            </a:r>
            <a:r>
              <a:rPr lang="en-US" sz="2600" spc="-5" dirty="0">
                <a:latin typeface="Arial" panose="020B0604020202020204" pitchFamily="34" charset="0"/>
                <a:cs typeface="Arial" panose="020B0604020202020204" pitchFamily="34" charset="0"/>
              </a:rPr>
              <a:t>either </a:t>
            </a:r>
            <a:r>
              <a:rPr lang="en-US" sz="2600" dirty="0">
                <a:latin typeface="Arial" panose="020B0604020202020204" pitchFamily="34" charset="0"/>
                <a:cs typeface="Arial" panose="020B0604020202020204" pitchFamily="34" charset="0"/>
              </a:rPr>
              <a:t>horizontal or vertical </a:t>
            </a:r>
            <a:r>
              <a:rPr lang="en-US" sz="2600" spc="5" dirty="0">
                <a:latin typeface="Arial" panose="020B0604020202020204" pitchFamily="34" charset="0"/>
                <a:cs typeface="Arial" panose="020B0604020202020204" pitchFamily="34" charset="0"/>
              </a:rPr>
              <a:t> </a:t>
            </a:r>
            <a:r>
              <a:rPr lang="en-US" sz="2600" spc="-5" dirty="0">
                <a:latin typeface="Arial" panose="020B0604020202020204" pitchFamily="34" charset="0"/>
                <a:cs typeface="Arial" panose="020B0604020202020204" pitchFamily="34" charset="0"/>
              </a:rPr>
              <a:t>configuration</a:t>
            </a:r>
            <a:endParaRPr lang="en-US" sz="2600" dirty="0">
              <a:latin typeface="Arial" panose="020B0604020202020204" pitchFamily="34" charset="0"/>
              <a:cs typeface="Arial" panose="020B0604020202020204" pitchFamily="34" charset="0"/>
            </a:endParaRPr>
          </a:p>
        </p:txBody>
      </p:sp>
      <p:sp>
        <p:nvSpPr>
          <p:cNvPr id="5" name="Rectangle 4"/>
          <p:cNvSpPr/>
          <p:nvPr/>
        </p:nvSpPr>
        <p:spPr>
          <a:xfrm>
            <a:off x="3010363" y="0"/>
            <a:ext cx="6829114" cy="584775"/>
          </a:xfrm>
          <a:prstGeom prst="rect">
            <a:avLst/>
          </a:prstGeom>
        </p:spPr>
        <p:txBody>
          <a:bodyPr wrap="none">
            <a:spAutoFit/>
          </a:bodyPr>
          <a:lstStyle/>
          <a:p>
            <a:r>
              <a:rPr lang="en-IN" sz="3200" b="1" dirty="0">
                <a:solidFill>
                  <a:srgbClr val="C00000"/>
                </a:solidFill>
                <a:latin typeface="Arial" panose="020B0604020202020204" pitchFamily="34" charset="0"/>
                <a:cs typeface="Arial" panose="020B0604020202020204" pitchFamily="34" charset="0"/>
              </a:rPr>
              <a:t>Hybrid and Monolithic Integration </a:t>
            </a:r>
          </a:p>
        </p:txBody>
      </p:sp>
    </p:spTree>
    <p:extLst>
      <p:ext uri="{BB962C8B-B14F-4D97-AF65-F5344CB8AC3E}">
        <p14:creationId xmlns:p14="http://schemas.microsoft.com/office/powerpoint/2010/main" val="20553615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76200"/>
            <a:ext cx="4876800" cy="566822"/>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FF"/>
                </a:solidFill>
                <a:latin typeface="Arial" panose="020B0604020202020204" pitchFamily="34" charset="0"/>
                <a:cs typeface="Arial" panose="020B0604020202020204" pitchFamily="34" charset="0"/>
              </a:rPr>
              <a:t>Monolithic</a:t>
            </a:r>
            <a:r>
              <a:rPr sz="3600" spc="-90"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Integration</a:t>
            </a:r>
          </a:p>
        </p:txBody>
      </p:sp>
      <p:pic>
        <p:nvPicPr>
          <p:cNvPr id="5" name="Picture 4"/>
          <p:cNvPicPr>
            <a:picLocks noChangeAspect="1"/>
          </p:cNvPicPr>
          <p:nvPr/>
        </p:nvPicPr>
        <p:blipFill>
          <a:blip r:embed="rId2">
            <a:duotone>
              <a:prstClr val="black"/>
              <a:schemeClr val="accent6">
                <a:tint val="45000"/>
                <a:satMod val="400000"/>
              </a:schemeClr>
            </a:duotone>
          </a:blip>
          <a:stretch>
            <a:fillRect/>
          </a:stretch>
        </p:blipFill>
        <p:spPr>
          <a:xfrm>
            <a:off x="3547105" y="676823"/>
            <a:ext cx="4030990" cy="5497437"/>
          </a:xfrm>
          <a:prstGeom prst="rect">
            <a:avLst/>
          </a:prstGeom>
        </p:spPr>
      </p:pic>
      <p:sp>
        <p:nvSpPr>
          <p:cNvPr id="6" name="TextBox 5"/>
          <p:cNvSpPr txBox="1"/>
          <p:nvPr/>
        </p:nvSpPr>
        <p:spPr>
          <a:xfrm>
            <a:off x="-14654" y="6324600"/>
            <a:ext cx="12573000" cy="338554"/>
          </a:xfrm>
          <a:prstGeom prst="rect">
            <a:avLst/>
          </a:prstGeom>
          <a:noFill/>
        </p:spPr>
        <p:txBody>
          <a:bodyPr wrap="square" rtlCol="0">
            <a:spAutoFit/>
          </a:bodyPr>
          <a:lstStyle/>
          <a:p>
            <a:r>
              <a:rPr lang="en-IN" sz="1600" b="1" dirty="0">
                <a:latin typeface="Arial" panose="020B0604020202020204" pitchFamily="34" charset="0"/>
                <a:cs typeface="Arial" panose="020B0604020202020204" pitchFamily="34" charset="0"/>
              </a:rPr>
              <a:t>Fig: Schemes of monolithic integration (a) Vertical Integration (b) planar – compatible scheme (c) planar scheme using regrowth </a:t>
            </a:r>
          </a:p>
        </p:txBody>
      </p:sp>
    </p:spTree>
    <p:extLst>
      <p:ext uri="{BB962C8B-B14F-4D97-AF65-F5344CB8AC3E}">
        <p14:creationId xmlns:p14="http://schemas.microsoft.com/office/powerpoint/2010/main" val="342122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81000" y="838200"/>
            <a:ext cx="11734800" cy="4953000"/>
          </a:xfrm>
          <a:prstGeom prst="rect">
            <a:avLst/>
          </a:prstGeom>
        </p:spPr>
      </p:pic>
      <p:sp>
        <p:nvSpPr>
          <p:cNvPr id="5" name="object 2">
            <a:extLst>
              <a:ext uri="{FF2B5EF4-FFF2-40B4-BE49-F238E27FC236}">
                <a16:creationId xmlns:a16="http://schemas.microsoft.com/office/drawing/2014/main" id="{0A8DF56B-3C9A-7F7C-61C0-70CE59D19082}"/>
              </a:ext>
            </a:extLst>
          </p:cNvPr>
          <p:cNvSpPr txBox="1"/>
          <p:nvPr/>
        </p:nvSpPr>
        <p:spPr>
          <a:xfrm>
            <a:off x="4126543" y="35169"/>
            <a:ext cx="4255457"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Pockels</a:t>
            </a:r>
            <a:r>
              <a:rPr sz="4400" b="1" spc="-9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Effect</a:t>
            </a:r>
            <a:endParaRPr sz="4400" dirty="0">
              <a:solidFill>
                <a:srgbClr val="000099"/>
              </a:solidFill>
              <a:latin typeface="Arial" panose="020B0604020202020204" pitchFamily="34" charset="0"/>
              <a:cs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1" y="1087147"/>
            <a:ext cx="3352800" cy="505267"/>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0000FF"/>
                </a:solidFill>
                <a:latin typeface="Arial" panose="020B0604020202020204" pitchFamily="34" charset="0"/>
                <a:cs typeface="Arial" panose="020B0604020202020204" pitchFamily="34" charset="0"/>
              </a:rPr>
              <a:t>Vertical</a:t>
            </a:r>
            <a:r>
              <a:rPr sz="3200" spc="-90" dirty="0">
                <a:solidFill>
                  <a:srgbClr val="0000FF"/>
                </a:solidFill>
                <a:latin typeface="Arial" panose="020B0604020202020204" pitchFamily="34" charset="0"/>
                <a:cs typeface="Arial" panose="020B0604020202020204" pitchFamily="34" charset="0"/>
              </a:rPr>
              <a:t> </a:t>
            </a:r>
            <a:r>
              <a:rPr sz="3200" spc="-5" dirty="0">
                <a:solidFill>
                  <a:srgbClr val="0000FF"/>
                </a:solidFill>
                <a:latin typeface="Arial" panose="020B0604020202020204" pitchFamily="34" charset="0"/>
                <a:cs typeface="Arial" panose="020B0604020202020204" pitchFamily="34" charset="0"/>
              </a:rPr>
              <a:t>Scheme</a:t>
            </a:r>
          </a:p>
        </p:txBody>
      </p:sp>
      <p:sp>
        <p:nvSpPr>
          <p:cNvPr id="3" name="object 3"/>
          <p:cNvSpPr txBox="1"/>
          <p:nvPr/>
        </p:nvSpPr>
        <p:spPr>
          <a:xfrm>
            <a:off x="609600" y="1828800"/>
            <a:ext cx="4724399" cy="2246769"/>
          </a:xfrm>
          <a:prstGeom prst="rect">
            <a:avLst/>
          </a:prstGeom>
        </p:spPr>
        <p:txBody>
          <a:bodyPr vert="horz" wrap="square" lIns="0" tIns="63500" rIns="0" bIns="0" rtlCol="0">
            <a:spAutoFit/>
          </a:bodyPr>
          <a:lstStyle/>
          <a:p>
            <a:pPr marL="187960" marR="5080" indent="-175895">
              <a:lnSpc>
                <a:spcPts val="3000"/>
              </a:lnSpc>
              <a:spcBef>
                <a:spcPts val="500"/>
              </a:spcBef>
              <a:buFont typeface="Arial MT"/>
              <a:buChar char="•"/>
              <a:tabLst>
                <a:tab pos="188595" algn="l"/>
              </a:tabLst>
            </a:pPr>
            <a:r>
              <a:rPr sz="2800" spc="-5" dirty="0">
                <a:latin typeface="Arial" panose="020B0604020202020204" pitchFamily="34" charset="0"/>
                <a:cs typeface="Arial" panose="020B0604020202020204" pitchFamily="34" charset="0"/>
              </a:rPr>
              <a:t>Electronic</a:t>
            </a:r>
            <a:r>
              <a:rPr sz="2800" spc="-3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and</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optical</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device </a:t>
            </a:r>
            <a:r>
              <a:rPr sz="2800" spc="-68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structures epitaxially </a:t>
            </a:r>
            <a:r>
              <a:rPr sz="2800" dirty="0">
                <a:latin typeface="Arial" panose="020B0604020202020204" pitchFamily="34" charset="0"/>
                <a:cs typeface="Arial" panose="020B0604020202020204" pitchFamily="34" charset="0"/>
              </a:rPr>
              <a:t>grown </a:t>
            </a:r>
            <a:r>
              <a:rPr sz="2800" spc="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sequentially</a:t>
            </a:r>
            <a:endParaRPr sz="2800" dirty="0">
              <a:latin typeface="Arial" panose="020B0604020202020204" pitchFamily="34" charset="0"/>
              <a:cs typeface="Arial" panose="020B0604020202020204" pitchFamily="34" charset="0"/>
            </a:endParaRPr>
          </a:p>
          <a:p>
            <a:pPr marL="187960" indent="-175895">
              <a:lnSpc>
                <a:spcPct val="100000"/>
              </a:lnSpc>
              <a:spcBef>
                <a:spcPts val="600"/>
              </a:spcBef>
              <a:buFont typeface="Arial MT"/>
              <a:buChar char="•"/>
              <a:tabLst>
                <a:tab pos="188595" algn="l"/>
              </a:tabLst>
            </a:pPr>
            <a:r>
              <a:rPr sz="2800" dirty="0">
                <a:latin typeface="Arial" panose="020B0604020202020204" pitchFamily="34" charset="0"/>
                <a:cs typeface="Arial" panose="020B0604020202020204" pitchFamily="34" charset="0"/>
              </a:rPr>
              <a:t>Isolation</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layer</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between</a:t>
            </a:r>
          </a:p>
          <a:p>
            <a:pPr marL="187960" indent="-175895">
              <a:lnSpc>
                <a:spcPct val="100000"/>
              </a:lnSpc>
              <a:spcBef>
                <a:spcPts val="690"/>
              </a:spcBef>
              <a:buFont typeface="Arial MT"/>
              <a:buChar char="•"/>
              <a:tabLst>
                <a:tab pos="188595" algn="l"/>
              </a:tabLst>
            </a:pPr>
            <a:r>
              <a:rPr sz="2800" spc="-5" dirty="0">
                <a:latin typeface="Arial" panose="020B0604020202020204" pitchFamily="34" charset="0"/>
                <a:cs typeface="Arial" panose="020B0604020202020204" pitchFamily="34" charset="0"/>
              </a:rPr>
              <a:t>Lack</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planarity</a:t>
            </a:r>
          </a:p>
        </p:txBody>
      </p:sp>
      <p:sp>
        <p:nvSpPr>
          <p:cNvPr id="4" name="object 4"/>
          <p:cNvSpPr txBox="1"/>
          <p:nvPr/>
        </p:nvSpPr>
        <p:spPr>
          <a:xfrm>
            <a:off x="5791201" y="1574829"/>
            <a:ext cx="6172200" cy="4824269"/>
          </a:xfrm>
          <a:prstGeom prst="rect">
            <a:avLst/>
          </a:prstGeom>
        </p:spPr>
        <p:txBody>
          <a:bodyPr vert="horz" wrap="square" lIns="0" tIns="187325" rIns="0" bIns="0" rtlCol="0">
            <a:spAutoFit/>
          </a:bodyPr>
          <a:lstStyle/>
          <a:p>
            <a:pPr marL="241300" marR="929005" indent="-175895">
              <a:lnSpc>
                <a:spcPts val="3000"/>
              </a:lnSpc>
              <a:spcBef>
                <a:spcPts val="1275"/>
              </a:spcBef>
              <a:buFont typeface="Arial"/>
              <a:buChar char="•"/>
              <a:tabLst>
                <a:tab pos="241300" algn="l"/>
              </a:tabLst>
            </a:pPr>
            <a:r>
              <a:rPr sz="2800" b="1" spc="-5" dirty="0">
                <a:latin typeface="Arial" panose="020B0604020202020204" pitchFamily="34" charset="0"/>
                <a:cs typeface="Arial" panose="020B0604020202020204" pitchFamily="34" charset="0"/>
              </a:rPr>
              <a:t>Planar compatible </a:t>
            </a:r>
            <a:r>
              <a:rPr sz="2800" b="1" dirty="0">
                <a:latin typeface="Arial" panose="020B0604020202020204" pitchFamily="34" charset="0"/>
                <a:cs typeface="Arial" panose="020B0604020202020204" pitchFamily="34" charset="0"/>
              </a:rPr>
              <a:t>– </a:t>
            </a:r>
            <a:r>
              <a:rPr sz="2800" spc="-10" dirty="0">
                <a:latin typeface="Arial" panose="020B0604020202020204" pitchFamily="34" charset="0"/>
                <a:cs typeface="Arial" panose="020B0604020202020204" pitchFamily="34" charset="0"/>
              </a:rPr>
              <a:t>Both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devices </a:t>
            </a:r>
            <a:r>
              <a:rPr sz="2800" spc="-5" dirty="0">
                <a:latin typeface="Arial" panose="020B0604020202020204" pitchFamily="34" charset="0"/>
                <a:cs typeface="Arial" panose="020B0604020202020204" pitchFamily="34" charset="0"/>
              </a:rPr>
              <a:t>made </a:t>
            </a:r>
            <a:r>
              <a:rPr sz="2800" dirty="0">
                <a:latin typeface="Arial" panose="020B0604020202020204" pitchFamily="34" charset="0"/>
                <a:cs typeface="Arial" panose="020B0604020202020204" pitchFamily="34" charset="0"/>
              </a:rPr>
              <a:t>from </a:t>
            </a:r>
            <a:r>
              <a:rPr sz="2800" spc="-5" dirty="0">
                <a:latin typeface="Arial" panose="020B0604020202020204" pitchFamily="34" charset="0"/>
                <a:cs typeface="Arial" panose="020B0604020202020204" pitchFamily="34" charset="0"/>
              </a:rPr>
              <a:t>same </a:t>
            </a:r>
            <a:r>
              <a:rPr sz="2800" dirty="0">
                <a:latin typeface="Arial" panose="020B0604020202020204" pitchFamily="34" charset="0"/>
                <a:cs typeface="Arial" panose="020B0604020202020204" pitchFamily="34" charset="0"/>
              </a:rPr>
              <a:t> heterostructure</a:t>
            </a:r>
          </a:p>
          <a:p>
            <a:pPr marL="241300" marR="141605" indent="-175895">
              <a:lnSpc>
                <a:spcPct val="90000"/>
              </a:lnSpc>
              <a:spcBef>
                <a:spcPts val="935"/>
              </a:spcBef>
              <a:buFont typeface="Arial"/>
              <a:buChar char="•"/>
              <a:tabLst>
                <a:tab pos="241300" algn="l"/>
                <a:tab pos="3025140" algn="l"/>
              </a:tabLst>
            </a:pPr>
            <a:r>
              <a:rPr sz="2800" b="1" spc="-5" dirty="0">
                <a:latin typeface="Arial" panose="020B0604020202020204" pitchFamily="34" charset="0"/>
                <a:cs typeface="Arial" panose="020B0604020202020204" pitchFamily="34" charset="0"/>
              </a:rPr>
              <a:t>Planar regrown </a:t>
            </a:r>
            <a:r>
              <a:rPr sz="2800" b="1"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One </a:t>
            </a:r>
            <a:r>
              <a:rPr sz="2800" dirty="0">
                <a:latin typeface="Arial" panose="020B0604020202020204" pitchFamily="34" charset="0"/>
                <a:cs typeface="Arial" panose="020B0604020202020204" pitchFamily="34" charset="0"/>
              </a:rPr>
              <a:t>device </a:t>
            </a:r>
            <a:r>
              <a:rPr sz="2800" spc="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selectively</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regrown</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after</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growth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first</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device</a:t>
            </a:r>
          </a:p>
          <a:p>
            <a:pPr marL="241300" marR="905510" indent="-175895">
              <a:lnSpc>
                <a:spcPts val="3050"/>
              </a:lnSpc>
              <a:spcBef>
                <a:spcPts val="1000"/>
              </a:spcBef>
              <a:buFont typeface="Arial MT"/>
              <a:buChar char="•"/>
              <a:tabLst>
                <a:tab pos="241300" algn="l"/>
              </a:tabLst>
            </a:pPr>
            <a:r>
              <a:rPr sz="2800" spc="-5" dirty="0">
                <a:latin typeface="Arial" panose="020B0604020202020204" pitchFamily="34" charset="0"/>
                <a:cs typeface="Arial" panose="020B0604020202020204" pitchFamily="34" charset="0"/>
              </a:rPr>
              <a:t>Large</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freedom</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choice</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device</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heterostructures</a:t>
            </a:r>
          </a:p>
          <a:p>
            <a:pPr marL="241300" marR="5080" indent="-175895">
              <a:lnSpc>
                <a:spcPct val="90000"/>
              </a:lnSpc>
              <a:spcBef>
                <a:spcPts val="925"/>
              </a:spcBef>
              <a:buFont typeface="Arial MT"/>
              <a:buChar char="•"/>
              <a:tabLst>
                <a:tab pos="241300" algn="l"/>
              </a:tabLst>
            </a:pPr>
            <a:r>
              <a:rPr sz="2800" spc="-10" dirty="0">
                <a:latin typeface="Arial" panose="020B0604020202020204" pitchFamily="34" charset="0"/>
                <a:cs typeface="Arial" panose="020B0604020202020204" pitchFamily="34" charset="0"/>
              </a:rPr>
              <a:t>Regrown</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interface</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can</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have</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large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density of </a:t>
            </a:r>
            <a:r>
              <a:rPr sz="2800" spc="-5" dirty="0">
                <a:latin typeface="Arial" panose="020B0604020202020204" pitchFamily="34" charset="0"/>
                <a:cs typeface="Arial" panose="020B0604020202020204" pitchFamily="34" charset="0"/>
              </a:rPr>
              <a:t>traps and </a:t>
            </a:r>
            <a:r>
              <a:rPr sz="2800" dirty="0">
                <a:latin typeface="Arial" panose="020B0604020202020204" pitchFamily="34" charset="0"/>
                <a:cs typeface="Arial" panose="020B0604020202020204" pitchFamily="34" charset="0"/>
              </a:rPr>
              <a:t>other </a:t>
            </a:r>
            <a:r>
              <a:rPr sz="2800" spc="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electrically</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active</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defects</a:t>
            </a:r>
          </a:p>
        </p:txBody>
      </p:sp>
      <p:sp>
        <p:nvSpPr>
          <p:cNvPr id="5" name="Rectangle 4"/>
          <p:cNvSpPr/>
          <p:nvPr/>
        </p:nvSpPr>
        <p:spPr>
          <a:xfrm>
            <a:off x="6781800" y="1013500"/>
            <a:ext cx="3864519" cy="584775"/>
          </a:xfrm>
          <a:prstGeom prst="rect">
            <a:avLst/>
          </a:prstGeom>
        </p:spPr>
        <p:txBody>
          <a:bodyPr wrap="none">
            <a:spAutoFit/>
          </a:bodyPr>
          <a:lstStyle/>
          <a:p>
            <a:pPr marL="12700">
              <a:lnSpc>
                <a:spcPct val="100000"/>
              </a:lnSpc>
              <a:spcBef>
                <a:spcPts val="1475"/>
              </a:spcBef>
            </a:pPr>
            <a:r>
              <a:rPr lang="en-IN" sz="3200" b="1" spc="-10" dirty="0">
                <a:solidFill>
                  <a:srgbClr val="0000FF"/>
                </a:solidFill>
                <a:latin typeface="Arial" panose="020B0604020202020204" pitchFamily="34" charset="0"/>
                <a:cs typeface="Arial" panose="020B0604020202020204" pitchFamily="34" charset="0"/>
              </a:rPr>
              <a:t>Horizontal</a:t>
            </a:r>
            <a:r>
              <a:rPr lang="en-IN" sz="3200" b="1" spc="-50" dirty="0">
                <a:solidFill>
                  <a:srgbClr val="0000FF"/>
                </a:solidFill>
                <a:latin typeface="Arial" panose="020B0604020202020204" pitchFamily="34" charset="0"/>
                <a:cs typeface="Arial" panose="020B0604020202020204" pitchFamily="34" charset="0"/>
              </a:rPr>
              <a:t> </a:t>
            </a:r>
            <a:r>
              <a:rPr lang="en-IN" sz="3200" b="1" spc="-5" dirty="0">
                <a:solidFill>
                  <a:srgbClr val="0000FF"/>
                </a:solidFill>
                <a:latin typeface="Arial" panose="020B0604020202020204" pitchFamily="34" charset="0"/>
                <a:cs typeface="Arial" panose="020B0604020202020204" pitchFamily="34" charset="0"/>
              </a:rPr>
              <a:t>Scheme</a:t>
            </a:r>
            <a:endParaRPr lang="en-IN" sz="32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319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2667000"/>
            <a:ext cx="5029200" cy="566822"/>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00FF"/>
                </a:solidFill>
                <a:latin typeface="Arial" panose="020B0604020202020204" pitchFamily="34" charset="0"/>
                <a:cs typeface="Arial" panose="020B0604020202020204" pitchFamily="34" charset="0"/>
              </a:rPr>
              <a:t>Integrated</a:t>
            </a:r>
            <a:r>
              <a:rPr sz="3600" spc="-90" dirty="0">
                <a:solidFill>
                  <a:srgbClr val="0000FF"/>
                </a:solidFill>
                <a:latin typeface="Arial" panose="020B0604020202020204" pitchFamily="34" charset="0"/>
                <a:cs typeface="Arial" panose="020B0604020202020204" pitchFamily="34" charset="0"/>
              </a:rPr>
              <a:t> </a:t>
            </a:r>
            <a:r>
              <a:rPr sz="3600" spc="-10" dirty="0">
                <a:solidFill>
                  <a:srgbClr val="0000FF"/>
                </a:solidFill>
                <a:latin typeface="Arial" panose="020B0604020202020204" pitchFamily="34" charset="0"/>
                <a:cs typeface="Arial" panose="020B0604020202020204" pitchFamily="34" charset="0"/>
              </a:rPr>
              <a:t>Transmitter</a:t>
            </a:r>
            <a:endParaRPr sz="360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6863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2401" y="76200"/>
            <a:ext cx="3962400" cy="566822"/>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FF"/>
                </a:solidFill>
                <a:latin typeface="Arial" panose="020B0604020202020204" pitchFamily="34" charset="0"/>
                <a:cs typeface="Arial" panose="020B0604020202020204" pitchFamily="34" charset="0"/>
              </a:rPr>
              <a:t>OEIC</a:t>
            </a:r>
            <a:r>
              <a:rPr sz="3600" spc="-95"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Transmitter</a:t>
            </a:r>
          </a:p>
        </p:txBody>
      </p:sp>
      <p:sp>
        <p:nvSpPr>
          <p:cNvPr id="3" name="object 3"/>
          <p:cNvSpPr txBox="1"/>
          <p:nvPr/>
        </p:nvSpPr>
        <p:spPr>
          <a:xfrm>
            <a:off x="266701" y="990600"/>
            <a:ext cx="11353800" cy="3921586"/>
          </a:xfrm>
          <a:prstGeom prst="rect">
            <a:avLst/>
          </a:prstGeom>
        </p:spPr>
        <p:txBody>
          <a:bodyPr vert="horz" wrap="square" lIns="0" tIns="93980" rIns="0" bIns="0" rtlCol="0">
            <a:spAutoFit/>
          </a:bodyPr>
          <a:lstStyle/>
          <a:p>
            <a:pPr marL="187960" indent="-175895">
              <a:lnSpc>
                <a:spcPct val="100000"/>
              </a:lnSpc>
              <a:spcBef>
                <a:spcPts val="740"/>
              </a:spcBef>
              <a:buFont typeface="Arial MT"/>
              <a:buChar char="•"/>
              <a:tabLst>
                <a:tab pos="188595" algn="l"/>
              </a:tabLst>
            </a:pPr>
            <a:r>
              <a:rPr sz="2800" spc="-5" dirty="0">
                <a:latin typeface="Arial" panose="020B0604020202020204" pitchFamily="34" charset="0"/>
                <a:cs typeface="Arial" panose="020B0604020202020204" pitchFamily="34" charset="0"/>
              </a:rPr>
              <a:t>Transmitter</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circuit</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includes</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light</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source</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(High</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power</a:t>
            </a:r>
            <a:r>
              <a:rPr sz="2800" spc="-5" dirty="0">
                <a:latin typeface="Arial" panose="020B0604020202020204" pitchFamily="34" charset="0"/>
                <a:cs typeface="Arial" panose="020B0604020202020204" pitchFamily="34" charset="0"/>
              </a:rPr>
              <a:t> LED</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or</a:t>
            </a:r>
            <a:r>
              <a:rPr sz="2800" spc="-5" dirty="0">
                <a:latin typeface="Arial" panose="020B0604020202020204" pitchFamily="34" charset="0"/>
                <a:cs typeface="Arial" panose="020B0604020202020204" pitchFamily="34" charset="0"/>
              </a:rPr>
              <a:t> laser)</a:t>
            </a:r>
            <a:endParaRPr sz="2800" dirty="0">
              <a:latin typeface="Arial" panose="020B0604020202020204" pitchFamily="34" charset="0"/>
              <a:cs typeface="Arial" panose="020B0604020202020204" pitchFamily="34" charset="0"/>
            </a:endParaRPr>
          </a:p>
          <a:p>
            <a:pPr marL="187960" indent="-175895">
              <a:lnSpc>
                <a:spcPct val="100000"/>
              </a:lnSpc>
              <a:spcBef>
                <a:spcPts val="640"/>
              </a:spcBef>
              <a:buFont typeface="Arial MT"/>
              <a:buChar char="•"/>
              <a:tabLst>
                <a:tab pos="188595" algn="l"/>
              </a:tabLst>
            </a:pPr>
            <a:r>
              <a:rPr sz="2800" dirty="0">
                <a:latin typeface="Arial" panose="020B0604020202020204" pitchFamily="34" charset="0"/>
                <a:cs typeface="Arial" panose="020B0604020202020204" pitchFamily="34" charset="0"/>
              </a:rPr>
              <a:t>Integration</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laser</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with</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associated</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electronics</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is</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complicated</a:t>
            </a:r>
            <a:endParaRPr sz="2800" dirty="0">
              <a:latin typeface="Arial" panose="020B0604020202020204" pitchFamily="34" charset="0"/>
              <a:cs typeface="Arial" panose="020B0604020202020204" pitchFamily="34" charset="0"/>
            </a:endParaRPr>
          </a:p>
          <a:p>
            <a:pPr marL="187960" marR="1294130" indent="-175895">
              <a:lnSpc>
                <a:spcPts val="3050"/>
              </a:lnSpc>
              <a:spcBef>
                <a:spcPts val="1050"/>
              </a:spcBef>
              <a:buFont typeface="Arial MT"/>
              <a:buChar char="•"/>
              <a:tabLst>
                <a:tab pos="188595" algn="l"/>
              </a:tabLst>
            </a:pPr>
            <a:r>
              <a:rPr sz="2800" spc="-5" dirty="0">
                <a:latin typeface="Arial" panose="020B0604020202020204" pitchFamily="34" charset="0"/>
                <a:cs typeface="Arial" panose="020B0604020202020204" pitchFamily="34" charset="0"/>
              </a:rPr>
              <a:t>Laser</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structure</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is</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4</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μm</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high</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Integration</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with</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incompatible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heterostructure</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for</a:t>
            </a:r>
            <a:r>
              <a:rPr sz="2800" spc="-5" dirty="0">
                <a:latin typeface="Arial" panose="020B0604020202020204" pitchFamily="34" charset="0"/>
                <a:cs typeface="Arial" panose="020B0604020202020204" pitchFamily="34" charset="0"/>
              </a:rPr>
              <a:t> electronic </a:t>
            </a:r>
            <a:r>
              <a:rPr sz="2800" dirty="0">
                <a:latin typeface="Arial" panose="020B0604020202020204" pitchFamily="34" charset="0"/>
                <a:cs typeface="Arial" panose="020B0604020202020204" pitchFamily="34" charset="0"/>
              </a:rPr>
              <a:t>device</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difficult</a:t>
            </a:r>
          </a:p>
          <a:p>
            <a:pPr marL="187960" indent="-175895">
              <a:lnSpc>
                <a:spcPct val="100000"/>
              </a:lnSpc>
              <a:spcBef>
                <a:spcPts val="590"/>
              </a:spcBef>
              <a:buFont typeface="Arial MT"/>
              <a:buChar char="•"/>
              <a:tabLst>
                <a:tab pos="188595" algn="l"/>
              </a:tabLst>
            </a:pPr>
            <a:r>
              <a:rPr sz="2800" spc="-5" dirty="0">
                <a:latin typeface="Arial" panose="020B0604020202020204" pitchFamily="34" charset="0"/>
                <a:cs typeface="Arial" panose="020B0604020202020204" pitchFamily="34" charset="0"/>
              </a:rPr>
              <a:t>Optical</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cavity</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edge-emitting</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laser</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defined</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by</a:t>
            </a:r>
            <a:r>
              <a:rPr sz="2800" spc="-5" dirty="0">
                <a:latin typeface="Arial" panose="020B0604020202020204" pitchFamily="34" charset="0"/>
                <a:cs typeface="Arial" panose="020B0604020202020204" pitchFamily="34" charset="0"/>
              </a:rPr>
              <a:t> two</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end</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mirrors</a:t>
            </a:r>
            <a:endParaRPr sz="2800" dirty="0">
              <a:latin typeface="Arial" panose="020B0604020202020204" pitchFamily="34" charset="0"/>
              <a:cs typeface="Arial" panose="020B0604020202020204" pitchFamily="34" charset="0"/>
            </a:endParaRPr>
          </a:p>
          <a:p>
            <a:pPr marL="187960" marR="610870" indent="-175895">
              <a:lnSpc>
                <a:spcPts val="3050"/>
              </a:lnSpc>
              <a:spcBef>
                <a:spcPts val="1050"/>
              </a:spcBef>
              <a:buFont typeface="Arial MT"/>
              <a:buChar char="•"/>
              <a:tabLst>
                <a:tab pos="188595" algn="l"/>
              </a:tabLst>
            </a:pPr>
            <a:r>
              <a:rPr sz="2800" spc="-5" dirty="0">
                <a:latin typeface="Arial" panose="020B0604020202020204" pitchFamily="34" charset="0"/>
                <a:cs typeface="Arial" panose="020B0604020202020204" pitchFamily="34" charset="0"/>
              </a:rPr>
              <a:t>Electrical</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and</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optical</a:t>
            </a:r>
            <a:r>
              <a:rPr sz="2800" spc="-5" dirty="0">
                <a:latin typeface="Arial" panose="020B0604020202020204" pitchFamily="34" charset="0"/>
                <a:cs typeface="Arial" panose="020B0604020202020204" pitchFamily="34" charset="0"/>
              </a:rPr>
              <a:t> confinement</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needs</a:t>
            </a:r>
            <a:r>
              <a:rPr sz="2800" spc="-5" dirty="0">
                <a:latin typeface="Arial" panose="020B0604020202020204" pitchFamily="34" charset="0"/>
                <a:cs typeface="Arial" panose="020B0604020202020204" pitchFamily="34" charset="0"/>
              </a:rPr>
              <a:t> to</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be</a:t>
            </a:r>
            <a:r>
              <a:rPr sz="2800" spc="-5" dirty="0">
                <a:latin typeface="Arial" panose="020B0604020202020204" pitchFamily="34" charset="0"/>
                <a:cs typeface="Arial" panose="020B0604020202020204" pitchFamily="34" charset="0"/>
              </a:rPr>
              <a:t> achieved</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lateral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dimension</a:t>
            </a:r>
          </a:p>
          <a:p>
            <a:pPr marL="187960" indent="-175895">
              <a:lnSpc>
                <a:spcPct val="100000"/>
              </a:lnSpc>
              <a:spcBef>
                <a:spcPts val="590"/>
              </a:spcBef>
              <a:buFont typeface="Arial MT"/>
              <a:buChar char="•"/>
              <a:tabLst>
                <a:tab pos="188595" algn="l"/>
              </a:tabLst>
            </a:pPr>
            <a:r>
              <a:rPr sz="2800" spc="-5" dirty="0">
                <a:latin typeface="Arial" panose="020B0604020202020204" pitchFamily="34" charset="0"/>
                <a:cs typeface="Arial" panose="020B0604020202020204" pitchFamily="34" charset="0"/>
              </a:rPr>
              <a:t>Laser</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operation</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needs</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efficient</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heat</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sinking</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a:t>
            </a:r>
            <a:r>
              <a:rPr sz="2800" spc="-5" dirty="0">
                <a:latin typeface="Arial" panose="020B0604020202020204" pitchFamily="34" charset="0"/>
                <a:cs typeface="Arial" panose="020B0604020202020204" pitchFamily="34" charset="0"/>
              </a:rPr>
              <a:t> whole</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chip</a:t>
            </a:r>
            <a:endParaRP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8221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6200" y="1143000"/>
            <a:ext cx="4876800" cy="4593565"/>
          </a:xfrm>
          <a:prstGeom prst="rect">
            <a:avLst/>
          </a:prstGeom>
        </p:spPr>
        <p:txBody>
          <a:bodyPr vert="horz" wrap="square" lIns="0" tIns="63500" rIns="0" bIns="0" rtlCol="0">
            <a:spAutoFit/>
          </a:bodyPr>
          <a:lstStyle/>
          <a:p>
            <a:pPr marL="187960" marR="5080" indent="-175895" algn="just">
              <a:lnSpc>
                <a:spcPts val="3000"/>
              </a:lnSpc>
              <a:spcBef>
                <a:spcPts val="500"/>
              </a:spcBef>
              <a:buFont typeface="Arial MT"/>
              <a:buChar char="•"/>
              <a:tabLst>
                <a:tab pos="188595" algn="l"/>
              </a:tabLst>
            </a:pPr>
            <a:r>
              <a:rPr sz="2800" dirty="0">
                <a:latin typeface="Arial" panose="020B0604020202020204" pitchFamily="34" charset="0"/>
                <a:cs typeface="Arial" panose="020B0604020202020204" pitchFamily="34" charset="0"/>
              </a:rPr>
              <a:t>Integration</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component</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devices </a:t>
            </a:r>
            <a:r>
              <a:rPr sz="2800" spc="-68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 ensure </a:t>
            </a:r>
            <a:r>
              <a:rPr sz="2800" dirty="0">
                <a:latin typeface="Arial" panose="020B0604020202020204" pitchFamily="34" charset="0"/>
                <a:cs typeface="Arial" panose="020B0604020202020204" pitchFamily="34" charset="0"/>
              </a:rPr>
              <a:t>higher </a:t>
            </a:r>
            <a:r>
              <a:rPr sz="2800" spc="-5" dirty="0">
                <a:latin typeface="Arial" panose="020B0604020202020204" pitchFamily="34" charset="0"/>
                <a:cs typeface="Arial" panose="020B0604020202020204" pitchFamily="34" charset="0"/>
              </a:rPr>
              <a:t>modulation </a:t>
            </a:r>
            <a:r>
              <a:rPr sz="2800" dirty="0">
                <a:latin typeface="Arial" panose="020B0604020202020204" pitchFamily="34" charset="0"/>
                <a:cs typeface="Arial" panose="020B0604020202020204" pitchFamily="34" charset="0"/>
              </a:rPr>
              <a:t> bandwidth</a:t>
            </a:r>
          </a:p>
          <a:p>
            <a:pPr marL="187960" marR="64769" indent="-175895" algn="just">
              <a:lnSpc>
                <a:spcPct val="89800"/>
              </a:lnSpc>
              <a:spcBef>
                <a:spcPts val="940"/>
              </a:spcBef>
              <a:buFont typeface="Arial MT"/>
              <a:buChar char="•"/>
              <a:tabLst>
                <a:tab pos="188595" algn="l"/>
              </a:tabLst>
            </a:pPr>
            <a:r>
              <a:rPr sz="2800" spc="-5" dirty="0">
                <a:latin typeface="Arial" panose="020B0604020202020204" pitchFamily="34" charset="0"/>
                <a:cs typeface="Arial" panose="020B0604020202020204" pitchFamily="34" charset="0"/>
              </a:rPr>
              <a:t>This is achieved </a:t>
            </a:r>
            <a:r>
              <a:rPr sz="2800" dirty="0">
                <a:latin typeface="Arial" panose="020B0604020202020204" pitchFamily="34" charset="0"/>
                <a:cs typeface="Arial" panose="020B0604020202020204" pitchFamily="34" charset="0"/>
              </a:rPr>
              <a:t>by </a:t>
            </a:r>
            <a:r>
              <a:rPr sz="2800" spc="-5" dirty="0">
                <a:latin typeface="Arial" panose="020B0604020202020204" pitchFamily="34" charset="0"/>
                <a:cs typeface="Arial" panose="020B0604020202020204" pitchFamily="34" charset="0"/>
              </a:rPr>
              <a:t>close </a:t>
            </a:r>
            <a:r>
              <a:rPr sz="2800" dirty="0">
                <a:latin typeface="Arial" panose="020B0604020202020204" pitchFamily="34" charset="0"/>
                <a:cs typeface="Arial" panose="020B0604020202020204" pitchFamily="34" charset="0"/>
              </a:rPr>
              <a:t> proximity of devices </a:t>
            </a:r>
            <a:r>
              <a:rPr sz="2800" spc="-5" dirty="0">
                <a:latin typeface="Arial" panose="020B0604020202020204" pitchFamily="34" charset="0"/>
                <a:cs typeface="Arial" panose="020B0604020202020204" pitchFamily="34" charset="0"/>
              </a:rPr>
              <a:t>and </a:t>
            </a:r>
            <a:r>
              <a:rPr sz="280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associated</a:t>
            </a:r>
            <a:r>
              <a:rPr sz="2800" spc="-4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reduction</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parasitics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from</a:t>
            </a:r>
            <a:r>
              <a:rPr sz="2800" spc="-2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devices</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and</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interconnects</a:t>
            </a:r>
            <a:endParaRPr sz="2800" dirty="0">
              <a:latin typeface="Arial" panose="020B0604020202020204" pitchFamily="34" charset="0"/>
              <a:cs typeface="Arial" panose="020B0604020202020204" pitchFamily="34" charset="0"/>
            </a:endParaRPr>
          </a:p>
          <a:p>
            <a:pPr marL="187960" marR="613410" indent="-175895" algn="just">
              <a:lnSpc>
                <a:spcPts val="3050"/>
              </a:lnSpc>
              <a:spcBef>
                <a:spcPts val="1000"/>
              </a:spcBef>
              <a:buFont typeface="Arial MT"/>
              <a:buChar char="•"/>
              <a:tabLst>
                <a:tab pos="188595" algn="l"/>
              </a:tabLst>
            </a:pPr>
            <a:r>
              <a:rPr sz="2800" spc="-5" dirty="0">
                <a:latin typeface="Arial" panose="020B0604020202020204" pitchFamily="34" charset="0"/>
                <a:cs typeface="Arial" panose="020B0604020202020204" pitchFamily="34" charset="0"/>
              </a:rPr>
              <a:t>However,</a:t>
            </a:r>
            <a:r>
              <a:rPr sz="2800" spc="-5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separate</a:t>
            </a:r>
            <a:r>
              <a:rPr sz="2800" spc="-4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optimized </a:t>
            </a:r>
            <a:r>
              <a:rPr sz="2800" spc="-68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structures</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more</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desirable</a:t>
            </a:r>
          </a:p>
        </p:txBody>
      </p:sp>
      <p:sp>
        <p:nvSpPr>
          <p:cNvPr id="6" name="object 2"/>
          <p:cNvSpPr txBox="1">
            <a:spLocks noGrp="1"/>
          </p:cNvSpPr>
          <p:nvPr>
            <p:ph type="title"/>
          </p:nvPr>
        </p:nvSpPr>
        <p:spPr>
          <a:xfrm>
            <a:off x="3962401" y="76200"/>
            <a:ext cx="3962400" cy="566822"/>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FF"/>
                </a:solidFill>
                <a:latin typeface="Arial" panose="020B0604020202020204" pitchFamily="34" charset="0"/>
                <a:cs typeface="Arial" panose="020B0604020202020204" pitchFamily="34" charset="0"/>
              </a:rPr>
              <a:t>OEIC</a:t>
            </a:r>
            <a:r>
              <a:rPr sz="3600" spc="-95"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Transmitter</a:t>
            </a:r>
          </a:p>
        </p:txBody>
      </p:sp>
      <p:pic>
        <p:nvPicPr>
          <p:cNvPr id="2" name="Picture 1"/>
          <p:cNvPicPr>
            <a:picLocks noChangeAspect="1"/>
          </p:cNvPicPr>
          <p:nvPr/>
        </p:nvPicPr>
        <p:blipFill>
          <a:blip r:embed="rId2">
            <a:duotone>
              <a:prstClr val="black"/>
              <a:schemeClr val="accent3">
                <a:tint val="45000"/>
                <a:satMod val="400000"/>
              </a:schemeClr>
            </a:duotone>
          </a:blip>
          <a:stretch>
            <a:fillRect/>
          </a:stretch>
        </p:blipFill>
        <p:spPr>
          <a:xfrm>
            <a:off x="5257799" y="913610"/>
            <a:ext cx="6724923" cy="3810790"/>
          </a:xfrm>
          <a:prstGeom prst="rect">
            <a:avLst/>
          </a:prstGeom>
        </p:spPr>
      </p:pic>
      <p:sp>
        <p:nvSpPr>
          <p:cNvPr id="5" name="Rectangle 4"/>
          <p:cNvSpPr/>
          <p:nvPr/>
        </p:nvSpPr>
        <p:spPr>
          <a:xfrm>
            <a:off x="5562600" y="4907010"/>
            <a:ext cx="6096000" cy="1200329"/>
          </a:xfrm>
          <a:prstGeom prst="rect">
            <a:avLst/>
          </a:prstGeom>
        </p:spPr>
        <p:txBody>
          <a:bodyPr>
            <a:spAutoFit/>
          </a:bodyPr>
          <a:lstStyle/>
          <a:p>
            <a:pPr algn="just"/>
            <a:r>
              <a:rPr lang="en-IN" dirty="0">
                <a:latin typeface="Arial" panose="020B0604020202020204" pitchFamily="34" charset="0"/>
                <a:cs typeface="Arial" panose="020B0604020202020204" pitchFamily="34" charset="0"/>
              </a:rPr>
              <a:t>Fig: Schematic cross-sectional diagram of a double-  heterojunction bipolar transistor which also functions  as a transverse-injection laser (from Y. Hasumi et al.,  IEEE Electron. Dev. Lett., EDL-8, 10, 0 1987 IEEE). </a:t>
            </a:r>
          </a:p>
        </p:txBody>
      </p:sp>
    </p:spTree>
    <p:extLst>
      <p:ext uri="{BB962C8B-B14F-4D97-AF65-F5344CB8AC3E}">
        <p14:creationId xmlns:p14="http://schemas.microsoft.com/office/powerpoint/2010/main" val="18748038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6099" y="46840"/>
            <a:ext cx="4501515" cy="566822"/>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FF"/>
                </a:solidFill>
                <a:latin typeface="Arial" panose="020B0604020202020204" pitchFamily="34" charset="0"/>
                <a:cs typeface="Arial" panose="020B0604020202020204" pitchFamily="34" charset="0"/>
              </a:rPr>
              <a:t>OEIC</a:t>
            </a:r>
            <a:r>
              <a:rPr sz="3600" spc="-95"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Transmitter</a:t>
            </a:r>
          </a:p>
        </p:txBody>
      </p:sp>
      <p:sp>
        <p:nvSpPr>
          <p:cNvPr id="3" name="object 3"/>
          <p:cNvSpPr txBox="1"/>
          <p:nvPr/>
        </p:nvSpPr>
        <p:spPr>
          <a:xfrm>
            <a:off x="114298" y="923192"/>
            <a:ext cx="5943601" cy="5019836"/>
          </a:xfrm>
          <a:prstGeom prst="rect">
            <a:avLst/>
          </a:prstGeom>
        </p:spPr>
        <p:txBody>
          <a:bodyPr vert="horz" wrap="square" lIns="0" tIns="16510" rIns="0" bIns="0" rtlCol="0">
            <a:spAutoFit/>
          </a:bodyPr>
          <a:lstStyle/>
          <a:p>
            <a:pPr marL="246379" indent="-183515" algn="just">
              <a:lnSpc>
                <a:spcPts val="2425"/>
              </a:lnSpc>
              <a:spcBef>
                <a:spcPts val="130"/>
              </a:spcBef>
              <a:buFont typeface="Arial MT"/>
              <a:buChar char="•"/>
              <a:tabLst>
                <a:tab pos="247015" algn="l"/>
              </a:tabLst>
            </a:pPr>
            <a:r>
              <a:rPr sz="2350" spc="5" dirty="0">
                <a:latin typeface="Arial" panose="020B0604020202020204" pitchFamily="34" charset="0"/>
                <a:cs typeface="Arial" panose="020B0604020202020204" pitchFamily="34" charset="0"/>
              </a:rPr>
              <a:t>Early</a:t>
            </a:r>
            <a:r>
              <a:rPr sz="2350" spc="-5"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transmitter</a:t>
            </a:r>
            <a:r>
              <a:rPr sz="2350" spc="-5"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circuits</a:t>
            </a:r>
            <a:r>
              <a:rPr sz="235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had</a:t>
            </a:r>
            <a:r>
              <a:rPr sz="235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single</a:t>
            </a:r>
            <a:r>
              <a:rPr lang="en-IN" sz="235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edge-emitting</a:t>
            </a:r>
            <a:r>
              <a:rPr sz="2350" spc="-5"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laser,</a:t>
            </a:r>
            <a:r>
              <a:rPr sz="2350" spc="-5"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facet</a:t>
            </a:r>
            <a:r>
              <a:rPr sz="235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created</a:t>
            </a:r>
            <a:r>
              <a:rPr sz="2350" dirty="0">
                <a:latin typeface="Arial" panose="020B0604020202020204" pitchFamily="34" charset="0"/>
                <a:cs typeface="Arial" panose="020B0604020202020204" pitchFamily="34" charset="0"/>
              </a:rPr>
              <a:t> </a:t>
            </a:r>
            <a:r>
              <a:rPr sz="2350" spc="15" dirty="0">
                <a:latin typeface="Arial" panose="020B0604020202020204" pitchFamily="34" charset="0"/>
                <a:cs typeface="Arial" panose="020B0604020202020204" pitchFamily="34" charset="0"/>
              </a:rPr>
              <a:t>by</a:t>
            </a:r>
            <a:r>
              <a:rPr lang="en-IN" sz="235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cleaving </a:t>
            </a:r>
            <a:r>
              <a:rPr sz="2350" spc="10" dirty="0">
                <a:latin typeface="Arial" panose="020B0604020202020204" pitchFamily="34" charset="0"/>
                <a:cs typeface="Arial" panose="020B0604020202020204" pitchFamily="34" charset="0"/>
              </a:rPr>
              <a:t>and </a:t>
            </a:r>
            <a:r>
              <a:rPr sz="2350" spc="5" dirty="0">
                <a:latin typeface="Arial" panose="020B0604020202020204" pitchFamily="34" charset="0"/>
                <a:cs typeface="Arial" panose="020B0604020202020204" pitchFamily="34" charset="0"/>
              </a:rPr>
              <a:t>integrated with </a:t>
            </a:r>
            <a:r>
              <a:rPr sz="2350" spc="10" dirty="0">
                <a:latin typeface="Arial" panose="020B0604020202020204" pitchFamily="34" charset="0"/>
                <a:cs typeface="Arial" panose="020B0604020202020204" pitchFamily="34" charset="0"/>
              </a:rPr>
              <a:t>a </a:t>
            </a:r>
            <a:r>
              <a:rPr sz="2350" spc="5" dirty="0">
                <a:latin typeface="Arial" panose="020B0604020202020204" pitchFamily="34" charset="0"/>
                <a:cs typeface="Arial" panose="020B0604020202020204" pitchFamily="34" charset="0"/>
              </a:rPr>
              <a:t>single </a:t>
            </a:r>
            <a:r>
              <a:rPr sz="2350" spc="-575"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transistor</a:t>
            </a:r>
            <a:endParaRPr sz="2350" dirty="0">
              <a:latin typeface="Arial" panose="020B0604020202020204" pitchFamily="34" charset="0"/>
              <a:cs typeface="Arial" panose="020B0604020202020204" pitchFamily="34" charset="0"/>
            </a:endParaRPr>
          </a:p>
          <a:p>
            <a:pPr marL="246379" marR="264795" indent="-183515" algn="just">
              <a:lnSpc>
                <a:spcPct val="70900"/>
              </a:lnSpc>
              <a:spcBef>
                <a:spcPts val="1025"/>
              </a:spcBef>
              <a:buFont typeface="Arial MT"/>
              <a:buChar char="•"/>
              <a:tabLst>
                <a:tab pos="247015" algn="l"/>
              </a:tabLst>
            </a:pPr>
            <a:r>
              <a:rPr sz="2350" spc="5" dirty="0">
                <a:latin typeface="Arial" panose="020B0604020202020204" pitchFamily="34" charset="0"/>
                <a:cs typeface="Arial" panose="020B0604020202020204" pitchFamily="34" charset="0"/>
              </a:rPr>
              <a:t>Recently, laser </a:t>
            </a:r>
            <a:r>
              <a:rPr sz="2350" spc="10" dirty="0">
                <a:latin typeface="Arial" panose="020B0604020202020204" pitchFamily="34" charset="0"/>
                <a:cs typeface="Arial" panose="020B0604020202020204" pitchFamily="34" charset="0"/>
              </a:rPr>
              <a:t>facets formed on-chi</a:t>
            </a:r>
            <a:r>
              <a:rPr lang="en-IN" sz="2350" spc="10" dirty="0">
                <a:latin typeface="Arial" panose="020B0604020202020204" pitchFamily="34" charset="0"/>
                <a:cs typeface="Arial" panose="020B0604020202020204" pitchFamily="34" charset="0"/>
              </a:rPr>
              <a:t>p </a:t>
            </a:r>
            <a:r>
              <a:rPr sz="2350" spc="15" dirty="0">
                <a:latin typeface="Arial" panose="020B0604020202020204" pitchFamily="34" charset="0"/>
                <a:cs typeface="Arial" panose="020B0604020202020204" pitchFamily="34" charset="0"/>
              </a:rPr>
              <a:t>by</a:t>
            </a:r>
            <a:r>
              <a:rPr sz="235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microcleaving</a:t>
            </a:r>
            <a:r>
              <a:rPr sz="235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or</a:t>
            </a:r>
            <a:r>
              <a:rPr sz="2350" spc="5"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dry</a:t>
            </a:r>
            <a:r>
              <a:rPr sz="235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etching</a:t>
            </a:r>
            <a:endParaRPr sz="2350" dirty="0">
              <a:latin typeface="Arial" panose="020B0604020202020204" pitchFamily="34" charset="0"/>
              <a:cs typeface="Arial" panose="020B0604020202020204" pitchFamily="34" charset="0"/>
            </a:endParaRPr>
          </a:p>
          <a:p>
            <a:pPr marL="246379" indent="-183515" algn="just">
              <a:lnSpc>
                <a:spcPts val="2410"/>
              </a:lnSpc>
              <a:spcBef>
                <a:spcPts val="204"/>
              </a:spcBef>
              <a:buFont typeface="Arial MT"/>
              <a:buChar char="•"/>
              <a:tabLst>
                <a:tab pos="247015" algn="l"/>
              </a:tabLst>
            </a:pPr>
            <a:r>
              <a:rPr sz="2350" spc="5" dirty="0">
                <a:latin typeface="Arial" panose="020B0604020202020204" pitchFamily="34" charset="0"/>
                <a:cs typeface="Arial" panose="020B0604020202020204" pitchFamily="34" charset="0"/>
              </a:rPr>
              <a:t>Equivalent</a:t>
            </a:r>
            <a:r>
              <a:rPr sz="2350" spc="-5"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circuit</a:t>
            </a:r>
            <a:r>
              <a:rPr sz="2350" spc="-5"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of</a:t>
            </a:r>
            <a:r>
              <a:rPr sz="2350" spc="5"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SQW-GRIN-SCH</a:t>
            </a:r>
            <a:r>
              <a:rPr lang="en-IN" sz="235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device</a:t>
            </a:r>
            <a:r>
              <a:rPr sz="2350" spc="-5"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includes</a:t>
            </a:r>
            <a:r>
              <a:rPr sz="2350" spc="-5" dirty="0">
                <a:latin typeface="Arial" panose="020B0604020202020204" pitchFamily="34" charset="0"/>
                <a:cs typeface="Arial" panose="020B0604020202020204" pitchFamily="34" charset="0"/>
              </a:rPr>
              <a:t> </a:t>
            </a:r>
            <a:r>
              <a:rPr sz="2350" spc="15" dirty="0">
                <a:latin typeface="Arial" panose="020B0604020202020204" pitchFamily="34" charset="0"/>
                <a:cs typeface="Arial" panose="020B0604020202020204" pitchFamily="34" charset="0"/>
              </a:rPr>
              <a:t>3</a:t>
            </a:r>
            <a:r>
              <a:rPr sz="235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FETs</a:t>
            </a:r>
            <a:r>
              <a:rPr sz="235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and</a:t>
            </a:r>
            <a:r>
              <a:rPr sz="2350" spc="-5"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a</a:t>
            </a:r>
            <a:r>
              <a:rPr sz="2350" spc="-5" dirty="0">
                <a:latin typeface="Arial" panose="020B0604020202020204" pitchFamily="34" charset="0"/>
                <a:cs typeface="Arial" panose="020B0604020202020204" pitchFamily="34" charset="0"/>
              </a:rPr>
              <a:t> </a:t>
            </a:r>
            <a:r>
              <a:rPr sz="2350" spc="15" dirty="0">
                <a:latin typeface="Arial" panose="020B0604020202020204" pitchFamily="34" charset="0"/>
                <a:cs typeface="Arial" panose="020B0604020202020204" pitchFamily="34" charset="0"/>
              </a:rPr>
              <a:t>50</a:t>
            </a:r>
            <a:r>
              <a:rPr sz="2350" dirty="0">
                <a:latin typeface="Arial" panose="020B0604020202020204" pitchFamily="34" charset="0"/>
                <a:cs typeface="Arial" panose="020B0604020202020204" pitchFamily="34" charset="0"/>
              </a:rPr>
              <a:t> </a:t>
            </a:r>
            <a:r>
              <a:rPr sz="2350" spc="20" dirty="0">
                <a:latin typeface="Arial" panose="020B0604020202020204" pitchFamily="34" charset="0"/>
                <a:cs typeface="Arial" panose="020B0604020202020204" pitchFamily="34" charset="0"/>
              </a:rPr>
              <a:t>Ω </a:t>
            </a:r>
            <a:r>
              <a:rPr sz="2350" spc="-57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input</a:t>
            </a:r>
            <a:r>
              <a:rPr sz="2350" spc="-5"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load</a:t>
            </a:r>
            <a:r>
              <a:rPr sz="235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resistance</a:t>
            </a:r>
            <a:endParaRPr sz="2350" dirty="0">
              <a:latin typeface="Arial" panose="020B0604020202020204" pitchFamily="34" charset="0"/>
              <a:cs typeface="Arial" panose="020B0604020202020204" pitchFamily="34" charset="0"/>
            </a:endParaRPr>
          </a:p>
          <a:p>
            <a:pPr marL="246379" indent="-183515" algn="just">
              <a:lnSpc>
                <a:spcPts val="2410"/>
              </a:lnSpc>
              <a:spcBef>
                <a:spcPts val="204"/>
              </a:spcBef>
              <a:buFont typeface="Arial MT"/>
              <a:buChar char="•"/>
              <a:tabLst>
                <a:tab pos="247015" algn="l"/>
              </a:tabLst>
            </a:pPr>
            <a:r>
              <a:rPr sz="2350" spc="15" dirty="0">
                <a:latin typeface="Arial" panose="020B0604020202020204" pitchFamily="34" charset="0"/>
                <a:cs typeface="Arial" panose="020B0604020202020204" pitchFamily="34" charset="0"/>
              </a:rPr>
              <a:t>Q1</a:t>
            </a:r>
            <a:r>
              <a:rPr sz="2350" spc="-5"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and</a:t>
            </a:r>
            <a:r>
              <a:rPr sz="2350" spc="-10" dirty="0">
                <a:latin typeface="Arial" panose="020B0604020202020204" pitchFamily="34" charset="0"/>
                <a:cs typeface="Arial" panose="020B0604020202020204" pitchFamily="34" charset="0"/>
              </a:rPr>
              <a:t> </a:t>
            </a:r>
            <a:r>
              <a:rPr sz="2350" spc="15" dirty="0">
                <a:latin typeface="Arial" panose="020B0604020202020204" pitchFamily="34" charset="0"/>
                <a:cs typeface="Arial" panose="020B0604020202020204" pitchFamily="34" charset="0"/>
              </a:rPr>
              <a:t>Q2</a:t>
            </a:r>
            <a:r>
              <a:rPr sz="2350" spc="-5"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form</a:t>
            </a:r>
            <a:r>
              <a:rPr sz="2350" spc="-5"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a</a:t>
            </a:r>
            <a:r>
              <a:rPr sz="2350" spc="-1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differential</a:t>
            </a:r>
            <a:r>
              <a:rPr lang="en-IN" sz="235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amplifier that </a:t>
            </a:r>
            <a:r>
              <a:rPr sz="2350" spc="10" dirty="0">
                <a:latin typeface="Arial" panose="020B0604020202020204" pitchFamily="34" charset="0"/>
                <a:cs typeface="Arial" panose="020B0604020202020204" pitchFamily="34" charset="0"/>
              </a:rPr>
              <a:t>provides common mode </a:t>
            </a:r>
            <a:r>
              <a:rPr sz="2350" spc="-58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rejection</a:t>
            </a:r>
            <a:r>
              <a:rPr sz="235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and</a:t>
            </a:r>
            <a:r>
              <a:rPr sz="235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noise</a:t>
            </a:r>
            <a:r>
              <a:rPr sz="235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reduction</a:t>
            </a:r>
            <a:endParaRPr sz="2350" dirty="0">
              <a:latin typeface="Arial" panose="020B0604020202020204" pitchFamily="34" charset="0"/>
              <a:cs typeface="Arial" panose="020B0604020202020204" pitchFamily="34" charset="0"/>
            </a:endParaRPr>
          </a:p>
          <a:p>
            <a:pPr marL="246379" marR="199390" indent="-183515" algn="just">
              <a:lnSpc>
                <a:spcPct val="71400"/>
              </a:lnSpc>
              <a:spcBef>
                <a:spcPts val="1015"/>
              </a:spcBef>
              <a:buFont typeface="Arial MT"/>
              <a:buChar char="•"/>
              <a:tabLst>
                <a:tab pos="247015" algn="l"/>
              </a:tabLst>
            </a:pPr>
            <a:r>
              <a:rPr sz="2350" spc="15" dirty="0">
                <a:latin typeface="Arial" panose="020B0604020202020204" pitchFamily="34" charset="0"/>
                <a:cs typeface="Arial" panose="020B0604020202020204" pitchFamily="34" charset="0"/>
              </a:rPr>
              <a:t>Q2</a:t>
            </a:r>
            <a:r>
              <a:rPr sz="235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provides</a:t>
            </a:r>
            <a:r>
              <a:rPr sz="235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constant</a:t>
            </a:r>
            <a:r>
              <a:rPr sz="2350"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drive</a:t>
            </a:r>
            <a:r>
              <a:rPr sz="235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current,</a:t>
            </a:r>
            <a:r>
              <a:rPr sz="2350" spc="-5" dirty="0">
                <a:latin typeface="Arial" panose="020B0604020202020204" pitchFamily="34" charset="0"/>
                <a:cs typeface="Arial" panose="020B0604020202020204" pitchFamily="34" charset="0"/>
              </a:rPr>
              <a:t> </a:t>
            </a:r>
            <a:r>
              <a:rPr sz="2350" spc="40" dirty="0">
                <a:latin typeface="Arial" panose="020B0604020202020204" pitchFamily="34" charset="0"/>
                <a:cs typeface="Arial" panose="020B0604020202020204" pitchFamily="34" charset="0"/>
              </a:rPr>
              <a:t>I</a:t>
            </a:r>
            <a:r>
              <a:rPr sz="2325" spc="60" baseline="-32258" dirty="0">
                <a:latin typeface="Arial" panose="020B0604020202020204" pitchFamily="34" charset="0"/>
                <a:cs typeface="Arial" panose="020B0604020202020204" pitchFamily="34" charset="0"/>
              </a:rPr>
              <a:t>B </a:t>
            </a:r>
            <a:r>
              <a:rPr sz="2325" spc="-555" baseline="-32258"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is </a:t>
            </a:r>
            <a:r>
              <a:rPr sz="2350" spc="10" dirty="0">
                <a:latin typeface="Arial" panose="020B0604020202020204" pitchFamily="34" charset="0"/>
                <a:cs typeface="Arial" panose="020B0604020202020204" pitchFamily="34" charset="0"/>
              </a:rPr>
              <a:t>a dc </a:t>
            </a:r>
            <a:r>
              <a:rPr sz="2350" spc="5" dirty="0">
                <a:latin typeface="Arial" panose="020B0604020202020204" pitchFamily="34" charset="0"/>
                <a:cs typeface="Arial" panose="020B0604020202020204" pitchFamily="34" charset="0"/>
              </a:rPr>
              <a:t>source to </a:t>
            </a:r>
            <a:r>
              <a:rPr sz="2350" spc="10" dirty="0">
                <a:latin typeface="Arial" panose="020B0604020202020204" pitchFamily="34" charset="0"/>
                <a:cs typeface="Arial" panose="020B0604020202020204" pitchFamily="34" charset="0"/>
              </a:rPr>
              <a:t>bias </a:t>
            </a:r>
            <a:r>
              <a:rPr sz="2350" spc="5" dirty="0">
                <a:latin typeface="Arial" panose="020B0604020202020204" pitchFamily="34" charset="0"/>
                <a:cs typeface="Arial" panose="020B0604020202020204" pitchFamily="34" charset="0"/>
              </a:rPr>
              <a:t>the laser at </a:t>
            </a:r>
            <a:r>
              <a:rPr sz="2350" spc="1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threshold</a:t>
            </a:r>
            <a:endParaRPr sz="2350" dirty="0">
              <a:latin typeface="Arial" panose="020B0604020202020204" pitchFamily="34" charset="0"/>
              <a:cs typeface="Arial" panose="020B0604020202020204" pitchFamily="34" charset="0"/>
            </a:endParaRPr>
          </a:p>
          <a:p>
            <a:pPr marL="246379" marR="658495" indent="-183515" algn="just">
              <a:lnSpc>
                <a:spcPct val="70900"/>
              </a:lnSpc>
              <a:spcBef>
                <a:spcPts val="1025"/>
              </a:spcBef>
              <a:buFont typeface="Arial MT"/>
              <a:buChar char="•"/>
              <a:tabLst>
                <a:tab pos="247015" algn="l"/>
              </a:tabLst>
            </a:pPr>
            <a:r>
              <a:rPr sz="2350" spc="5" dirty="0">
                <a:latin typeface="Arial" panose="020B0604020202020204" pitchFamily="34" charset="0"/>
                <a:cs typeface="Arial" panose="020B0604020202020204" pitchFamily="34" charset="0"/>
              </a:rPr>
              <a:t>Photodiode </a:t>
            </a:r>
            <a:r>
              <a:rPr sz="2350" spc="15" dirty="0">
                <a:latin typeface="Arial" panose="020B0604020202020204" pitchFamily="34" charset="0"/>
                <a:cs typeface="Arial" panose="020B0604020202020204" pitchFamily="34" charset="0"/>
              </a:rPr>
              <a:t>PD </a:t>
            </a:r>
            <a:r>
              <a:rPr sz="2350" spc="5" dirty="0">
                <a:latin typeface="Arial" panose="020B0604020202020204" pitchFamily="34" charset="0"/>
                <a:cs typeface="Arial" panose="020B0604020202020204" pitchFamily="34" charset="0"/>
              </a:rPr>
              <a:t>acts </a:t>
            </a:r>
            <a:r>
              <a:rPr sz="2350" spc="10" dirty="0">
                <a:latin typeface="Arial" panose="020B0604020202020204" pitchFamily="34" charset="0"/>
                <a:cs typeface="Arial" panose="020B0604020202020204" pitchFamily="34" charset="0"/>
              </a:rPr>
              <a:t>as </a:t>
            </a:r>
            <a:r>
              <a:rPr sz="2350" spc="5" dirty="0">
                <a:latin typeface="Arial" panose="020B0604020202020204" pitchFamily="34" charset="0"/>
                <a:cs typeface="Arial" panose="020B0604020202020204" pitchFamily="34" charset="0"/>
              </a:rPr>
              <a:t>monitoring</a:t>
            </a:r>
            <a:r>
              <a:rPr lang="en-IN" sz="2350" spc="5"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device</a:t>
            </a:r>
            <a:endParaRPr sz="235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6248400" y="914400"/>
            <a:ext cx="5580000" cy="4113000"/>
          </a:xfrm>
          <a:prstGeom prst="rect">
            <a:avLst/>
          </a:prstGeom>
        </p:spPr>
      </p:pic>
      <p:sp>
        <p:nvSpPr>
          <p:cNvPr id="6" name="Rectangle 5"/>
          <p:cNvSpPr/>
          <p:nvPr/>
        </p:nvSpPr>
        <p:spPr>
          <a:xfrm>
            <a:off x="6629400" y="5334000"/>
            <a:ext cx="5199000"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Fig: Circuit diagram of single channel laser- MESFET transmitter (from M. </a:t>
            </a:r>
            <a:r>
              <a:rPr lang="en-IN" dirty="0" err="1">
                <a:latin typeface="Arial" panose="020B0604020202020204" pitchFamily="34" charset="0"/>
                <a:cs typeface="Arial" panose="020B0604020202020204" pitchFamily="34" charset="0"/>
              </a:rPr>
              <a:t>Kuno</a:t>
            </a:r>
            <a:r>
              <a:rPr lang="en-IN" dirty="0">
                <a:latin typeface="Arial" panose="020B0604020202020204" pitchFamily="34" charset="0"/>
                <a:cs typeface="Arial" panose="020B0604020202020204" pitchFamily="34" charset="0"/>
              </a:rPr>
              <a:t> et al., Appl. Phys. Lett., 49, 1575, 1986). </a:t>
            </a:r>
          </a:p>
        </p:txBody>
      </p:sp>
    </p:spTree>
    <p:extLst>
      <p:ext uri="{BB962C8B-B14F-4D97-AF65-F5344CB8AC3E}">
        <p14:creationId xmlns:p14="http://schemas.microsoft.com/office/powerpoint/2010/main" val="1774792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rotWithShape="1">
          <a:blip r:embed="rId2" cstate="print"/>
          <a:srcRect r="2899" b="64976"/>
          <a:stretch/>
        </p:blipFill>
        <p:spPr>
          <a:xfrm>
            <a:off x="609600" y="914400"/>
            <a:ext cx="10210800" cy="1524000"/>
          </a:xfrm>
          <a:prstGeom prst="rect">
            <a:avLst/>
          </a:prstGeom>
        </p:spPr>
      </p:pic>
      <p:pic>
        <p:nvPicPr>
          <p:cNvPr id="6" name="Picture 5"/>
          <p:cNvPicPr>
            <a:picLocks noChangeAspect="1"/>
          </p:cNvPicPr>
          <p:nvPr/>
        </p:nvPicPr>
        <p:blipFill>
          <a:blip r:embed="rId3">
            <a:duotone>
              <a:prstClr val="black"/>
              <a:schemeClr val="accent5">
                <a:tint val="45000"/>
                <a:satMod val="400000"/>
              </a:schemeClr>
            </a:duotone>
          </a:blip>
          <a:stretch>
            <a:fillRect/>
          </a:stretch>
        </p:blipFill>
        <p:spPr>
          <a:xfrm>
            <a:off x="76200" y="2590800"/>
            <a:ext cx="11876392" cy="3124200"/>
          </a:xfrm>
          <a:prstGeom prst="rect">
            <a:avLst/>
          </a:prstGeom>
        </p:spPr>
      </p:pic>
      <p:sp>
        <p:nvSpPr>
          <p:cNvPr id="7" name="object 2"/>
          <p:cNvSpPr txBox="1">
            <a:spLocks/>
          </p:cNvSpPr>
          <p:nvPr/>
        </p:nvSpPr>
        <p:spPr>
          <a:xfrm>
            <a:off x="3763638" y="0"/>
            <a:ext cx="4501515" cy="566822"/>
          </a:xfrm>
          <a:prstGeom prst="rect">
            <a:avLst/>
          </a:prstGeom>
        </p:spPr>
        <p:txBody>
          <a:bodyPr vert="horz" wrap="square" lIns="0" tIns="12700" rIns="0" bIns="0" rtlCol="0">
            <a:spAutoFit/>
          </a:bodyPr>
          <a:lstStyle>
            <a:lvl1pPr>
              <a:defRPr sz="4400" b="0" i="0">
                <a:solidFill>
                  <a:schemeClr val="tx1"/>
                </a:solidFill>
                <a:latin typeface="Times New Roman"/>
                <a:ea typeface="+mj-ea"/>
                <a:cs typeface="Times New Roman"/>
              </a:defRPr>
            </a:lvl1pPr>
          </a:lstStyle>
          <a:p>
            <a:pPr marL="12700">
              <a:spcBef>
                <a:spcPts val="100"/>
              </a:spcBef>
            </a:pPr>
            <a:r>
              <a:rPr lang="en-IN" sz="3600" b="1" kern="0" spc="-10" dirty="0">
                <a:solidFill>
                  <a:srgbClr val="0000FF"/>
                </a:solidFill>
                <a:latin typeface="Arial" panose="020B0604020202020204" pitchFamily="34" charset="0"/>
                <a:cs typeface="Arial" panose="020B0604020202020204" pitchFamily="34" charset="0"/>
              </a:rPr>
              <a:t>OEIC</a:t>
            </a:r>
            <a:r>
              <a:rPr lang="en-IN" sz="3600" b="1" kern="0" spc="-95" dirty="0">
                <a:solidFill>
                  <a:srgbClr val="0000FF"/>
                </a:solidFill>
                <a:latin typeface="Arial" panose="020B0604020202020204" pitchFamily="34" charset="0"/>
                <a:cs typeface="Arial" panose="020B0604020202020204" pitchFamily="34" charset="0"/>
              </a:rPr>
              <a:t> </a:t>
            </a:r>
            <a:r>
              <a:rPr lang="en-IN" sz="3600" b="1" kern="0" spc="-5" dirty="0">
                <a:solidFill>
                  <a:srgbClr val="0000FF"/>
                </a:solidFill>
                <a:latin typeface="Arial" panose="020B0604020202020204" pitchFamily="34" charset="0"/>
                <a:cs typeface="Arial" panose="020B0604020202020204" pitchFamily="34" charset="0"/>
              </a:rPr>
              <a:t>Transmitter</a:t>
            </a:r>
          </a:p>
        </p:txBody>
      </p:sp>
    </p:spTree>
    <p:extLst>
      <p:ext uri="{BB962C8B-B14F-4D97-AF65-F5344CB8AC3E}">
        <p14:creationId xmlns:p14="http://schemas.microsoft.com/office/powerpoint/2010/main" val="30884301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p:cNvSpPr>
          <p:nvPr/>
        </p:nvSpPr>
        <p:spPr>
          <a:xfrm>
            <a:off x="3763638" y="0"/>
            <a:ext cx="4501515" cy="566822"/>
          </a:xfrm>
          <a:prstGeom prst="rect">
            <a:avLst/>
          </a:prstGeom>
        </p:spPr>
        <p:txBody>
          <a:bodyPr vert="horz" wrap="square" lIns="0" tIns="12700" rIns="0" bIns="0" rtlCol="0">
            <a:spAutoFit/>
          </a:bodyPr>
          <a:lstStyle>
            <a:lvl1pPr>
              <a:defRPr sz="4400" b="0" i="0">
                <a:solidFill>
                  <a:schemeClr val="tx1"/>
                </a:solidFill>
                <a:latin typeface="Times New Roman"/>
                <a:ea typeface="+mj-ea"/>
                <a:cs typeface="Times New Roman"/>
              </a:defRPr>
            </a:lvl1pPr>
          </a:lstStyle>
          <a:p>
            <a:pPr marL="12700">
              <a:spcBef>
                <a:spcPts val="100"/>
              </a:spcBef>
            </a:pPr>
            <a:r>
              <a:rPr lang="en-IN" sz="3600" b="1" kern="0" spc="-10" dirty="0">
                <a:solidFill>
                  <a:srgbClr val="0000FF"/>
                </a:solidFill>
                <a:latin typeface="Arial" panose="020B0604020202020204" pitchFamily="34" charset="0"/>
                <a:cs typeface="Arial" panose="020B0604020202020204" pitchFamily="34" charset="0"/>
              </a:rPr>
              <a:t>OEIC</a:t>
            </a:r>
            <a:r>
              <a:rPr lang="en-IN" sz="3600" b="1" kern="0" spc="-95" dirty="0">
                <a:solidFill>
                  <a:srgbClr val="0000FF"/>
                </a:solidFill>
                <a:latin typeface="Arial" panose="020B0604020202020204" pitchFamily="34" charset="0"/>
                <a:cs typeface="Arial" panose="020B0604020202020204" pitchFamily="34" charset="0"/>
              </a:rPr>
              <a:t> </a:t>
            </a:r>
            <a:r>
              <a:rPr lang="en-IN" sz="3600" b="1" kern="0" spc="-5" dirty="0">
                <a:solidFill>
                  <a:srgbClr val="0000FF"/>
                </a:solidFill>
                <a:latin typeface="Arial" panose="020B0604020202020204" pitchFamily="34" charset="0"/>
                <a:cs typeface="Arial" panose="020B0604020202020204" pitchFamily="34" charset="0"/>
              </a:rPr>
              <a:t>Transmitter</a:t>
            </a:r>
          </a:p>
        </p:txBody>
      </p:sp>
      <p:pic>
        <p:nvPicPr>
          <p:cNvPr id="7" name="Picture 6"/>
          <p:cNvPicPr>
            <a:picLocks noChangeAspect="1"/>
          </p:cNvPicPr>
          <p:nvPr/>
        </p:nvPicPr>
        <p:blipFill>
          <a:blip r:embed="rId2">
            <a:duotone>
              <a:prstClr val="black"/>
              <a:schemeClr val="accent4">
                <a:tint val="45000"/>
                <a:satMod val="400000"/>
              </a:schemeClr>
            </a:duotone>
          </a:blip>
          <a:stretch>
            <a:fillRect/>
          </a:stretch>
        </p:blipFill>
        <p:spPr>
          <a:xfrm>
            <a:off x="342600" y="640846"/>
            <a:ext cx="5004000" cy="5247000"/>
          </a:xfrm>
          <a:prstGeom prst="rect">
            <a:avLst/>
          </a:prstGeom>
        </p:spPr>
      </p:pic>
      <p:sp>
        <p:nvSpPr>
          <p:cNvPr id="9" name="Rectangle 8"/>
          <p:cNvSpPr/>
          <p:nvPr/>
        </p:nvSpPr>
        <p:spPr>
          <a:xfrm>
            <a:off x="444300" y="6019800"/>
            <a:ext cx="4800600"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(a) Fabrication process of GaAs-based  laser-MESFET OEIC with 3 MBE steps</a:t>
            </a:r>
          </a:p>
        </p:txBody>
      </p:sp>
      <p:pic>
        <p:nvPicPr>
          <p:cNvPr id="11" name="Picture 10"/>
          <p:cNvPicPr>
            <a:picLocks noChangeAspect="1"/>
          </p:cNvPicPr>
          <p:nvPr/>
        </p:nvPicPr>
        <p:blipFill>
          <a:blip r:embed="rId3">
            <a:duotone>
              <a:prstClr val="black"/>
              <a:schemeClr val="accent2">
                <a:tint val="45000"/>
                <a:satMod val="400000"/>
              </a:schemeClr>
            </a:duotone>
          </a:blip>
          <a:stretch>
            <a:fillRect/>
          </a:stretch>
        </p:blipFill>
        <p:spPr>
          <a:xfrm>
            <a:off x="6176687" y="553846"/>
            <a:ext cx="4628334" cy="5334000"/>
          </a:xfrm>
          <a:prstGeom prst="rect">
            <a:avLst/>
          </a:prstGeom>
        </p:spPr>
      </p:pic>
      <p:pic>
        <p:nvPicPr>
          <p:cNvPr id="12" name="Picture 11"/>
          <p:cNvPicPr>
            <a:picLocks noChangeAspect="1"/>
          </p:cNvPicPr>
          <p:nvPr/>
        </p:nvPicPr>
        <p:blipFill>
          <a:blip r:embed="rId4"/>
          <a:stretch>
            <a:fillRect/>
          </a:stretch>
        </p:blipFill>
        <p:spPr>
          <a:xfrm>
            <a:off x="5614327" y="5887846"/>
            <a:ext cx="5753054" cy="861881"/>
          </a:xfrm>
          <a:prstGeom prst="rect">
            <a:avLst/>
          </a:prstGeom>
        </p:spPr>
      </p:pic>
    </p:spTree>
    <p:extLst>
      <p:ext uri="{BB962C8B-B14F-4D97-AF65-F5344CB8AC3E}">
        <p14:creationId xmlns:p14="http://schemas.microsoft.com/office/powerpoint/2010/main" val="6003034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4400" y="152400"/>
            <a:ext cx="10201275" cy="694421"/>
          </a:xfrm>
          <a:prstGeom prst="rect">
            <a:avLst/>
          </a:prstGeom>
        </p:spPr>
        <p:txBody>
          <a:bodyPr vert="horz" wrap="square" lIns="0" tIns="90805" rIns="0" bIns="0" rtlCol="0">
            <a:spAutoFit/>
          </a:bodyPr>
          <a:lstStyle/>
          <a:p>
            <a:pPr>
              <a:lnSpc>
                <a:spcPts val="4730"/>
              </a:lnSpc>
              <a:spcBef>
                <a:spcPts val="715"/>
              </a:spcBef>
              <a:tabLst>
                <a:tab pos="5187315" algn="l"/>
              </a:tabLst>
            </a:pPr>
            <a:r>
              <a:rPr sz="3600" b="1" spc="-10" dirty="0">
                <a:solidFill>
                  <a:srgbClr val="0000FF"/>
                </a:solidFill>
                <a:latin typeface="Arial" panose="020B0604020202020204" pitchFamily="34" charset="0"/>
                <a:cs typeface="Arial" panose="020B0604020202020204" pitchFamily="34" charset="0"/>
              </a:rPr>
              <a:t>Equivalen</a:t>
            </a:r>
            <a:r>
              <a:rPr sz="3600" b="1" dirty="0">
                <a:solidFill>
                  <a:srgbClr val="0000FF"/>
                </a:solidFill>
                <a:latin typeface="Arial" panose="020B0604020202020204" pitchFamily="34" charset="0"/>
                <a:cs typeface="Arial" panose="020B0604020202020204" pitchFamily="34" charset="0"/>
              </a:rPr>
              <a:t>t</a:t>
            </a:r>
            <a:r>
              <a:rPr sz="3600" b="1" spc="-10"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Circui</a:t>
            </a:r>
            <a:r>
              <a:rPr sz="3600" b="1" dirty="0">
                <a:solidFill>
                  <a:srgbClr val="0000FF"/>
                </a:solidFill>
                <a:latin typeface="Arial" panose="020B0604020202020204" pitchFamily="34" charset="0"/>
                <a:cs typeface="Arial" panose="020B0604020202020204" pitchFamily="34" charset="0"/>
              </a:rPr>
              <a:t>t</a:t>
            </a:r>
            <a:r>
              <a:rPr sz="3600" b="1" spc="-5" dirty="0">
                <a:solidFill>
                  <a:srgbClr val="0000FF"/>
                </a:solidFill>
                <a:latin typeface="Arial" panose="020B0604020202020204" pitchFamily="34" charset="0"/>
                <a:cs typeface="Arial" panose="020B0604020202020204" pitchFamily="34" charset="0"/>
              </a:rPr>
              <a:t> </a:t>
            </a:r>
            <a:r>
              <a:rPr sz="3600" b="1" dirty="0">
                <a:solidFill>
                  <a:srgbClr val="0000FF"/>
                </a:solidFill>
                <a:latin typeface="Arial" panose="020B0604020202020204" pitchFamily="34" charset="0"/>
                <a:cs typeface="Arial" panose="020B0604020202020204" pitchFamily="34" charset="0"/>
              </a:rPr>
              <a:t>of</a:t>
            </a:r>
            <a:r>
              <a:rPr lang="en-IN" sz="3600" b="1"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Integrated  Transmitter</a:t>
            </a:r>
            <a:endParaRPr sz="3600" dirty="0">
              <a:solidFill>
                <a:srgbClr val="0000FF"/>
              </a:solidFill>
              <a:latin typeface="Arial" panose="020B0604020202020204" pitchFamily="34" charset="0"/>
              <a:cs typeface="Arial" panose="020B0604020202020204" pitchFamily="34" charset="0"/>
            </a:endParaRPr>
          </a:p>
        </p:txBody>
      </p:sp>
      <p:pic>
        <p:nvPicPr>
          <p:cNvPr id="3" name="object 3"/>
          <p:cNvPicPr/>
          <p:nvPr/>
        </p:nvPicPr>
        <p:blipFill rotWithShape="1">
          <a:blip r:embed="rId2" cstate="print"/>
          <a:srcRect b="19446"/>
          <a:stretch/>
        </p:blipFill>
        <p:spPr>
          <a:xfrm>
            <a:off x="488338" y="1219200"/>
            <a:ext cx="11277600" cy="3962400"/>
          </a:xfrm>
          <a:prstGeom prst="rect">
            <a:avLst/>
          </a:prstGeom>
        </p:spPr>
      </p:pic>
    </p:spTree>
    <p:extLst>
      <p:ext uri="{BB962C8B-B14F-4D97-AF65-F5344CB8AC3E}">
        <p14:creationId xmlns:p14="http://schemas.microsoft.com/office/powerpoint/2010/main" val="1007152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rotWithShape="1">
          <a:blip r:embed="rId2" cstate="print"/>
          <a:srcRect b="10689"/>
          <a:stretch/>
        </p:blipFill>
        <p:spPr>
          <a:xfrm>
            <a:off x="533400" y="1524000"/>
            <a:ext cx="5181599" cy="3886200"/>
          </a:xfrm>
          <a:prstGeom prst="rect">
            <a:avLst/>
          </a:prstGeom>
        </p:spPr>
      </p:pic>
      <p:sp>
        <p:nvSpPr>
          <p:cNvPr id="6" name="object 2"/>
          <p:cNvSpPr txBox="1"/>
          <p:nvPr/>
        </p:nvSpPr>
        <p:spPr>
          <a:xfrm>
            <a:off x="914400" y="152400"/>
            <a:ext cx="10201275" cy="694421"/>
          </a:xfrm>
          <a:prstGeom prst="rect">
            <a:avLst/>
          </a:prstGeom>
        </p:spPr>
        <p:txBody>
          <a:bodyPr vert="horz" wrap="square" lIns="0" tIns="90805" rIns="0" bIns="0" rtlCol="0">
            <a:spAutoFit/>
          </a:bodyPr>
          <a:lstStyle/>
          <a:p>
            <a:pPr>
              <a:lnSpc>
                <a:spcPts val="4730"/>
              </a:lnSpc>
              <a:spcBef>
                <a:spcPts val="715"/>
              </a:spcBef>
              <a:tabLst>
                <a:tab pos="5187315" algn="l"/>
              </a:tabLst>
            </a:pPr>
            <a:r>
              <a:rPr sz="3600" b="1" spc="-10" dirty="0">
                <a:solidFill>
                  <a:srgbClr val="0000FF"/>
                </a:solidFill>
                <a:latin typeface="Arial" panose="020B0604020202020204" pitchFamily="34" charset="0"/>
                <a:cs typeface="Arial" panose="020B0604020202020204" pitchFamily="34" charset="0"/>
              </a:rPr>
              <a:t>Equivalen</a:t>
            </a:r>
            <a:r>
              <a:rPr sz="3600" b="1" dirty="0">
                <a:solidFill>
                  <a:srgbClr val="0000FF"/>
                </a:solidFill>
                <a:latin typeface="Arial" panose="020B0604020202020204" pitchFamily="34" charset="0"/>
                <a:cs typeface="Arial" panose="020B0604020202020204" pitchFamily="34" charset="0"/>
              </a:rPr>
              <a:t>t</a:t>
            </a:r>
            <a:r>
              <a:rPr sz="3600" b="1" spc="-10"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Circui</a:t>
            </a:r>
            <a:r>
              <a:rPr sz="3600" b="1" dirty="0">
                <a:solidFill>
                  <a:srgbClr val="0000FF"/>
                </a:solidFill>
                <a:latin typeface="Arial" panose="020B0604020202020204" pitchFamily="34" charset="0"/>
                <a:cs typeface="Arial" panose="020B0604020202020204" pitchFamily="34" charset="0"/>
              </a:rPr>
              <a:t>t</a:t>
            </a:r>
            <a:r>
              <a:rPr sz="3600" b="1" spc="-5" dirty="0">
                <a:solidFill>
                  <a:srgbClr val="0000FF"/>
                </a:solidFill>
                <a:latin typeface="Arial" panose="020B0604020202020204" pitchFamily="34" charset="0"/>
                <a:cs typeface="Arial" panose="020B0604020202020204" pitchFamily="34" charset="0"/>
              </a:rPr>
              <a:t> </a:t>
            </a:r>
            <a:r>
              <a:rPr sz="3600" b="1" dirty="0">
                <a:solidFill>
                  <a:srgbClr val="0000FF"/>
                </a:solidFill>
                <a:latin typeface="Arial" panose="020B0604020202020204" pitchFamily="34" charset="0"/>
                <a:cs typeface="Arial" panose="020B0604020202020204" pitchFamily="34" charset="0"/>
              </a:rPr>
              <a:t>of</a:t>
            </a:r>
            <a:r>
              <a:rPr lang="en-IN" sz="3600" b="1"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Integrated  Transmitter</a:t>
            </a:r>
            <a:endParaRPr sz="3600" dirty="0">
              <a:solidFill>
                <a:srgbClr val="0000FF"/>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duotone>
              <a:prstClr val="black"/>
              <a:schemeClr val="tx2">
                <a:tint val="45000"/>
                <a:satMod val="400000"/>
              </a:schemeClr>
            </a:duotone>
          </a:blip>
          <a:stretch>
            <a:fillRect/>
          </a:stretch>
        </p:blipFill>
        <p:spPr>
          <a:xfrm>
            <a:off x="5562600" y="1600200"/>
            <a:ext cx="6400800" cy="1712214"/>
          </a:xfrm>
          <a:prstGeom prst="rect">
            <a:avLst/>
          </a:prstGeom>
        </p:spPr>
      </p:pic>
      <p:pic>
        <p:nvPicPr>
          <p:cNvPr id="9" name="Picture 8"/>
          <p:cNvPicPr>
            <a:picLocks noChangeAspect="1"/>
          </p:cNvPicPr>
          <p:nvPr/>
        </p:nvPicPr>
        <p:blipFill>
          <a:blip r:embed="rId4"/>
          <a:stretch>
            <a:fillRect/>
          </a:stretch>
        </p:blipFill>
        <p:spPr>
          <a:xfrm>
            <a:off x="5732583" y="3470031"/>
            <a:ext cx="6230817" cy="736851"/>
          </a:xfrm>
          <a:prstGeom prst="rect">
            <a:avLst/>
          </a:prstGeom>
        </p:spPr>
      </p:pic>
    </p:spTree>
    <p:extLst>
      <p:ext uri="{BB962C8B-B14F-4D97-AF65-F5344CB8AC3E}">
        <p14:creationId xmlns:p14="http://schemas.microsoft.com/office/powerpoint/2010/main" val="1009503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85737" y="1066800"/>
            <a:ext cx="11658600" cy="4229363"/>
          </a:xfrm>
          <a:prstGeom prst="rect">
            <a:avLst/>
          </a:prstGeom>
        </p:spPr>
        <p:txBody>
          <a:bodyPr vert="horz" wrap="square" lIns="0" tIns="63500" rIns="0" bIns="0" rtlCol="0">
            <a:spAutoFit/>
          </a:bodyPr>
          <a:lstStyle/>
          <a:p>
            <a:pPr marL="187960" marR="1190625" indent="-175895">
              <a:lnSpc>
                <a:spcPts val="3000"/>
              </a:lnSpc>
              <a:spcBef>
                <a:spcPts val="500"/>
              </a:spcBef>
              <a:buFont typeface="Arial MT"/>
              <a:buChar char="•"/>
              <a:tabLst>
                <a:tab pos="188595" algn="l"/>
              </a:tabLst>
            </a:pPr>
            <a:r>
              <a:rPr sz="2800" spc="-10" dirty="0">
                <a:latin typeface="Arial" panose="020B0604020202020204" pitchFamily="34" charset="0"/>
                <a:cs typeface="Arial" panose="020B0604020202020204" pitchFamily="34" charset="0"/>
              </a:rPr>
              <a:t>Capacitance</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drastically</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reduced</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by</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fabricating</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laser</a:t>
            </a:r>
            <a:r>
              <a:rPr sz="2800" spc="-2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diode</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on </a:t>
            </a:r>
            <a:r>
              <a:rPr sz="2800" spc="-68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semi-insulating</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substrate</a:t>
            </a:r>
            <a:endParaRPr sz="2800" dirty="0">
              <a:latin typeface="Arial" panose="020B0604020202020204" pitchFamily="34" charset="0"/>
              <a:cs typeface="Arial" panose="020B0604020202020204" pitchFamily="34" charset="0"/>
            </a:endParaRPr>
          </a:p>
          <a:p>
            <a:pPr marL="187960" indent="-175895">
              <a:lnSpc>
                <a:spcPct val="100000"/>
              </a:lnSpc>
              <a:spcBef>
                <a:spcPts val="600"/>
              </a:spcBef>
              <a:buFont typeface="Arial MT"/>
              <a:buChar char="•"/>
              <a:tabLst>
                <a:tab pos="188595" algn="l"/>
              </a:tabLst>
            </a:pPr>
            <a:r>
              <a:rPr sz="2800" spc="-5" dirty="0">
                <a:latin typeface="Arial" panose="020B0604020202020204" pitchFamily="34" charset="0"/>
                <a:cs typeface="Arial" panose="020B0604020202020204" pitchFamily="34" charset="0"/>
              </a:rPr>
              <a:t>Advantage</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a:t>
            </a:r>
            <a:r>
              <a:rPr sz="2800" spc="-5" dirty="0">
                <a:latin typeface="Arial" panose="020B0604020202020204" pitchFamily="34" charset="0"/>
                <a:cs typeface="Arial" panose="020B0604020202020204" pitchFamily="34" charset="0"/>
              </a:rPr>
              <a:t> FET</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equivalent</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circuit</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is</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impedance</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matching</a:t>
            </a:r>
            <a:endParaRPr sz="2800" dirty="0">
              <a:latin typeface="Arial" panose="020B0604020202020204" pitchFamily="34" charset="0"/>
              <a:cs typeface="Arial" panose="020B0604020202020204" pitchFamily="34" charset="0"/>
            </a:endParaRPr>
          </a:p>
          <a:p>
            <a:pPr marL="187960" marR="15240" indent="-175895">
              <a:lnSpc>
                <a:spcPts val="3050"/>
              </a:lnSpc>
              <a:spcBef>
                <a:spcPts val="1050"/>
              </a:spcBef>
              <a:buFont typeface="Arial MT"/>
              <a:buChar char="•"/>
              <a:tabLst>
                <a:tab pos="188595" algn="l"/>
              </a:tabLst>
            </a:pPr>
            <a:r>
              <a:rPr sz="2800" spc="-5" dirty="0">
                <a:latin typeface="Arial" panose="020B0604020202020204" pitchFamily="34" charset="0"/>
                <a:cs typeface="Arial" panose="020B0604020202020204" pitchFamily="34" charset="0"/>
              </a:rPr>
              <a:t>Modulating </a:t>
            </a:r>
            <a:r>
              <a:rPr sz="2800" dirty="0">
                <a:latin typeface="Arial" panose="020B0604020202020204" pitchFamily="34" charset="0"/>
                <a:cs typeface="Arial" panose="020B0604020202020204" pitchFamily="34" charset="0"/>
              </a:rPr>
              <a:t>high-frequency </a:t>
            </a:r>
            <a:r>
              <a:rPr sz="2800" spc="-5" dirty="0">
                <a:latin typeface="Arial" panose="020B0604020202020204" pitchFamily="34" charset="0"/>
                <a:cs typeface="Arial" panose="020B0604020202020204" pitchFamily="34" charset="0"/>
              </a:rPr>
              <a:t>input </a:t>
            </a:r>
            <a:r>
              <a:rPr sz="2800" dirty="0">
                <a:latin typeface="Arial" panose="020B0604020202020204" pitchFamily="34" charset="0"/>
                <a:cs typeface="Arial" panose="020B0604020202020204" pitchFamily="34" charset="0"/>
              </a:rPr>
              <a:t>fed </a:t>
            </a:r>
            <a:r>
              <a:rPr sz="2800" spc="-5" dirty="0">
                <a:latin typeface="Arial" panose="020B0604020202020204" pitchFamily="34" charset="0"/>
                <a:cs typeface="Arial" panose="020B0604020202020204" pitchFamily="34" charset="0"/>
              </a:rPr>
              <a:t>to </a:t>
            </a:r>
            <a:r>
              <a:rPr sz="2800" dirty="0">
                <a:latin typeface="Arial" panose="020B0604020202020204" pitchFamily="34" charset="0"/>
                <a:cs typeface="Arial" panose="020B0604020202020204" pitchFamily="34" charset="0"/>
              </a:rPr>
              <a:t>gate of </a:t>
            </a:r>
            <a:r>
              <a:rPr sz="2800" spc="-5" dirty="0">
                <a:latin typeface="Arial" panose="020B0604020202020204" pitchFamily="34" charset="0"/>
                <a:cs typeface="Arial" panose="020B0604020202020204" pitchFamily="34" charset="0"/>
              </a:rPr>
              <a:t>FET, terminated with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50</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Ω</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resistance</a:t>
            </a:r>
          </a:p>
          <a:p>
            <a:pPr marL="187960" marR="713740" indent="-175895">
              <a:lnSpc>
                <a:spcPts val="3050"/>
              </a:lnSpc>
              <a:spcBef>
                <a:spcPts val="950"/>
              </a:spcBef>
              <a:buFont typeface="Arial MT"/>
              <a:buChar char="•"/>
              <a:tabLst>
                <a:tab pos="188595" algn="l"/>
              </a:tabLst>
            </a:pPr>
            <a:r>
              <a:rPr sz="2800" spc="-5" dirty="0">
                <a:latin typeface="Arial" panose="020B0604020202020204" pitchFamily="34" charset="0"/>
                <a:cs typeface="Arial" panose="020B0604020202020204" pitchFamily="34" charset="0"/>
              </a:rPr>
              <a:t>Laser</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matched</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50</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Ω</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input</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through</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FET,</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enhances</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modulation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bandwidth</a:t>
            </a:r>
          </a:p>
          <a:p>
            <a:pPr marL="187960" indent="-175895">
              <a:lnSpc>
                <a:spcPct val="100000"/>
              </a:lnSpc>
              <a:spcBef>
                <a:spcPts val="590"/>
              </a:spcBef>
              <a:buFont typeface="Arial MT"/>
              <a:buChar char="•"/>
              <a:tabLst>
                <a:tab pos="188595" algn="l"/>
              </a:tabLst>
            </a:pPr>
            <a:r>
              <a:rPr sz="2800" spc="-5" dirty="0">
                <a:latin typeface="Arial" panose="020B0604020202020204" pitchFamily="34" charset="0"/>
                <a:cs typeface="Arial" panose="020B0604020202020204" pitchFamily="34" charset="0"/>
              </a:rPr>
              <a:t>Two</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inputs</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fed</a:t>
            </a:r>
            <a:r>
              <a:rPr sz="2800" spc="-5" dirty="0">
                <a:latin typeface="Arial" panose="020B0604020202020204" pitchFamily="34" charset="0"/>
                <a:cs typeface="Arial" panose="020B0604020202020204" pitchFamily="34" charset="0"/>
              </a:rPr>
              <a:t> to</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laser:</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DC</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current</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for</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biasing,</a:t>
            </a:r>
            <a:r>
              <a:rPr sz="2800" spc="-5" dirty="0">
                <a:latin typeface="Arial" panose="020B0604020202020204" pitchFamily="34" charset="0"/>
                <a:cs typeface="Arial" panose="020B0604020202020204" pitchFamily="34" charset="0"/>
              </a:rPr>
              <a:t> AC</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modulating</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input</a:t>
            </a:r>
            <a:endParaRPr sz="2800" dirty="0">
              <a:latin typeface="Arial" panose="020B0604020202020204" pitchFamily="34" charset="0"/>
              <a:cs typeface="Arial" panose="020B0604020202020204" pitchFamily="34" charset="0"/>
            </a:endParaRPr>
          </a:p>
          <a:p>
            <a:pPr marL="187960" indent="-175895">
              <a:lnSpc>
                <a:spcPct val="100000"/>
              </a:lnSpc>
              <a:spcBef>
                <a:spcPts val="690"/>
              </a:spcBef>
              <a:buFont typeface="Arial MT"/>
              <a:buChar char="•"/>
              <a:tabLst>
                <a:tab pos="188595" algn="l"/>
              </a:tabLst>
            </a:pPr>
            <a:r>
              <a:rPr sz="2800" spc="-5" dirty="0">
                <a:latin typeface="Arial" panose="020B0604020202020204" pitchFamily="34" charset="0"/>
                <a:cs typeface="Arial" panose="020B0604020202020204" pitchFamily="34" charset="0"/>
              </a:rPr>
              <a:t>High</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frequency</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bias-T</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circuit</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used</a:t>
            </a:r>
            <a:r>
              <a:rPr sz="2800" spc="-5" dirty="0">
                <a:latin typeface="Arial" panose="020B0604020202020204" pitchFamily="34" charset="0"/>
                <a:cs typeface="Arial" panose="020B0604020202020204" pitchFamily="34" charset="0"/>
              </a:rPr>
              <a:t> to</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separate</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the</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two</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inputs</a:t>
            </a:r>
            <a:endParaRPr sz="2800" dirty="0">
              <a:latin typeface="Arial" panose="020B0604020202020204" pitchFamily="34" charset="0"/>
              <a:cs typeface="Arial" panose="020B0604020202020204" pitchFamily="34" charset="0"/>
            </a:endParaRPr>
          </a:p>
        </p:txBody>
      </p:sp>
      <p:sp>
        <p:nvSpPr>
          <p:cNvPr id="5" name="object 2"/>
          <p:cNvSpPr txBox="1"/>
          <p:nvPr/>
        </p:nvSpPr>
        <p:spPr>
          <a:xfrm>
            <a:off x="914400" y="152400"/>
            <a:ext cx="10201275" cy="694421"/>
          </a:xfrm>
          <a:prstGeom prst="rect">
            <a:avLst/>
          </a:prstGeom>
        </p:spPr>
        <p:txBody>
          <a:bodyPr vert="horz" wrap="square" lIns="0" tIns="90805" rIns="0" bIns="0" rtlCol="0">
            <a:spAutoFit/>
          </a:bodyPr>
          <a:lstStyle/>
          <a:p>
            <a:pPr>
              <a:lnSpc>
                <a:spcPts val="4730"/>
              </a:lnSpc>
              <a:spcBef>
                <a:spcPts val="715"/>
              </a:spcBef>
              <a:tabLst>
                <a:tab pos="5187315" algn="l"/>
              </a:tabLst>
            </a:pPr>
            <a:r>
              <a:rPr sz="3600" b="1" spc="-10" dirty="0">
                <a:solidFill>
                  <a:srgbClr val="0000FF"/>
                </a:solidFill>
                <a:latin typeface="Arial" panose="020B0604020202020204" pitchFamily="34" charset="0"/>
                <a:cs typeface="Arial" panose="020B0604020202020204" pitchFamily="34" charset="0"/>
              </a:rPr>
              <a:t>Equivalen</a:t>
            </a:r>
            <a:r>
              <a:rPr sz="3600" b="1" dirty="0">
                <a:solidFill>
                  <a:srgbClr val="0000FF"/>
                </a:solidFill>
                <a:latin typeface="Arial" panose="020B0604020202020204" pitchFamily="34" charset="0"/>
                <a:cs typeface="Arial" panose="020B0604020202020204" pitchFamily="34" charset="0"/>
              </a:rPr>
              <a:t>t</a:t>
            </a:r>
            <a:r>
              <a:rPr sz="3600" b="1" spc="-10"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Circui</a:t>
            </a:r>
            <a:r>
              <a:rPr sz="3600" b="1" dirty="0">
                <a:solidFill>
                  <a:srgbClr val="0000FF"/>
                </a:solidFill>
                <a:latin typeface="Arial" panose="020B0604020202020204" pitchFamily="34" charset="0"/>
                <a:cs typeface="Arial" panose="020B0604020202020204" pitchFamily="34" charset="0"/>
              </a:rPr>
              <a:t>t</a:t>
            </a:r>
            <a:r>
              <a:rPr sz="3600" b="1" spc="-5" dirty="0">
                <a:solidFill>
                  <a:srgbClr val="0000FF"/>
                </a:solidFill>
                <a:latin typeface="Arial" panose="020B0604020202020204" pitchFamily="34" charset="0"/>
                <a:cs typeface="Arial" panose="020B0604020202020204" pitchFamily="34" charset="0"/>
              </a:rPr>
              <a:t> </a:t>
            </a:r>
            <a:r>
              <a:rPr sz="3600" b="1" dirty="0">
                <a:solidFill>
                  <a:srgbClr val="0000FF"/>
                </a:solidFill>
                <a:latin typeface="Arial" panose="020B0604020202020204" pitchFamily="34" charset="0"/>
                <a:cs typeface="Arial" panose="020B0604020202020204" pitchFamily="34" charset="0"/>
              </a:rPr>
              <a:t>of</a:t>
            </a:r>
            <a:r>
              <a:rPr lang="en-IN" sz="3600" b="1"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Integrated  Transmitter</a:t>
            </a:r>
            <a:endParaRPr sz="36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728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85800" y="857850"/>
            <a:ext cx="11125200" cy="5142299"/>
          </a:xfrm>
          <a:prstGeom prst="rect">
            <a:avLst/>
          </a:prstGeom>
        </p:spPr>
      </p:pic>
      <p:sp>
        <p:nvSpPr>
          <p:cNvPr id="4" name="object 4"/>
          <p:cNvSpPr txBox="1"/>
          <p:nvPr/>
        </p:nvSpPr>
        <p:spPr>
          <a:xfrm>
            <a:off x="964547" y="1802663"/>
            <a:ext cx="15049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Arial MT"/>
                <a:cs typeface="Arial MT"/>
              </a:rPr>
              <a:t>•</a:t>
            </a:r>
            <a:endParaRPr sz="2800">
              <a:latin typeface="Arial MT"/>
              <a:cs typeface="Arial MT"/>
            </a:endParaRPr>
          </a:p>
        </p:txBody>
      </p:sp>
      <p:sp>
        <p:nvSpPr>
          <p:cNvPr id="5" name="object 2">
            <a:extLst>
              <a:ext uri="{FF2B5EF4-FFF2-40B4-BE49-F238E27FC236}">
                <a16:creationId xmlns:a16="http://schemas.microsoft.com/office/drawing/2014/main" id="{35F86E5C-7664-0E65-903B-8E23A0FD68D4}"/>
              </a:ext>
            </a:extLst>
          </p:cNvPr>
          <p:cNvSpPr txBox="1"/>
          <p:nvPr/>
        </p:nvSpPr>
        <p:spPr>
          <a:xfrm>
            <a:off x="4126543" y="35169"/>
            <a:ext cx="4255457" cy="689932"/>
          </a:xfrm>
          <a:prstGeom prst="rect">
            <a:avLst/>
          </a:prstGeom>
        </p:spPr>
        <p:txBody>
          <a:bodyPr vert="horz" wrap="square" lIns="0" tIns="12700" rIns="0" bIns="0" rtlCol="0">
            <a:spAutoFit/>
          </a:bodyPr>
          <a:lstStyle/>
          <a:p>
            <a:pPr marL="12700">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Pockels</a:t>
            </a:r>
            <a:r>
              <a:rPr sz="4400" b="1" spc="-9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Effect</a:t>
            </a:r>
            <a:endParaRPr sz="4400" dirty="0">
              <a:solidFill>
                <a:srgbClr val="000099"/>
              </a:solidFill>
              <a:latin typeface="Arial" panose="020B0604020202020204" pitchFamily="34" charset="0"/>
              <a:cs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000" y="2514600"/>
            <a:ext cx="4267200" cy="566822"/>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00FF"/>
                </a:solidFill>
                <a:latin typeface="Arial" panose="020B0604020202020204" pitchFamily="34" charset="0"/>
                <a:cs typeface="Arial" panose="020B0604020202020204" pitchFamily="34" charset="0"/>
              </a:rPr>
              <a:t>Integrated</a:t>
            </a:r>
            <a:r>
              <a:rPr sz="3600" spc="-95"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Receiver</a:t>
            </a:r>
            <a:endParaRPr sz="36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96047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6390005" cy="566822"/>
          </a:xfrm>
          <a:prstGeom prst="rect">
            <a:avLst/>
          </a:prstGeom>
        </p:spPr>
        <p:txBody>
          <a:bodyPr vert="horz" wrap="square" lIns="0" tIns="12700" rIns="0" bIns="0" rtlCol="0">
            <a:spAutoFit/>
          </a:bodyPr>
          <a:lstStyle/>
          <a:p>
            <a:pPr marL="12700">
              <a:lnSpc>
                <a:spcPct val="100000"/>
              </a:lnSpc>
              <a:spcBef>
                <a:spcPts val="100"/>
              </a:spcBef>
              <a:tabLst>
                <a:tab pos="1932305" algn="l"/>
              </a:tabLst>
            </a:pPr>
            <a:r>
              <a:rPr sz="3600" spc="-10" dirty="0">
                <a:solidFill>
                  <a:srgbClr val="0000FF"/>
                </a:solidFill>
                <a:latin typeface="Arial" panose="020B0604020202020204" pitchFamily="34" charset="0"/>
                <a:cs typeface="Arial" panose="020B0604020202020204" pitchFamily="34" charset="0"/>
              </a:rPr>
              <a:t>Front</a:t>
            </a:r>
            <a:r>
              <a:rPr sz="3600" spc="-5" dirty="0">
                <a:solidFill>
                  <a:srgbClr val="0000FF"/>
                </a:solidFill>
                <a:latin typeface="Arial" panose="020B0604020202020204" pitchFamily="34" charset="0"/>
                <a:cs typeface="Arial" panose="020B0604020202020204" pitchFamily="34" charset="0"/>
              </a:rPr>
              <a:t> </a:t>
            </a:r>
            <a:r>
              <a:rPr sz="3600" dirty="0">
                <a:solidFill>
                  <a:srgbClr val="0000FF"/>
                </a:solidFill>
                <a:latin typeface="Arial" panose="020B0604020202020204" pitchFamily="34" charset="0"/>
                <a:cs typeface="Arial" panose="020B0604020202020204" pitchFamily="34" charset="0"/>
              </a:rPr>
              <a:t>–	</a:t>
            </a:r>
            <a:r>
              <a:rPr sz="3600" spc="-10" dirty="0">
                <a:solidFill>
                  <a:srgbClr val="0000FF"/>
                </a:solidFill>
                <a:latin typeface="Arial" panose="020B0604020202020204" pitchFamily="34" charset="0"/>
                <a:cs typeface="Arial" panose="020B0604020202020204" pitchFamily="34" charset="0"/>
              </a:rPr>
              <a:t>End</a:t>
            </a:r>
            <a:r>
              <a:rPr sz="3600" spc="-95"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Photoreceiver</a:t>
            </a:r>
          </a:p>
        </p:txBody>
      </p:sp>
      <p:sp>
        <p:nvSpPr>
          <p:cNvPr id="3" name="object 3"/>
          <p:cNvSpPr txBox="1"/>
          <p:nvPr/>
        </p:nvSpPr>
        <p:spPr>
          <a:xfrm>
            <a:off x="381000" y="719222"/>
            <a:ext cx="11582400" cy="2550955"/>
          </a:xfrm>
          <a:prstGeom prst="rect">
            <a:avLst/>
          </a:prstGeom>
        </p:spPr>
        <p:txBody>
          <a:bodyPr vert="horz" wrap="square" lIns="0" tIns="93980" rIns="0" bIns="0" rtlCol="0">
            <a:spAutoFit/>
          </a:bodyPr>
          <a:lstStyle/>
          <a:p>
            <a:pPr marL="187960" marR="1038860" indent="-175895" algn="just">
              <a:lnSpc>
                <a:spcPts val="2700"/>
              </a:lnSpc>
              <a:spcBef>
                <a:spcPts val="740"/>
              </a:spcBef>
              <a:buFont typeface="Arial MT"/>
              <a:buChar char="•"/>
              <a:tabLst>
                <a:tab pos="188595" algn="l"/>
              </a:tabLst>
            </a:pPr>
            <a:r>
              <a:rPr sz="2800" dirty="0">
                <a:latin typeface="Arial" panose="020B0604020202020204" pitchFamily="34" charset="0"/>
                <a:cs typeface="Arial" panose="020B0604020202020204" pitchFamily="34" charset="0"/>
              </a:rPr>
              <a:t>Important performance</a:t>
            </a:r>
            <a:r>
              <a:rPr lang="en-IN" sz="280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characteristics:</a:t>
            </a:r>
            <a:r>
              <a:rPr sz="2800" spc="-9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Operating</a:t>
            </a:r>
            <a:r>
              <a:rPr lang="en-IN"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bandwidth,</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Sensitivity</a:t>
            </a:r>
            <a:endParaRPr sz="2800" dirty="0">
              <a:latin typeface="Arial" panose="020B0604020202020204" pitchFamily="34" charset="0"/>
              <a:cs typeface="Arial" panose="020B0604020202020204" pitchFamily="34" charset="0"/>
            </a:endParaRPr>
          </a:p>
          <a:p>
            <a:pPr marL="187960" marR="5080" indent="-175895" algn="just">
              <a:lnSpc>
                <a:spcPct val="80100"/>
              </a:lnSpc>
              <a:spcBef>
                <a:spcPts val="1025"/>
              </a:spcBef>
              <a:buFont typeface="Arial MT"/>
              <a:buChar char="•"/>
              <a:tabLst>
                <a:tab pos="188595" algn="l"/>
              </a:tabLst>
            </a:pPr>
            <a:r>
              <a:rPr sz="2800" spc="-5" dirty="0">
                <a:latin typeface="Arial" panose="020B0604020202020204" pitchFamily="34" charset="0"/>
                <a:cs typeface="Arial" panose="020B0604020202020204" pitchFamily="34" charset="0"/>
              </a:rPr>
              <a:t>Sensitivity:</a:t>
            </a:r>
            <a:r>
              <a:rPr sz="2800" spc="-3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Minimum</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amount</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optical power </a:t>
            </a:r>
            <a:r>
              <a:rPr sz="2800" spc="-5" dirty="0">
                <a:latin typeface="Arial" panose="020B0604020202020204" pitchFamily="34" charset="0"/>
                <a:cs typeface="Arial" panose="020B0604020202020204" pitchFamily="34" charset="0"/>
              </a:rPr>
              <a:t>level </a:t>
            </a:r>
            <a:r>
              <a:rPr sz="2800" dirty="0">
                <a:latin typeface="Arial" panose="020B0604020202020204" pitchFamily="34" charset="0"/>
                <a:cs typeface="Arial" panose="020B0604020202020204" pitchFamily="34" charset="0"/>
              </a:rPr>
              <a:t>needed </a:t>
            </a:r>
            <a:r>
              <a:rPr sz="2800" spc="-5" dirty="0">
                <a:latin typeface="Arial" panose="020B0604020202020204" pitchFamily="34" charset="0"/>
                <a:cs typeface="Arial" panose="020B0604020202020204" pitchFamily="34" charset="0"/>
              </a:rPr>
              <a:t>at </a:t>
            </a:r>
            <a:r>
              <a:rPr sz="2800" dirty="0">
                <a:latin typeface="Arial" panose="020B0604020202020204" pitchFamily="34" charset="0"/>
                <a:cs typeface="Arial" panose="020B0604020202020204" pitchFamily="34" charset="0"/>
              </a:rPr>
              <a:t> receiver </a:t>
            </a:r>
            <a:r>
              <a:rPr sz="2800" spc="-5" dirty="0">
                <a:latin typeface="Arial" panose="020B0604020202020204" pitchFamily="34" charset="0"/>
                <a:cs typeface="Arial" panose="020B0604020202020204" pitchFamily="34" charset="0"/>
              </a:rPr>
              <a:t>input so that SNR is </a:t>
            </a:r>
            <a:r>
              <a:rPr sz="2800" dirty="0">
                <a:latin typeface="Arial" panose="020B0604020202020204" pitchFamily="34" charset="0"/>
                <a:cs typeface="Arial" panose="020B0604020202020204" pitchFamily="34" charset="0"/>
              </a:rPr>
              <a:t> greater</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than</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given</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value</a:t>
            </a:r>
          </a:p>
          <a:p>
            <a:pPr marL="187960" marR="132715" indent="-175895" algn="just">
              <a:lnSpc>
                <a:spcPct val="79600"/>
              </a:lnSpc>
              <a:spcBef>
                <a:spcPts val="1030"/>
              </a:spcBef>
              <a:buFont typeface="Arial MT"/>
              <a:buChar char="•"/>
              <a:tabLst>
                <a:tab pos="188595" algn="l"/>
              </a:tabLst>
            </a:pPr>
            <a:r>
              <a:rPr sz="2800" spc="-5" dirty="0">
                <a:latin typeface="Arial" panose="020B0604020202020204" pitchFamily="34" charset="0"/>
                <a:cs typeface="Arial" panose="020B0604020202020204" pitchFamily="34" charset="0"/>
              </a:rPr>
              <a:t>Photodetector</a:t>
            </a:r>
            <a:r>
              <a:rPr sz="2800" spc="-5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and</a:t>
            </a:r>
            <a:r>
              <a:rPr sz="2800" spc="-5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pre-amplifier </a:t>
            </a:r>
            <a:r>
              <a:rPr sz="2800" spc="-68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considered</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the</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front</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end</a:t>
            </a:r>
            <a:endParaRPr sz="2800" dirty="0">
              <a:latin typeface="Arial" panose="020B0604020202020204" pitchFamily="34" charset="0"/>
              <a:cs typeface="Arial" panose="020B0604020202020204" pitchFamily="34" charset="0"/>
            </a:endParaRPr>
          </a:p>
          <a:p>
            <a:pPr marL="187960" marR="218440" indent="-175895" algn="just">
              <a:lnSpc>
                <a:spcPct val="80000"/>
              </a:lnSpc>
              <a:spcBef>
                <a:spcPts val="1010"/>
              </a:spcBef>
              <a:buFont typeface="Arial MT"/>
              <a:buChar char="•"/>
              <a:tabLst>
                <a:tab pos="188595" algn="l"/>
              </a:tabLst>
            </a:pPr>
            <a:r>
              <a:rPr sz="2800" spc="-10" dirty="0">
                <a:latin typeface="Arial" panose="020B0604020202020204" pitchFamily="34" charset="0"/>
                <a:cs typeface="Arial" panose="020B0604020202020204" pitchFamily="34" charset="0"/>
              </a:rPr>
              <a:t>Rest </a:t>
            </a:r>
            <a:r>
              <a:rPr sz="2800" dirty="0">
                <a:latin typeface="Arial" panose="020B0604020202020204" pitchFamily="34" charset="0"/>
                <a:cs typeface="Arial" panose="020B0604020202020204" pitchFamily="34" charset="0"/>
              </a:rPr>
              <a:t>of </a:t>
            </a:r>
            <a:r>
              <a:rPr sz="2800" spc="-5" dirty="0">
                <a:latin typeface="Arial" panose="020B0604020202020204" pitchFamily="34" charset="0"/>
                <a:cs typeface="Arial" panose="020B0604020202020204" pitchFamily="34" charset="0"/>
              </a:rPr>
              <a:t>circuit </a:t>
            </a:r>
            <a:r>
              <a:rPr sz="2800" dirty="0">
                <a:latin typeface="Arial" panose="020B0604020202020204" pitchFamily="34" charset="0"/>
                <a:cs typeface="Arial" panose="020B0604020202020204" pitchFamily="34" charset="0"/>
              </a:rPr>
              <a:t>performs </a:t>
            </a:r>
            <a:r>
              <a:rPr sz="2800" spc="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equalization,</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pulse</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shaping</a:t>
            </a:r>
            <a:r>
              <a:rPr sz="2800" spc="-3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and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gain</a:t>
            </a:r>
            <a:r>
              <a:rPr sz="2800" spc="-5" dirty="0">
                <a:latin typeface="Arial" panose="020B0604020202020204" pitchFamily="34" charset="0"/>
                <a:cs typeface="Arial" panose="020B0604020202020204" pitchFamily="34" charset="0"/>
              </a:rPr>
              <a:t> control</a:t>
            </a:r>
            <a:endParaRPr sz="28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658767" y="3429000"/>
            <a:ext cx="11026866" cy="2896161"/>
          </a:xfrm>
          <a:prstGeom prst="rect">
            <a:avLst/>
          </a:prstGeom>
        </p:spPr>
      </p:pic>
      <p:sp>
        <p:nvSpPr>
          <p:cNvPr id="6" name="TextBox 5"/>
          <p:cNvSpPr txBox="1"/>
          <p:nvPr/>
        </p:nvSpPr>
        <p:spPr>
          <a:xfrm>
            <a:off x="3833242" y="6346799"/>
            <a:ext cx="5147563"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Fig: Block diagram of a photo receiver circuit</a:t>
            </a:r>
          </a:p>
        </p:txBody>
      </p:sp>
    </p:spTree>
    <p:extLst>
      <p:ext uri="{BB962C8B-B14F-4D97-AF65-F5344CB8AC3E}">
        <p14:creationId xmlns:p14="http://schemas.microsoft.com/office/powerpoint/2010/main" val="3232782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4800" y="838200"/>
            <a:ext cx="11506200" cy="4153958"/>
          </a:xfrm>
          <a:prstGeom prst="rect">
            <a:avLst/>
          </a:prstGeom>
        </p:spPr>
        <p:txBody>
          <a:bodyPr vert="horz" wrap="square" lIns="0" tIns="93980" rIns="0" bIns="0" rtlCol="0">
            <a:spAutoFit/>
          </a:bodyPr>
          <a:lstStyle/>
          <a:p>
            <a:pPr marL="187960" marR="146685" indent="-175895">
              <a:lnSpc>
                <a:spcPts val="2700"/>
              </a:lnSpc>
              <a:spcBef>
                <a:spcPts val="740"/>
              </a:spcBef>
              <a:buFont typeface="Arial MT"/>
              <a:buChar char="•"/>
              <a:tabLst>
                <a:tab pos="188595" algn="l"/>
              </a:tabLst>
            </a:pPr>
            <a:r>
              <a:rPr sz="2800" spc="-5" dirty="0">
                <a:latin typeface="Arial" panose="020B0604020202020204" pitchFamily="34" charset="0"/>
                <a:cs typeface="Arial" panose="020B0604020202020204" pitchFamily="34" charset="0"/>
              </a:rPr>
              <a:t>Desirable </a:t>
            </a:r>
            <a:r>
              <a:rPr sz="2800" dirty="0">
                <a:latin typeface="Arial" panose="020B0604020202020204" pitchFamily="34" charset="0"/>
                <a:cs typeface="Arial" panose="020B0604020202020204" pitchFamily="34" charset="0"/>
              </a:rPr>
              <a:t>features: </a:t>
            </a:r>
            <a:r>
              <a:rPr sz="2800" spc="-5" dirty="0">
                <a:latin typeface="Arial" panose="020B0604020202020204" pitchFamily="34" charset="0"/>
                <a:cs typeface="Arial" panose="020B0604020202020204" pitchFamily="34" charset="0"/>
              </a:rPr>
              <a:t>High </a:t>
            </a:r>
            <a:r>
              <a:rPr sz="2800" dirty="0">
                <a:latin typeface="Arial" panose="020B0604020202020204" pitchFamily="34" charset="0"/>
                <a:cs typeface="Arial" panose="020B0604020202020204" pitchFamily="34" charset="0"/>
              </a:rPr>
              <a:t>quantum </a:t>
            </a:r>
            <a:r>
              <a:rPr sz="2800" spc="-5" dirty="0">
                <a:latin typeface="Arial" panose="020B0604020202020204" pitchFamily="34" charset="0"/>
                <a:cs typeface="Arial" panose="020B0604020202020204" pitchFamily="34" charset="0"/>
              </a:rPr>
              <a:t>efficiency, low capacitance, small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response</a:t>
            </a:r>
            <a:r>
              <a:rPr sz="2800" spc="-5" dirty="0">
                <a:latin typeface="Arial" panose="020B0604020202020204" pitchFamily="34" charset="0"/>
                <a:cs typeface="Arial" panose="020B0604020202020204" pitchFamily="34" charset="0"/>
              </a:rPr>
              <a:t> time, low </a:t>
            </a:r>
            <a:r>
              <a:rPr sz="2800" dirty="0">
                <a:latin typeface="Arial" panose="020B0604020202020204" pitchFamily="34" charset="0"/>
                <a:cs typeface="Arial" panose="020B0604020202020204" pitchFamily="34" charset="0"/>
              </a:rPr>
              <a:t>dark</a:t>
            </a:r>
            <a:r>
              <a:rPr sz="2800" spc="-5" dirty="0">
                <a:latin typeface="Arial" panose="020B0604020202020204" pitchFamily="34" charset="0"/>
                <a:cs typeface="Arial" panose="020B0604020202020204" pitchFamily="34" charset="0"/>
              </a:rPr>
              <a:t> current</a:t>
            </a:r>
            <a:endParaRPr sz="2800" dirty="0">
              <a:latin typeface="Arial" panose="020B0604020202020204" pitchFamily="34" charset="0"/>
              <a:cs typeface="Arial" panose="020B0604020202020204" pitchFamily="34" charset="0"/>
            </a:endParaRPr>
          </a:p>
          <a:p>
            <a:pPr marL="187960" indent="-175895">
              <a:lnSpc>
                <a:spcPts val="3270"/>
              </a:lnSpc>
              <a:spcBef>
                <a:spcPts val="359"/>
              </a:spcBef>
              <a:buFont typeface="Arial MT"/>
              <a:buChar char="•"/>
              <a:tabLst>
                <a:tab pos="188595" algn="l"/>
              </a:tabLst>
            </a:pPr>
            <a:r>
              <a:rPr sz="2800" spc="-5" dirty="0">
                <a:latin typeface="Arial" panose="020B0604020202020204" pitchFamily="34" charset="0"/>
                <a:cs typeface="Arial" panose="020B0604020202020204" pitchFamily="34" charset="0"/>
              </a:rPr>
              <a:t>Three</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types</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integration:</a:t>
            </a:r>
            <a:endParaRPr sz="2800" dirty="0">
              <a:latin typeface="Arial" panose="020B0604020202020204" pitchFamily="34" charset="0"/>
              <a:cs typeface="Arial" panose="020B0604020202020204" pitchFamily="34" charset="0"/>
            </a:endParaRPr>
          </a:p>
          <a:p>
            <a:pPr marL="645160" lvl="1" indent="-176530">
              <a:lnSpc>
                <a:spcPts val="3200"/>
              </a:lnSpc>
              <a:buFont typeface="Arial MT"/>
              <a:buChar char="•"/>
              <a:tabLst>
                <a:tab pos="645795" algn="l"/>
              </a:tabLst>
            </a:pPr>
            <a:r>
              <a:rPr sz="2800" spc="-5" dirty="0">
                <a:latin typeface="Arial" panose="020B0604020202020204" pitchFamily="34" charset="0"/>
                <a:cs typeface="Arial" panose="020B0604020202020204" pitchFamily="34" charset="0"/>
              </a:rPr>
              <a:t>Low</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input</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impedance</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design</a:t>
            </a:r>
          </a:p>
          <a:p>
            <a:pPr marL="645160" lvl="1" indent="-176530">
              <a:lnSpc>
                <a:spcPts val="3225"/>
              </a:lnSpc>
              <a:buFont typeface="Arial MT"/>
              <a:buChar char="•"/>
              <a:tabLst>
                <a:tab pos="645795" algn="l"/>
              </a:tabLst>
            </a:pPr>
            <a:r>
              <a:rPr sz="2800" spc="-5" dirty="0">
                <a:latin typeface="Arial" panose="020B0604020202020204" pitchFamily="34" charset="0"/>
                <a:cs typeface="Arial" panose="020B0604020202020204" pitchFamily="34" charset="0"/>
              </a:rPr>
              <a:t>High</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input</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impedance</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design</a:t>
            </a:r>
          </a:p>
          <a:p>
            <a:pPr marL="645160" lvl="1" indent="-176530">
              <a:lnSpc>
                <a:spcPts val="3290"/>
              </a:lnSpc>
              <a:buFont typeface="Arial MT"/>
              <a:buChar char="•"/>
              <a:tabLst>
                <a:tab pos="645795" algn="l"/>
              </a:tabLst>
            </a:pPr>
            <a:r>
              <a:rPr sz="2800" spc="-5" dirty="0">
                <a:latin typeface="Arial" panose="020B0604020202020204" pitchFamily="34" charset="0"/>
                <a:cs typeface="Arial" panose="020B0604020202020204" pitchFamily="34" charset="0"/>
              </a:rPr>
              <a:t>Transimpedance</a:t>
            </a:r>
            <a:r>
              <a:rPr sz="2800" spc="-5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design</a:t>
            </a:r>
          </a:p>
          <a:p>
            <a:pPr marL="187960" marR="5080" indent="-175895">
              <a:lnSpc>
                <a:spcPct val="79600"/>
              </a:lnSpc>
              <a:spcBef>
                <a:spcPts val="1050"/>
              </a:spcBef>
              <a:buFont typeface="Arial MT"/>
              <a:buChar char="•"/>
              <a:tabLst>
                <a:tab pos="188595" algn="l"/>
              </a:tabLst>
            </a:pPr>
            <a:r>
              <a:rPr sz="2800" spc="-5" dirty="0">
                <a:latin typeface="Arial" panose="020B0604020202020204" pitchFamily="34" charset="0"/>
                <a:cs typeface="Arial" panose="020B0604020202020204" pitchFamily="34" charset="0"/>
              </a:rPr>
              <a:t>High</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input</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impedance</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design</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requires</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addition</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equalization</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circuit </a:t>
            </a:r>
            <a:r>
              <a:rPr sz="2800" spc="-68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extend </a:t>
            </a:r>
            <a:r>
              <a:rPr sz="2800" dirty="0">
                <a:latin typeface="Arial" panose="020B0604020202020204" pitchFamily="34" charset="0"/>
                <a:cs typeface="Arial" panose="020B0604020202020204" pitchFamily="34" charset="0"/>
              </a:rPr>
              <a:t>bandwidth,</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due </a:t>
            </a:r>
            <a:r>
              <a:rPr sz="2800" spc="-5" dirty="0">
                <a:latin typeface="Arial" panose="020B0604020202020204" pitchFamily="34" charset="0"/>
                <a:cs typeface="Arial" panose="020B0604020202020204" pitchFamily="34" charset="0"/>
              </a:rPr>
              <a:t>to</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large RC</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time</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constant</a:t>
            </a:r>
            <a:endParaRPr sz="2800" dirty="0">
              <a:latin typeface="Arial" panose="020B0604020202020204" pitchFamily="34" charset="0"/>
              <a:cs typeface="Arial" panose="020B0604020202020204" pitchFamily="34" charset="0"/>
            </a:endParaRPr>
          </a:p>
          <a:p>
            <a:pPr marL="187960" marR="668655" indent="-175895">
              <a:lnSpc>
                <a:spcPct val="79600"/>
              </a:lnSpc>
              <a:spcBef>
                <a:spcPts val="1025"/>
              </a:spcBef>
              <a:buFont typeface="Arial MT"/>
              <a:buChar char="•"/>
              <a:tabLst>
                <a:tab pos="188595" algn="l"/>
              </a:tabLst>
            </a:pPr>
            <a:r>
              <a:rPr sz="2800" dirty="0">
                <a:latin typeface="Arial" panose="020B0604020202020204" pitchFamily="34" charset="0"/>
                <a:cs typeface="Arial" panose="020B0604020202020204" pitchFamily="34" charset="0"/>
              </a:rPr>
              <a:t>In</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transimpedance</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design,</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no</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equalization</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required,</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FET</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used</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as </a:t>
            </a:r>
            <a:r>
              <a:rPr sz="2800" spc="-68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active</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feedback</a:t>
            </a:r>
            <a:r>
              <a:rPr sz="2800" spc="-5" dirty="0">
                <a:latin typeface="Arial" panose="020B0604020202020204" pitchFamily="34" charset="0"/>
                <a:cs typeface="Arial" panose="020B0604020202020204" pitchFamily="34" charset="0"/>
              </a:rPr>
              <a:t> element</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 </a:t>
            </a:r>
            <a:r>
              <a:rPr sz="2800" dirty="0">
                <a:latin typeface="Arial" panose="020B0604020202020204" pitchFamily="34" charset="0"/>
                <a:cs typeface="Arial" panose="020B0604020202020204" pitchFamily="34" charset="0"/>
              </a:rPr>
              <a:t>reduce</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overall</a:t>
            </a:r>
            <a:r>
              <a:rPr sz="2800" spc="-5" dirty="0">
                <a:latin typeface="Arial" panose="020B0604020202020204" pitchFamily="34" charset="0"/>
                <a:cs typeface="Arial" panose="020B0604020202020204" pitchFamily="34" charset="0"/>
              </a:rPr>
              <a:t> thermal</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noise</a:t>
            </a:r>
          </a:p>
        </p:txBody>
      </p:sp>
      <p:sp>
        <p:nvSpPr>
          <p:cNvPr id="5" name="object 2"/>
          <p:cNvSpPr txBox="1">
            <a:spLocks noGrp="1"/>
          </p:cNvSpPr>
          <p:nvPr>
            <p:ph type="title"/>
          </p:nvPr>
        </p:nvSpPr>
        <p:spPr>
          <a:xfrm>
            <a:off x="2590800" y="152400"/>
            <a:ext cx="6390005" cy="566822"/>
          </a:xfrm>
          <a:prstGeom prst="rect">
            <a:avLst/>
          </a:prstGeom>
        </p:spPr>
        <p:txBody>
          <a:bodyPr vert="horz" wrap="square" lIns="0" tIns="12700" rIns="0" bIns="0" rtlCol="0">
            <a:spAutoFit/>
          </a:bodyPr>
          <a:lstStyle/>
          <a:p>
            <a:pPr marL="12700">
              <a:lnSpc>
                <a:spcPct val="100000"/>
              </a:lnSpc>
              <a:spcBef>
                <a:spcPts val="100"/>
              </a:spcBef>
              <a:tabLst>
                <a:tab pos="1932305" algn="l"/>
              </a:tabLst>
            </a:pPr>
            <a:r>
              <a:rPr sz="3600" spc="-10" dirty="0">
                <a:solidFill>
                  <a:srgbClr val="0000FF"/>
                </a:solidFill>
                <a:latin typeface="Arial" panose="020B0604020202020204" pitchFamily="34" charset="0"/>
                <a:cs typeface="Arial" panose="020B0604020202020204" pitchFamily="34" charset="0"/>
              </a:rPr>
              <a:t>Front</a:t>
            </a:r>
            <a:r>
              <a:rPr sz="3600" spc="-5" dirty="0">
                <a:solidFill>
                  <a:srgbClr val="0000FF"/>
                </a:solidFill>
                <a:latin typeface="Arial" panose="020B0604020202020204" pitchFamily="34" charset="0"/>
                <a:cs typeface="Arial" panose="020B0604020202020204" pitchFamily="34" charset="0"/>
              </a:rPr>
              <a:t> </a:t>
            </a:r>
            <a:r>
              <a:rPr sz="3600" dirty="0">
                <a:solidFill>
                  <a:srgbClr val="0000FF"/>
                </a:solidFill>
                <a:latin typeface="Arial" panose="020B0604020202020204" pitchFamily="34" charset="0"/>
                <a:cs typeface="Arial" panose="020B0604020202020204" pitchFamily="34" charset="0"/>
              </a:rPr>
              <a:t>–	</a:t>
            </a:r>
            <a:r>
              <a:rPr sz="3600" spc="-10" dirty="0">
                <a:solidFill>
                  <a:srgbClr val="0000FF"/>
                </a:solidFill>
                <a:latin typeface="Arial" panose="020B0604020202020204" pitchFamily="34" charset="0"/>
                <a:cs typeface="Arial" panose="020B0604020202020204" pitchFamily="34" charset="0"/>
              </a:rPr>
              <a:t>End</a:t>
            </a:r>
            <a:r>
              <a:rPr sz="3600" spc="-95"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Photoreceiver</a:t>
            </a:r>
          </a:p>
        </p:txBody>
      </p:sp>
    </p:spTree>
    <p:extLst>
      <p:ext uri="{BB962C8B-B14F-4D97-AF65-F5344CB8AC3E}">
        <p14:creationId xmlns:p14="http://schemas.microsoft.com/office/powerpoint/2010/main" val="755966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2238" y="566822"/>
            <a:ext cx="6096000" cy="6110647"/>
          </a:xfrm>
          <a:prstGeom prst="rect">
            <a:avLst/>
          </a:prstGeom>
        </p:spPr>
        <p:txBody>
          <a:bodyPr vert="horz" wrap="square" lIns="0" tIns="16510" rIns="0" bIns="0" rtlCol="0">
            <a:spAutoFit/>
          </a:bodyPr>
          <a:lstStyle/>
          <a:p>
            <a:pPr marL="220979" indent="-183515">
              <a:spcBef>
                <a:spcPts val="130"/>
              </a:spcBef>
              <a:buFont typeface="Arial MT"/>
              <a:buChar char="•"/>
              <a:tabLst>
                <a:tab pos="221615" algn="l"/>
              </a:tabLst>
            </a:pPr>
            <a:r>
              <a:rPr sz="2350" spc="5" dirty="0">
                <a:latin typeface="Arial" panose="020B0604020202020204" pitchFamily="34" charset="0"/>
                <a:cs typeface="Arial" panose="020B0604020202020204" pitchFamily="34" charset="0"/>
              </a:rPr>
              <a:t>Monolithic</a:t>
            </a:r>
            <a:r>
              <a:rPr sz="2350" dirty="0">
                <a:latin typeface="Arial" panose="020B0604020202020204" pitchFamily="34" charset="0"/>
                <a:cs typeface="Arial" panose="020B0604020202020204" pitchFamily="34" charset="0"/>
              </a:rPr>
              <a:t> </a:t>
            </a:r>
            <a:r>
              <a:rPr sz="2350" spc="5" dirty="0">
                <a:latin typeface="Arial" panose="020B0604020202020204" pitchFamily="34" charset="0"/>
                <a:cs typeface="Arial" panose="020B0604020202020204" pitchFamily="34" charset="0"/>
              </a:rPr>
              <a:t>integration</a:t>
            </a:r>
            <a:r>
              <a:rPr sz="2350" spc="-5" dirty="0">
                <a:latin typeface="Arial" panose="020B0604020202020204" pitchFamily="34" charset="0"/>
                <a:cs typeface="Arial" panose="020B0604020202020204" pitchFamily="34" charset="0"/>
              </a:rPr>
              <a:t> </a:t>
            </a:r>
            <a:r>
              <a:rPr sz="2350" spc="10" dirty="0">
                <a:latin typeface="Arial" panose="020B0604020202020204" pitchFamily="34" charset="0"/>
                <a:cs typeface="Arial" panose="020B0604020202020204" pitchFamily="34" charset="0"/>
              </a:rPr>
              <a:t>of</a:t>
            </a:r>
            <a:r>
              <a:rPr sz="2350" dirty="0">
                <a:latin typeface="Arial" panose="020B0604020202020204" pitchFamily="34" charset="0"/>
                <a:cs typeface="Arial" panose="020B0604020202020204" pitchFamily="34" charset="0"/>
              </a:rPr>
              <a:t> </a:t>
            </a:r>
            <a:r>
              <a:rPr sz="2350" spc="15" dirty="0">
                <a:latin typeface="Arial" panose="020B0604020202020204" pitchFamily="34" charset="0"/>
                <a:cs typeface="Arial" panose="020B0604020202020204" pitchFamily="34" charset="0"/>
              </a:rPr>
              <a:t>In</a:t>
            </a:r>
            <a:r>
              <a:rPr sz="2325" spc="22" baseline="-32258" dirty="0">
                <a:latin typeface="Arial" panose="020B0604020202020204" pitchFamily="34" charset="0"/>
                <a:cs typeface="Arial" panose="020B0604020202020204" pitchFamily="34" charset="0"/>
              </a:rPr>
              <a:t>0.53</a:t>
            </a:r>
            <a:r>
              <a:rPr sz="2350" spc="15" dirty="0">
                <a:latin typeface="Arial" panose="020B0604020202020204" pitchFamily="34" charset="0"/>
                <a:cs typeface="Arial" panose="020B0604020202020204" pitchFamily="34" charset="0"/>
              </a:rPr>
              <a:t>Ga</a:t>
            </a:r>
            <a:r>
              <a:rPr sz="2325" spc="22" baseline="-32258" dirty="0">
                <a:latin typeface="Arial" panose="020B0604020202020204" pitchFamily="34" charset="0"/>
                <a:cs typeface="Arial" panose="020B0604020202020204" pitchFamily="34" charset="0"/>
              </a:rPr>
              <a:t>0.47</a:t>
            </a:r>
            <a:r>
              <a:rPr sz="2350" spc="15" dirty="0">
                <a:latin typeface="Arial" panose="020B0604020202020204" pitchFamily="34" charset="0"/>
                <a:cs typeface="Arial" panose="020B0604020202020204" pitchFamily="34" charset="0"/>
              </a:rPr>
              <a:t>As</a:t>
            </a:r>
            <a:r>
              <a:rPr lang="en-IN" sz="2350" spc="15" dirty="0">
                <a:latin typeface="Arial" panose="020B0604020202020204" pitchFamily="34" charset="0"/>
                <a:cs typeface="Arial" panose="020B0604020202020204" pitchFamily="34" charset="0"/>
              </a:rPr>
              <a:t> </a:t>
            </a:r>
            <a:r>
              <a:rPr lang="en-IN" sz="2350" spc="5" dirty="0">
                <a:latin typeface="Arial" panose="020B0604020202020204" pitchFamily="34" charset="0"/>
                <a:cs typeface="Arial" panose="020B0604020202020204" pitchFamily="34" charset="0"/>
              </a:rPr>
              <a:t>with </a:t>
            </a:r>
            <a:r>
              <a:rPr lang="en-IN" sz="2350" spc="10" dirty="0">
                <a:latin typeface="Arial" panose="020B0604020202020204" pitchFamily="34" charset="0"/>
                <a:cs typeface="Arial" panose="020B0604020202020204" pitchFamily="34" charset="0"/>
              </a:rPr>
              <a:t>In</a:t>
            </a:r>
            <a:r>
              <a:rPr lang="en-IN" sz="2325" spc="15" baseline="-32258" dirty="0">
                <a:latin typeface="Arial" panose="020B0604020202020204" pitchFamily="34" charset="0"/>
                <a:cs typeface="Arial" panose="020B0604020202020204" pitchFamily="34" charset="0"/>
              </a:rPr>
              <a:t>0.53</a:t>
            </a:r>
            <a:r>
              <a:rPr lang="en-IN" sz="2350" spc="10" dirty="0">
                <a:latin typeface="Arial" panose="020B0604020202020204" pitchFamily="34" charset="0"/>
                <a:cs typeface="Arial" panose="020B0604020202020204" pitchFamily="34" charset="0"/>
              </a:rPr>
              <a:t>Ga</a:t>
            </a:r>
            <a:r>
              <a:rPr lang="en-IN" sz="2325" spc="15" baseline="-32258" dirty="0">
                <a:latin typeface="Arial" panose="020B0604020202020204" pitchFamily="34" charset="0"/>
                <a:cs typeface="Arial" panose="020B0604020202020204" pitchFamily="34" charset="0"/>
              </a:rPr>
              <a:t>0.47</a:t>
            </a:r>
            <a:r>
              <a:rPr lang="en-IN" sz="2350" spc="10" dirty="0">
                <a:latin typeface="Arial" panose="020B0604020202020204" pitchFamily="34" charset="0"/>
                <a:cs typeface="Arial" panose="020B0604020202020204" pitchFamily="34" charset="0"/>
              </a:rPr>
              <a:t>As/ In</a:t>
            </a:r>
            <a:r>
              <a:rPr lang="en-IN" sz="2325" spc="15" baseline="-32258" dirty="0">
                <a:latin typeface="Arial" panose="020B0604020202020204" pitchFamily="34" charset="0"/>
                <a:cs typeface="Arial" panose="020B0604020202020204" pitchFamily="34" charset="0"/>
              </a:rPr>
              <a:t>0.52</a:t>
            </a:r>
            <a:r>
              <a:rPr lang="en-IN" sz="2350" spc="10" dirty="0">
                <a:latin typeface="Arial" panose="020B0604020202020204" pitchFamily="34" charset="0"/>
                <a:cs typeface="Arial" panose="020B0604020202020204" pitchFamily="34" charset="0"/>
              </a:rPr>
              <a:t>Al</a:t>
            </a:r>
            <a:r>
              <a:rPr lang="en-IN" sz="2325" spc="15" baseline="-32258" dirty="0">
                <a:latin typeface="Arial" panose="020B0604020202020204" pitchFamily="34" charset="0"/>
                <a:cs typeface="Arial" panose="020B0604020202020204" pitchFamily="34" charset="0"/>
              </a:rPr>
              <a:t>0.48</a:t>
            </a:r>
            <a:r>
              <a:rPr lang="en-IN" sz="2350" spc="10" dirty="0">
                <a:latin typeface="Arial" panose="020B0604020202020204" pitchFamily="34" charset="0"/>
                <a:cs typeface="Arial" panose="020B0604020202020204" pitchFamily="34" charset="0"/>
              </a:rPr>
              <a:t>As</a:t>
            </a:r>
            <a:endParaRPr lang="en-IN" sz="2350" dirty="0">
              <a:latin typeface="Arial" panose="020B0604020202020204" pitchFamily="34" charset="0"/>
              <a:cs typeface="Arial" panose="020B0604020202020204" pitchFamily="34" charset="0"/>
            </a:endParaRPr>
          </a:p>
          <a:p>
            <a:pPr marL="220979" indent="-183515">
              <a:lnSpc>
                <a:spcPct val="100000"/>
              </a:lnSpc>
              <a:spcBef>
                <a:spcPts val="130"/>
              </a:spcBef>
              <a:buFont typeface="Arial MT"/>
              <a:buChar char="•"/>
              <a:tabLst>
                <a:tab pos="221615" algn="l"/>
              </a:tabLst>
            </a:pPr>
            <a:endParaRPr lang="en-IN" sz="2350" dirty="0">
              <a:latin typeface="Arial" panose="020B0604020202020204" pitchFamily="34" charset="0"/>
              <a:cs typeface="Arial" panose="020B0604020202020204" pitchFamily="34" charset="0"/>
            </a:endParaRPr>
          </a:p>
          <a:p>
            <a:pPr marL="220979" indent="-183515">
              <a:spcBef>
                <a:spcPts val="130"/>
              </a:spcBef>
              <a:buFont typeface="Arial MT"/>
              <a:buChar char="•"/>
              <a:tabLst>
                <a:tab pos="221615" algn="l"/>
              </a:tabLst>
            </a:pPr>
            <a:r>
              <a:rPr lang="en-US" sz="2400" spc="15" dirty="0">
                <a:latin typeface="Arial" panose="020B0604020202020204" pitchFamily="34" charset="0"/>
                <a:cs typeface="Arial" panose="020B0604020202020204" pitchFamily="34" charset="0"/>
              </a:rPr>
              <a:t>MODFET</a:t>
            </a:r>
            <a:r>
              <a:rPr lang="en-US" sz="2400" spc="-5" dirty="0">
                <a:latin typeface="Arial" panose="020B0604020202020204" pitchFamily="34" charset="0"/>
                <a:cs typeface="Arial" panose="020B0604020202020204" pitchFamily="34" charset="0"/>
              </a:rPr>
              <a:t> </a:t>
            </a:r>
            <a:r>
              <a:rPr lang="en-US" sz="2400" spc="15" dirty="0">
                <a:latin typeface="Arial" panose="020B0604020202020204" pitchFamily="34" charset="0"/>
                <a:cs typeface="Arial" panose="020B0604020202020204" pitchFamily="34" charset="0"/>
              </a:rPr>
              <a:t>by</a:t>
            </a:r>
            <a:r>
              <a:rPr lang="en-US" sz="2400" spc="-5"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regrowth</a:t>
            </a:r>
            <a:r>
              <a:rPr lang="en-US" sz="2400" spc="-5" dirty="0">
                <a:latin typeface="Arial" panose="020B0604020202020204" pitchFamily="34" charset="0"/>
                <a:cs typeface="Arial" panose="020B0604020202020204" pitchFamily="34" charset="0"/>
              </a:rPr>
              <a:t> </a:t>
            </a:r>
            <a:r>
              <a:rPr lang="en-US" sz="2400" spc="15" dirty="0">
                <a:latin typeface="Arial" panose="020B0604020202020204" pitchFamily="34" charset="0"/>
                <a:cs typeface="Arial" panose="020B0604020202020204" pitchFamily="34" charset="0"/>
              </a:rPr>
              <a:t>on</a:t>
            </a:r>
            <a:r>
              <a:rPr lang="en-US" sz="2400" spc="-5" dirty="0">
                <a:latin typeface="Arial" panose="020B0604020202020204" pitchFamily="34" charset="0"/>
                <a:cs typeface="Arial" panose="020B0604020202020204" pitchFamily="34" charset="0"/>
              </a:rPr>
              <a:t> </a:t>
            </a:r>
            <a:r>
              <a:rPr lang="en-US" sz="2400" spc="10" dirty="0" err="1">
                <a:latin typeface="Arial" panose="020B0604020202020204" pitchFamily="34" charset="0"/>
                <a:cs typeface="Arial" panose="020B0604020202020204" pitchFamily="34" charset="0"/>
              </a:rPr>
              <a:t>InP</a:t>
            </a:r>
            <a:endParaRPr lang="en-US" sz="2400" spc="10" dirty="0">
              <a:latin typeface="Arial" panose="020B0604020202020204" pitchFamily="34" charset="0"/>
              <a:cs typeface="Arial" panose="020B0604020202020204" pitchFamily="34" charset="0"/>
            </a:endParaRPr>
          </a:p>
          <a:p>
            <a:pPr marL="220979" indent="-183515">
              <a:spcBef>
                <a:spcPts val="130"/>
              </a:spcBef>
              <a:buFont typeface="Arial MT"/>
              <a:buChar char="•"/>
              <a:tabLst>
                <a:tab pos="221615" algn="l"/>
              </a:tabLst>
            </a:pPr>
            <a:endParaRPr lang="en-US" sz="2400" spc="10" dirty="0">
              <a:latin typeface="Arial" panose="020B0604020202020204" pitchFamily="34" charset="0"/>
              <a:cs typeface="Arial" panose="020B0604020202020204" pitchFamily="34" charset="0"/>
            </a:endParaRPr>
          </a:p>
          <a:p>
            <a:pPr marL="195580" marR="5080" indent="-183515">
              <a:lnSpc>
                <a:spcPts val="2880"/>
              </a:lnSpc>
              <a:spcBef>
                <a:spcPts val="1015"/>
              </a:spcBef>
              <a:buFont typeface="Arial MT"/>
              <a:buChar char="•"/>
              <a:tabLst>
                <a:tab pos="196215" algn="l"/>
              </a:tabLst>
            </a:pPr>
            <a:r>
              <a:rPr lang="en-US" sz="2400" spc="15" dirty="0">
                <a:latin typeface="Arial" panose="020B0604020202020204" pitchFamily="34" charset="0"/>
                <a:cs typeface="Arial" panose="020B0604020202020204" pitchFamily="34" charset="0"/>
              </a:rPr>
              <a:t>MODFET </a:t>
            </a:r>
            <a:r>
              <a:rPr lang="en-US" sz="2400" spc="5" dirty="0">
                <a:latin typeface="Arial" panose="020B0604020202020204" pitchFamily="34" charset="0"/>
                <a:cs typeface="Arial" panose="020B0604020202020204" pitchFamily="34" charset="0"/>
              </a:rPr>
              <a:t>consists </a:t>
            </a:r>
            <a:r>
              <a:rPr lang="en-US" sz="2400" spc="10" dirty="0">
                <a:latin typeface="Arial" panose="020B0604020202020204" pitchFamily="34" charset="0"/>
                <a:cs typeface="Arial" panose="020B0604020202020204" pitchFamily="34" charset="0"/>
              </a:rPr>
              <a:t>of </a:t>
            </a:r>
            <a:r>
              <a:rPr lang="en-US" sz="2400" spc="5" dirty="0">
                <a:latin typeface="Arial" panose="020B0604020202020204" pitchFamily="34" charset="0"/>
                <a:cs typeface="Arial" panose="020B0604020202020204" pitchFamily="34" charset="0"/>
              </a:rPr>
              <a:t>layer </a:t>
            </a:r>
            <a:r>
              <a:rPr lang="en-US" sz="2400" spc="10" dirty="0">
                <a:latin typeface="Arial" panose="020B0604020202020204" pitchFamily="34" charset="0"/>
                <a:cs typeface="Arial" panose="020B0604020202020204" pitchFamily="34" charset="0"/>
              </a:rPr>
              <a:t>of undoped </a:t>
            </a:r>
            <a:r>
              <a:rPr lang="en-US" sz="2400" spc="-575"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low-bandgap material </a:t>
            </a:r>
            <a:r>
              <a:rPr lang="en-US" sz="2400" spc="10" dirty="0">
                <a:latin typeface="Arial" panose="020B0604020202020204" pitchFamily="34" charset="0"/>
                <a:cs typeface="Arial" panose="020B0604020202020204" pitchFamily="34" charset="0"/>
              </a:rPr>
              <a:t>forming </a:t>
            </a:r>
            <a:r>
              <a:rPr lang="en-US" sz="2400" spc="15"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heterojunction</a:t>
            </a:r>
            <a:r>
              <a:rPr lang="en-US" sz="240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with </a:t>
            </a:r>
            <a:r>
              <a:rPr lang="en-US" sz="2400" spc="10" dirty="0">
                <a:latin typeface="Arial" panose="020B0604020202020204" pitchFamily="34" charset="0"/>
                <a:cs typeface="Arial" panose="020B0604020202020204" pitchFamily="34" charset="0"/>
              </a:rPr>
              <a:t>highly</a:t>
            </a:r>
            <a:r>
              <a:rPr lang="en-US" sz="2400" spc="5"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doped</a:t>
            </a:r>
          </a:p>
          <a:p>
            <a:pPr marL="195580">
              <a:lnSpc>
                <a:spcPts val="2880"/>
              </a:lnSpc>
            </a:pPr>
            <a:r>
              <a:rPr lang="en-US" sz="2400" spc="10" dirty="0">
                <a:latin typeface="Arial" panose="020B0604020202020204" pitchFamily="34" charset="0"/>
                <a:cs typeface="Arial" panose="020B0604020202020204" pitchFamily="34" charset="0"/>
              </a:rPr>
              <a:t>high-bandgap</a:t>
            </a:r>
            <a:r>
              <a:rPr lang="en-US" sz="2400" spc="-15"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material</a:t>
            </a:r>
          </a:p>
          <a:p>
            <a:pPr marL="195580" marR="312420" indent="-183515">
              <a:lnSpc>
                <a:spcPts val="2880"/>
              </a:lnSpc>
              <a:spcBef>
                <a:spcPts val="1025"/>
              </a:spcBef>
              <a:buFont typeface="Arial MT"/>
              <a:buChar char="•"/>
              <a:tabLst>
                <a:tab pos="196215" algn="l"/>
              </a:tabLst>
            </a:pPr>
            <a:r>
              <a:rPr lang="en-US" sz="2400" spc="5" dirty="0">
                <a:latin typeface="Arial" panose="020B0604020202020204" pitchFamily="34" charset="0"/>
                <a:cs typeface="Arial" panose="020B0604020202020204" pitchFamily="34" charset="0"/>
              </a:rPr>
              <a:t>Electrons transferred to </a:t>
            </a:r>
            <a:r>
              <a:rPr lang="en-US" sz="2400" spc="10" dirty="0">
                <a:latin typeface="Arial" panose="020B0604020202020204" pitchFamily="34" charset="0"/>
                <a:cs typeface="Arial" panose="020B0604020202020204" pitchFamily="34" charset="0"/>
              </a:rPr>
              <a:t>form a quasi </a:t>
            </a:r>
            <a:r>
              <a:rPr lang="en-US" sz="2400" spc="-575" dirty="0">
                <a:latin typeface="Arial" panose="020B0604020202020204" pitchFamily="34" charset="0"/>
                <a:cs typeface="Arial" panose="020B0604020202020204" pitchFamily="34" charset="0"/>
              </a:rPr>
              <a:t> </a:t>
            </a:r>
            <a:r>
              <a:rPr lang="en-US" sz="2400" spc="15" dirty="0">
                <a:latin typeface="Arial" panose="020B0604020202020204" pitchFamily="34" charset="0"/>
                <a:cs typeface="Arial" panose="020B0604020202020204" pitchFamily="34" charset="0"/>
              </a:rPr>
              <a:t>2D</a:t>
            </a:r>
            <a:r>
              <a:rPr lang="en-US" sz="240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electron</a:t>
            </a:r>
            <a:r>
              <a:rPr lang="en-US" sz="2400"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gas</a:t>
            </a:r>
          </a:p>
          <a:p>
            <a:pPr marL="195580" marR="196850" indent="-183515">
              <a:lnSpc>
                <a:spcPts val="2880"/>
              </a:lnSpc>
              <a:spcBef>
                <a:spcPts val="1025"/>
              </a:spcBef>
              <a:buFont typeface="Arial MT"/>
              <a:buChar char="•"/>
              <a:tabLst>
                <a:tab pos="196215" algn="l"/>
              </a:tabLst>
            </a:pPr>
            <a:r>
              <a:rPr lang="en-US" sz="2400" spc="5" dirty="0">
                <a:latin typeface="Arial" panose="020B0604020202020204" pitchFamily="34" charset="0"/>
                <a:cs typeface="Arial" panose="020B0604020202020204" pitchFamily="34" charset="0"/>
              </a:rPr>
              <a:t>Electrons separated </a:t>
            </a:r>
            <a:r>
              <a:rPr lang="en-US" sz="2400" spc="10" dirty="0">
                <a:latin typeface="Arial" panose="020B0604020202020204" pitchFamily="34" charset="0"/>
                <a:cs typeface="Arial" panose="020B0604020202020204" pitchFamily="34" charset="0"/>
              </a:rPr>
              <a:t>from parent </a:t>
            </a:r>
            <a:r>
              <a:rPr lang="en-US" sz="2400" spc="15"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donors,</a:t>
            </a:r>
            <a:r>
              <a:rPr lang="en-US" sz="2400" spc="5" dirty="0">
                <a:latin typeface="Arial" panose="020B0604020202020204" pitchFamily="34" charset="0"/>
                <a:cs typeface="Arial" panose="020B0604020202020204" pitchFamily="34" charset="0"/>
              </a:rPr>
              <a:t> </a:t>
            </a:r>
            <a:r>
              <a:rPr lang="en-US" sz="2400" spc="5" dirty="0" err="1">
                <a:latin typeface="Arial" panose="020B0604020202020204" pitchFamily="34" charset="0"/>
                <a:cs typeface="Arial" panose="020B0604020202020204" pitchFamily="34" charset="0"/>
              </a:rPr>
              <a:t>coulombic</a:t>
            </a:r>
            <a:r>
              <a:rPr lang="en-US" sz="240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scattering</a:t>
            </a:r>
            <a:r>
              <a:rPr lang="en-US" sz="2400" spc="10" dirty="0">
                <a:latin typeface="Arial" panose="020B0604020202020204" pitchFamily="34" charset="0"/>
                <a:cs typeface="Arial" panose="020B0604020202020204" pitchFamily="34" charset="0"/>
              </a:rPr>
              <a:t> reduced</a:t>
            </a:r>
          </a:p>
          <a:p>
            <a:pPr marL="195580" marR="213995" indent="-183515">
              <a:lnSpc>
                <a:spcPts val="2880"/>
              </a:lnSpc>
              <a:spcBef>
                <a:spcPts val="1025"/>
              </a:spcBef>
              <a:buFont typeface="Arial MT"/>
              <a:buChar char="•"/>
              <a:tabLst>
                <a:tab pos="196215" algn="l"/>
              </a:tabLst>
            </a:pPr>
            <a:r>
              <a:rPr lang="en-US" sz="2400" spc="5" dirty="0">
                <a:latin typeface="Arial" panose="020B0604020202020204" pitchFamily="34" charset="0"/>
                <a:cs typeface="Arial" panose="020B0604020202020204" pitchFamily="34" charset="0"/>
              </a:rPr>
              <a:t>Results in </a:t>
            </a:r>
            <a:r>
              <a:rPr lang="en-US" sz="2400" spc="10" dirty="0">
                <a:latin typeface="Arial" panose="020B0604020202020204" pitchFamily="34" charset="0"/>
                <a:cs typeface="Arial" panose="020B0604020202020204" pitchFamily="34" charset="0"/>
              </a:rPr>
              <a:t>higher </a:t>
            </a:r>
            <a:r>
              <a:rPr lang="en-US" sz="2400" spc="5" dirty="0">
                <a:latin typeface="Arial" panose="020B0604020202020204" pitchFamily="34" charset="0"/>
                <a:cs typeface="Arial" panose="020B0604020202020204" pitchFamily="34" charset="0"/>
              </a:rPr>
              <a:t>carrier mobility and </a:t>
            </a:r>
            <a:r>
              <a:rPr lang="en-US" sz="2400" spc="-575"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drift</a:t>
            </a:r>
            <a:r>
              <a:rPr lang="en-US" sz="2400"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velocity</a:t>
            </a:r>
          </a:p>
        </p:txBody>
      </p:sp>
      <p:sp>
        <p:nvSpPr>
          <p:cNvPr id="8" name="object 2"/>
          <p:cNvSpPr txBox="1">
            <a:spLocks noGrp="1"/>
          </p:cNvSpPr>
          <p:nvPr>
            <p:ph type="title"/>
          </p:nvPr>
        </p:nvSpPr>
        <p:spPr>
          <a:xfrm>
            <a:off x="2743200" y="0"/>
            <a:ext cx="6390005" cy="566822"/>
          </a:xfrm>
          <a:prstGeom prst="rect">
            <a:avLst/>
          </a:prstGeom>
        </p:spPr>
        <p:txBody>
          <a:bodyPr vert="horz" wrap="square" lIns="0" tIns="12700" rIns="0" bIns="0" rtlCol="0">
            <a:spAutoFit/>
          </a:bodyPr>
          <a:lstStyle/>
          <a:p>
            <a:pPr marL="12700">
              <a:lnSpc>
                <a:spcPct val="100000"/>
              </a:lnSpc>
              <a:spcBef>
                <a:spcPts val="100"/>
              </a:spcBef>
              <a:tabLst>
                <a:tab pos="1932305" algn="l"/>
              </a:tabLst>
            </a:pPr>
            <a:r>
              <a:rPr sz="3600" spc="-10" dirty="0">
                <a:solidFill>
                  <a:srgbClr val="0000FF"/>
                </a:solidFill>
                <a:latin typeface="Arial" panose="020B0604020202020204" pitchFamily="34" charset="0"/>
                <a:cs typeface="Arial" panose="020B0604020202020204" pitchFamily="34" charset="0"/>
              </a:rPr>
              <a:t>Front</a:t>
            </a:r>
            <a:r>
              <a:rPr sz="3600" spc="-5" dirty="0">
                <a:solidFill>
                  <a:srgbClr val="0000FF"/>
                </a:solidFill>
                <a:latin typeface="Arial" panose="020B0604020202020204" pitchFamily="34" charset="0"/>
                <a:cs typeface="Arial" panose="020B0604020202020204" pitchFamily="34" charset="0"/>
              </a:rPr>
              <a:t> </a:t>
            </a:r>
            <a:r>
              <a:rPr sz="3600" dirty="0">
                <a:solidFill>
                  <a:srgbClr val="0000FF"/>
                </a:solidFill>
                <a:latin typeface="Arial" panose="020B0604020202020204" pitchFamily="34" charset="0"/>
                <a:cs typeface="Arial" panose="020B0604020202020204" pitchFamily="34" charset="0"/>
              </a:rPr>
              <a:t>–	</a:t>
            </a:r>
            <a:r>
              <a:rPr sz="3600" spc="-10" dirty="0">
                <a:solidFill>
                  <a:srgbClr val="0000FF"/>
                </a:solidFill>
                <a:latin typeface="Arial" panose="020B0604020202020204" pitchFamily="34" charset="0"/>
                <a:cs typeface="Arial" panose="020B0604020202020204" pitchFamily="34" charset="0"/>
              </a:rPr>
              <a:t>End</a:t>
            </a:r>
            <a:r>
              <a:rPr sz="3600" spc="-95"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Photoreceiver</a:t>
            </a:r>
          </a:p>
        </p:txBody>
      </p:sp>
      <p:pic>
        <p:nvPicPr>
          <p:cNvPr id="9" name="Picture 8"/>
          <p:cNvPicPr>
            <a:picLocks noChangeAspect="1"/>
          </p:cNvPicPr>
          <p:nvPr/>
        </p:nvPicPr>
        <p:blipFill>
          <a:blip r:embed="rId2">
            <a:duotone>
              <a:prstClr val="black"/>
              <a:schemeClr val="accent1">
                <a:tint val="45000"/>
                <a:satMod val="400000"/>
              </a:schemeClr>
            </a:duotone>
          </a:blip>
          <a:stretch>
            <a:fillRect/>
          </a:stretch>
        </p:blipFill>
        <p:spPr>
          <a:xfrm>
            <a:off x="6265443" y="1371600"/>
            <a:ext cx="5735524" cy="2539800"/>
          </a:xfrm>
          <a:prstGeom prst="rect">
            <a:avLst/>
          </a:prstGeom>
        </p:spPr>
      </p:pic>
      <p:sp>
        <p:nvSpPr>
          <p:cNvPr id="11" name="Rectangle 10"/>
          <p:cNvSpPr/>
          <p:nvPr/>
        </p:nvSpPr>
        <p:spPr>
          <a:xfrm>
            <a:off x="6265443" y="4191000"/>
            <a:ext cx="5735524" cy="646331"/>
          </a:xfrm>
          <a:prstGeom prst="rect">
            <a:avLst/>
          </a:prstGeom>
        </p:spPr>
        <p:txBody>
          <a:bodyPr wrap="square">
            <a:spAutoFit/>
          </a:bodyPr>
          <a:lstStyle/>
          <a:p>
            <a:pPr algn="just"/>
            <a:r>
              <a:rPr lang="en-IN" b="1" dirty="0">
                <a:latin typeface="Arial" panose="020B0604020202020204" pitchFamily="34" charset="0"/>
                <a:cs typeface="Arial" panose="020B0604020202020204" pitchFamily="34" charset="0"/>
              </a:rPr>
              <a:t>Fig: Photo receiver circuit diagrams for (a) low, high, and (b) trans impedance designs. </a:t>
            </a:r>
          </a:p>
        </p:txBody>
      </p:sp>
    </p:spTree>
    <p:extLst>
      <p:ext uri="{BB962C8B-B14F-4D97-AF65-F5344CB8AC3E}">
        <p14:creationId xmlns:p14="http://schemas.microsoft.com/office/powerpoint/2010/main" val="868795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2400" y="990600"/>
            <a:ext cx="5181600" cy="5141920"/>
          </a:xfrm>
          <a:prstGeom prst="rect">
            <a:avLst/>
          </a:prstGeom>
        </p:spPr>
        <p:txBody>
          <a:bodyPr vert="horz" wrap="square" lIns="0" tIns="63500" rIns="0" bIns="0" rtlCol="0">
            <a:spAutoFit/>
          </a:bodyPr>
          <a:lstStyle/>
          <a:p>
            <a:pPr marL="187960" marR="1288415" indent="-175895" algn="just">
              <a:lnSpc>
                <a:spcPts val="3000"/>
              </a:lnSpc>
              <a:spcBef>
                <a:spcPts val="500"/>
              </a:spcBef>
              <a:buFont typeface="Arial MT"/>
              <a:buChar char="•"/>
              <a:tabLst>
                <a:tab pos="188595" algn="l"/>
              </a:tabLst>
            </a:pPr>
            <a:r>
              <a:rPr sz="2800" spc="-5" dirty="0">
                <a:latin typeface="Arial" panose="020B0604020202020204" pitchFamily="34" charset="0"/>
                <a:cs typeface="Arial" panose="020B0604020202020204" pitchFamily="34" charset="0"/>
              </a:rPr>
              <a:t>Large conduction </a:t>
            </a:r>
            <a:r>
              <a:rPr sz="2800" dirty="0">
                <a:latin typeface="Arial" panose="020B0604020202020204" pitchFamily="34" charset="0"/>
                <a:cs typeface="Arial" panose="020B0604020202020204" pitchFamily="34" charset="0"/>
              </a:rPr>
              <a:t>band</a:t>
            </a:r>
            <a:r>
              <a:rPr lang="en-IN" sz="280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discontinuity</a:t>
            </a:r>
            <a:r>
              <a:rPr sz="2800" spc="-5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allows</a:t>
            </a:r>
            <a:endParaRPr sz="2800" dirty="0">
              <a:latin typeface="Arial" panose="020B0604020202020204" pitchFamily="34" charset="0"/>
              <a:cs typeface="Arial" panose="020B0604020202020204" pitchFamily="34" charset="0"/>
            </a:endParaRPr>
          </a:p>
          <a:p>
            <a:pPr marL="187960" marR="5080" indent="-175895" algn="just">
              <a:lnSpc>
                <a:spcPts val="3050"/>
              </a:lnSpc>
              <a:spcBef>
                <a:spcPts val="960"/>
              </a:spcBef>
              <a:buFont typeface="Arial MT"/>
              <a:buChar char="•"/>
              <a:tabLst>
                <a:tab pos="188595" algn="l"/>
              </a:tabLst>
            </a:pPr>
            <a:r>
              <a:rPr sz="2800" dirty="0">
                <a:latin typeface="Arial" panose="020B0604020202020204" pitchFamily="34" charset="0"/>
                <a:cs typeface="Arial" panose="020B0604020202020204" pitchFamily="34" charset="0"/>
              </a:rPr>
              <a:t>Increased</a:t>
            </a:r>
            <a:r>
              <a:rPr sz="2800" spc="-3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confinement</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carriers </a:t>
            </a:r>
            <a:r>
              <a:rPr sz="2800" spc="-68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quasi</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2D</a:t>
            </a:r>
            <a:r>
              <a:rPr sz="2800" spc="-5" dirty="0">
                <a:latin typeface="Arial" panose="020B0604020202020204" pitchFamily="34" charset="0"/>
                <a:cs typeface="Arial" panose="020B0604020202020204" pitchFamily="34" charset="0"/>
              </a:rPr>
              <a:t> electron</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gas</a:t>
            </a:r>
          </a:p>
          <a:p>
            <a:pPr marL="187960" marR="1124585" indent="-175895" algn="just">
              <a:lnSpc>
                <a:spcPts val="3050"/>
              </a:lnSpc>
              <a:spcBef>
                <a:spcPts val="950"/>
              </a:spcBef>
              <a:buFont typeface="Arial MT"/>
              <a:buChar char="•"/>
              <a:tabLst>
                <a:tab pos="188595" algn="l"/>
              </a:tabLst>
            </a:pPr>
            <a:r>
              <a:rPr sz="2800" spc="-5" dirty="0">
                <a:latin typeface="Arial" panose="020B0604020202020204" pitchFamily="34" charset="0"/>
                <a:cs typeface="Arial" panose="020B0604020202020204" pitchFamily="34" charset="0"/>
              </a:rPr>
              <a:t>Higher</a:t>
            </a:r>
            <a:r>
              <a:rPr sz="2800" spc="-3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mobility</a:t>
            </a:r>
            <a:r>
              <a:rPr sz="2800" spc="-3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and</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peak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velocity</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InGaAs</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layer</a:t>
            </a:r>
            <a:endParaRPr sz="2800" dirty="0">
              <a:latin typeface="Arial" panose="020B0604020202020204" pitchFamily="34" charset="0"/>
              <a:cs typeface="Arial" panose="020B0604020202020204" pitchFamily="34" charset="0"/>
            </a:endParaRPr>
          </a:p>
          <a:p>
            <a:pPr marL="187960" marR="260350" indent="-175895" algn="just">
              <a:lnSpc>
                <a:spcPct val="89800"/>
              </a:lnSpc>
              <a:spcBef>
                <a:spcPts val="930"/>
              </a:spcBef>
              <a:buFont typeface="Arial MT"/>
              <a:buChar char="•"/>
              <a:tabLst>
                <a:tab pos="188595" algn="l"/>
              </a:tabLst>
            </a:pPr>
            <a:r>
              <a:rPr sz="2800" spc="-5" dirty="0">
                <a:latin typeface="Arial" panose="020B0604020202020204" pitchFamily="34" charset="0"/>
                <a:cs typeface="Arial" panose="020B0604020202020204" pitchFamily="34" charset="0"/>
              </a:rPr>
              <a:t>Further improvement in </a:t>
            </a:r>
            <a:r>
              <a:rPr sz="2800" dirty="0">
                <a:latin typeface="Arial" panose="020B0604020202020204" pitchFamily="34" charset="0"/>
                <a:cs typeface="Arial" panose="020B0604020202020204" pitchFamily="34" charset="0"/>
              </a:rPr>
              <a:t>device </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performance by </a:t>
            </a:r>
            <a:r>
              <a:rPr sz="2800" spc="-5" dirty="0">
                <a:latin typeface="Arial" panose="020B0604020202020204" pitchFamily="34" charset="0"/>
                <a:cs typeface="Arial" panose="020B0604020202020204" pitchFamily="34" charset="0"/>
              </a:rPr>
              <a:t>increasing </a:t>
            </a:r>
            <a:r>
              <a:rPr sz="2800" dirty="0">
                <a:latin typeface="Arial" panose="020B0604020202020204" pitchFamily="34" charset="0"/>
                <a:cs typeface="Arial" panose="020B0604020202020204" pitchFamily="34" charset="0"/>
              </a:rPr>
              <a:t>In </a:t>
            </a:r>
            <a:r>
              <a:rPr sz="2800" spc="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composition</a:t>
            </a:r>
            <a:r>
              <a:rPr sz="2800" spc="-3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InGaAs</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channel </a:t>
            </a:r>
            <a:r>
              <a:rPr sz="2800" spc="-68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layer</a:t>
            </a:r>
            <a:endParaRPr sz="2800" dirty="0">
              <a:latin typeface="Arial" panose="020B0604020202020204" pitchFamily="34" charset="0"/>
              <a:cs typeface="Arial" panose="020B0604020202020204" pitchFamily="34" charset="0"/>
            </a:endParaRPr>
          </a:p>
        </p:txBody>
      </p:sp>
      <p:sp>
        <p:nvSpPr>
          <p:cNvPr id="6" name="object 2"/>
          <p:cNvSpPr txBox="1">
            <a:spLocks noGrp="1"/>
          </p:cNvSpPr>
          <p:nvPr>
            <p:ph type="title"/>
          </p:nvPr>
        </p:nvSpPr>
        <p:spPr>
          <a:xfrm>
            <a:off x="2743200" y="0"/>
            <a:ext cx="6390005" cy="566822"/>
          </a:xfrm>
          <a:prstGeom prst="rect">
            <a:avLst/>
          </a:prstGeom>
        </p:spPr>
        <p:txBody>
          <a:bodyPr vert="horz" wrap="square" lIns="0" tIns="12700" rIns="0" bIns="0" rtlCol="0">
            <a:spAutoFit/>
          </a:bodyPr>
          <a:lstStyle/>
          <a:p>
            <a:pPr marL="12700">
              <a:lnSpc>
                <a:spcPct val="100000"/>
              </a:lnSpc>
              <a:spcBef>
                <a:spcPts val="100"/>
              </a:spcBef>
              <a:tabLst>
                <a:tab pos="1932305" algn="l"/>
              </a:tabLst>
            </a:pPr>
            <a:r>
              <a:rPr sz="3600" spc="-10" dirty="0">
                <a:solidFill>
                  <a:srgbClr val="0000FF"/>
                </a:solidFill>
                <a:latin typeface="Arial" panose="020B0604020202020204" pitchFamily="34" charset="0"/>
                <a:cs typeface="Arial" panose="020B0604020202020204" pitchFamily="34" charset="0"/>
              </a:rPr>
              <a:t>Front</a:t>
            </a:r>
            <a:r>
              <a:rPr sz="3600" spc="-5" dirty="0">
                <a:solidFill>
                  <a:srgbClr val="0000FF"/>
                </a:solidFill>
                <a:latin typeface="Arial" panose="020B0604020202020204" pitchFamily="34" charset="0"/>
                <a:cs typeface="Arial" panose="020B0604020202020204" pitchFamily="34" charset="0"/>
              </a:rPr>
              <a:t> </a:t>
            </a:r>
            <a:r>
              <a:rPr sz="3600" dirty="0">
                <a:solidFill>
                  <a:srgbClr val="0000FF"/>
                </a:solidFill>
                <a:latin typeface="Arial" panose="020B0604020202020204" pitchFamily="34" charset="0"/>
                <a:cs typeface="Arial" panose="020B0604020202020204" pitchFamily="34" charset="0"/>
              </a:rPr>
              <a:t>–	</a:t>
            </a:r>
            <a:r>
              <a:rPr sz="3600" spc="-10" dirty="0">
                <a:solidFill>
                  <a:srgbClr val="0000FF"/>
                </a:solidFill>
                <a:latin typeface="Arial" panose="020B0604020202020204" pitchFamily="34" charset="0"/>
                <a:cs typeface="Arial" panose="020B0604020202020204" pitchFamily="34" charset="0"/>
              </a:rPr>
              <a:t>End</a:t>
            </a:r>
            <a:r>
              <a:rPr sz="3600" spc="-95" dirty="0">
                <a:solidFill>
                  <a:srgbClr val="0000FF"/>
                </a:solidFill>
                <a:latin typeface="Arial" panose="020B0604020202020204" pitchFamily="34" charset="0"/>
                <a:cs typeface="Arial" panose="020B0604020202020204" pitchFamily="34" charset="0"/>
              </a:rPr>
              <a:t> </a:t>
            </a:r>
            <a:r>
              <a:rPr sz="3600" spc="-5" dirty="0">
                <a:solidFill>
                  <a:srgbClr val="0000FF"/>
                </a:solidFill>
                <a:latin typeface="Arial" panose="020B0604020202020204" pitchFamily="34" charset="0"/>
                <a:cs typeface="Arial" panose="020B0604020202020204" pitchFamily="34" charset="0"/>
              </a:rPr>
              <a:t>Photoreceiver</a:t>
            </a:r>
          </a:p>
        </p:txBody>
      </p:sp>
      <p:pic>
        <p:nvPicPr>
          <p:cNvPr id="7" name="Picture 6"/>
          <p:cNvPicPr>
            <a:picLocks noChangeAspect="1"/>
          </p:cNvPicPr>
          <p:nvPr/>
        </p:nvPicPr>
        <p:blipFill>
          <a:blip r:embed="rId2">
            <a:duotone>
              <a:prstClr val="black"/>
              <a:schemeClr val="accent4">
                <a:tint val="45000"/>
                <a:satMod val="400000"/>
              </a:schemeClr>
            </a:duotone>
          </a:blip>
          <a:stretch>
            <a:fillRect/>
          </a:stretch>
        </p:blipFill>
        <p:spPr>
          <a:xfrm>
            <a:off x="5715000" y="566822"/>
            <a:ext cx="6320104" cy="6060611"/>
          </a:xfrm>
          <a:prstGeom prst="rect">
            <a:avLst/>
          </a:prstGeom>
        </p:spPr>
      </p:pic>
    </p:spTree>
    <p:extLst>
      <p:ext uri="{BB962C8B-B14F-4D97-AF65-F5344CB8AC3E}">
        <p14:creationId xmlns:p14="http://schemas.microsoft.com/office/powerpoint/2010/main" val="1822019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52600" y="76200"/>
            <a:ext cx="8080375" cy="566822"/>
          </a:xfrm>
          <a:prstGeom prst="rect">
            <a:avLst/>
          </a:prstGeom>
        </p:spPr>
        <p:txBody>
          <a:bodyPr vert="horz" wrap="square" lIns="0" tIns="12700" rIns="0" bIns="0" rtlCol="0">
            <a:spAutoFit/>
          </a:bodyPr>
          <a:lstStyle/>
          <a:p>
            <a:pPr marL="12700">
              <a:lnSpc>
                <a:spcPct val="100000"/>
              </a:lnSpc>
              <a:spcBef>
                <a:spcPts val="100"/>
              </a:spcBef>
            </a:pPr>
            <a:r>
              <a:rPr sz="3600" b="1" spc="-10" dirty="0">
                <a:solidFill>
                  <a:srgbClr val="0000FF"/>
                </a:solidFill>
                <a:latin typeface="Arial" panose="020B0604020202020204" pitchFamily="34" charset="0"/>
                <a:cs typeface="Arial" panose="020B0604020202020204" pitchFamily="34" charset="0"/>
              </a:rPr>
              <a:t>Photoreceiver</a:t>
            </a:r>
            <a:r>
              <a:rPr sz="3600" b="1" spc="-50"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Noise</a:t>
            </a:r>
            <a:r>
              <a:rPr sz="3600" b="1" spc="-45"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Considerations</a:t>
            </a:r>
            <a:endParaRPr sz="3600" dirty="0">
              <a:solidFill>
                <a:srgbClr val="0000FF"/>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609600" y="990600"/>
            <a:ext cx="10515599" cy="4351337"/>
          </a:xfrm>
          <a:prstGeom prst="rect">
            <a:avLst/>
          </a:prstGeom>
        </p:spPr>
      </p:pic>
    </p:spTree>
    <p:extLst>
      <p:ext uri="{BB962C8B-B14F-4D97-AF65-F5344CB8AC3E}">
        <p14:creationId xmlns:p14="http://schemas.microsoft.com/office/powerpoint/2010/main" val="4191802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534987" y="914400"/>
            <a:ext cx="10515599" cy="5264869"/>
          </a:xfrm>
          <a:prstGeom prst="rect">
            <a:avLst/>
          </a:prstGeom>
        </p:spPr>
      </p:pic>
      <p:sp>
        <p:nvSpPr>
          <p:cNvPr id="5" name="object 2"/>
          <p:cNvSpPr txBox="1"/>
          <p:nvPr/>
        </p:nvSpPr>
        <p:spPr>
          <a:xfrm>
            <a:off x="1752600" y="76200"/>
            <a:ext cx="8080375" cy="566822"/>
          </a:xfrm>
          <a:prstGeom prst="rect">
            <a:avLst/>
          </a:prstGeom>
        </p:spPr>
        <p:txBody>
          <a:bodyPr vert="horz" wrap="square" lIns="0" tIns="12700" rIns="0" bIns="0" rtlCol="0">
            <a:spAutoFit/>
          </a:bodyPr>
          <a:lstStyle/>
          <a:p>
            <a:pPr marL="12700">
              <a:lnSpc>
                <a:spcPct val="100000"/>
              </a:lnSpc>
              <a:spcBef>
                <a:spcPts val="100"/>
              </a:spcBef>
            </a:pPr>
            <a:r>
              <a:rPr sz="3600" b="1" spc="-10" dirty="0">
                <a:solidFill>
                  <a:srgbClr val="0000FF"/>
                </a:solidFill>
                <a:latin typeface="Arial" panose="020B0604020202020204" pitchFamily="34" charset="0"/>
                <a:cs typeface="Arial" panose="020B0604020202020204" pitchFamily="34" charset="0"/>
              </a:rPr>
              <a:t>Photoreceiver</a:t>
            </a:r>
            <a:r>
              <a:rPr sz="3600" b="1" spc="-50"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Noise</a:t>
            </a:r>
            <a:r>
              <a:rPr sz="3600" b="1" spc="-45"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Considerations</a:t>
            </a:r>
            <a:endParaRPr sz="36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18087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1395" y="838200"/>
            <a:ext cx="4426805" cy="5310172"/>
          </a:xfrm>
          <a:prstGeom prst="rect">
            <a:avLst/>
          </a:prstGeom>
        </p:spPr>
        <p:txBody>
          <a:bodyPr vert="horz" wrap="square" lIns="0" tIns="93980" rIns="0" bIns="0" rtlCol="0">
            <a:spAutoFit/>
          </a:bodyPr>
          <a:lstStyle/>
          <a:p>
            <a:pPr marL="187960" marR="157480" indent="-175895" algn="just">
              <a:lnSpc>
                <a:spcPts val="2700"/>
              </a:lnSpc>
              <a:spcBef>
                <a:spcPts val="740"/>
              </a:spcBef>
              <a:buFont typeface="Arial MT"/>
              <a:buChar char="•"/>
              <a:tabLst>
                <a:tab pos="188595" algn="l"/>
              </a:tabLst>
            </a:pPr>
            <a:r>
              <a:rPr sz="2800" dirty="0">
                <a:latin typeface="Arial" panose="020B0604020202020204" pitchFamily="34" charset="0"/>
                <a:cs typeface="Arial" panose="020B0604020202020204" pitchFamily="34" charset="0"/>
              </a:rPr>
              <a:t>Improvement</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2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sensitivity</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by</a:t>
            </a:r>
            <a:r>
              <a:rPr sz="2800" spc="-2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4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dB</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using</a:t>
            </a:r>
            <a:r>
              <a:rPr sz="2800" spc="-1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0.25</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μm</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gate</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length</a:t>
            </a:r>
            <a:endParaRPr sz="2800" dirty="0">
              <a:latin typeface="Arial" panose="020B0604020202020204" pitchFamily="34" charset="0"/>
              <a:cs typeface="Arial" panose="020B0604020202020204" pitchFamily="34" charset="0"/>
            </a:endParaRPr>
          </a:p>
          <a:p>
            <a:pPr marL="187960" marR="821690" indent="-175895" algn="just">
              <a:lnSpc>
                <a:spcPct val="79600"/>
              </a:lnSpc>
              <a:spcBef>
                <a:spcPts val="1045"/>
              </a:spcBef>
              <a:buFont typeface="Arial MT"/>
              <a:buChar char="•"/>
              <a:tabLst>
                <a:tab pos="188595" algn="l"/>
              </a:tabLst>
            </a:pPr>
            <a:r>
              <a:rPr sz="2800" spc="-5" dirty="0">
                <a:latin typeface="Arial" panose="020B0604020202020204" pitchFamily="34" charset="0"/>
                <a:cs typeface="Arial" panose="020B0604020202020204" pitchFamily="34" charset="0"/>
              </a:rPr>
              <a:t>This is </a:t>
            </a:r>
            <a:r>
              <a:rPr sz="2800" dirty="0">
                <a:latin typeface="Arial" panose="020B0604020202020204" pitchFamily="34" charset="0"/>
                <a:cs typeface="Arial" panose="020B0604020202020204" pitchFamily="34" charset="0"/>
              </a:rPr>
              <a:t>due </a:t>
            </a:r>
            <a:r>
              <a:rPr sz="2800" spc="-5" dirty="0">
                <a:latin typeface="Arial" panose="020B0604020202020204" pitchFamily="34" charset="0"/>
                <a:cs typeface="Arial" panose="020B0604020202020204" pitchFamily="34" charset="0"/>
              </a:rPr>
              <a:t>to </a:t>
            </a:r>
            <a:r>
              <a:rPr sz="2800" dirty="0">
                <a:latin typeface="Arial" panose="020B0604020202020204" pitchFamily="34" charset="0"/>
                <a:cs typeface="Arial" panose="020B0604020202020204" pitchFamily="34" charset="0"/>
              </a:rPr>
              <a:t>decrease </a:t>
            </a:r>
            <a:r>
              <a:rPr sz="2800" spc="-5" dirty="0">
                <a:latin typeface="Arial" panose="020B0604020202020204" pitchFamily="34" charset="0"/>
                <a:cs typeface="Arial" panose="020B0604020202020204" pitchFamily="34" charset="0"/>
              </a:rPr>
              <a:t>in </a:t>
            </a:r>
            <a:r>
              <a:rPr sz="280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channel</a:t>
            </a:r>
            <a:r>
              <a:rPr sz="2800" spc="-4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noise</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of</a:t>
            </a:r>
            <a:r>
              <a:rPr sz="2800" spc="-3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MODFET</a:t>
            </a:r>
            <a:endParaRPr sz="2800" dirty="0">
              <a:latin typeface="Arial" panose="020B0604020202020204" pitchFamily="34" charset="0"/>
              <a:cs typeface="Arial" panose="020B0604020202020204" pitchFamily="34" charset="0"/>
            </a:endParaRPr>
          </a:p>
          <a:p>
            <a:pPr marL="187960" marR="5080" indent="-175895" algn="just">
              <a:lnSpc>
                <a:spcPct val="80100"/>
              </a:lnSpc>
              <a:spcBef>
                <a:spcPts val="1010"/>
              </a:spcBef>
              <a:buFont typeface="Arial MT"/>
              <a:buChar char="•"/>
              <a:tabLst>
                <a:tab pos="188595" algn="l"/>
              </a:tabLst>
            </a:pPr>
            <a:r>
              <a:rPr sz="2800" dirty="0">
                <a:latin typeface="Arial" panose="020B0604020202020204" pitchFamily="34" charset="0"/>
                <a:cs typeface="Arial" panose="020B0604020202020204" pitchFamily="34" charset="0"/>
              </a:rPr>
              <a:t>In </a:t>
            </a:r>
            <a:r>
              <a:rPr sz="2800" spc="-5" dirty="0">
                <a:latin typeface="Arial" panose="020B0604020202020204" pitchFamily="34" charset="0"/>
                <a:cs typeface="Arial" panose="020B0604020202020204" pitchFamily="34" charset="0"/>
              </a:rPr>
              <a:t>transimpedance and low input </a:t>
            </a:r>
            <a:r>
              <a:rPr sz="2800" spc="-68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impedance </a:t>
            </a:r>
            <a:r>
              <a:rPr sz="2800" dirty="0">
                <a:latin typeface="Arial" panose="020B0604020202020204" pitchFamily="34" charset="0"/>
                <a:cs typeface="Arial" panose="020B0604020202020204" pitchFamily="34" charset="0"/>
              </a:rPr>
              <a:t>designs, </a:t>
            </a:r>
            <a:r>
              <a:rPr sz="2800" spc="-5" dirty="0">
                <a:latin typeface="Arial" panose="020B0604020202020204" pitchFamily="34" charset="0"/>
                <a:cs typeface="Arial" panose="020B0604020202020204" pitchFamily="34" charset="0"/>
              </a:rPr>
              <a:t>thermal </a:t>
            </a:r>
            <a:r>
              <a:rPr sz="2800" dirty="0">
                <a:latin typeface="Arial" panose="020B0604020202020204" pitchFamily="34" charset="0"/>
                <a:cs typeface="Arial" panose="020B0604020202020204" pitchFamily="34" charset="0"/>
              </a:rPr>
              <a:t> noise</a:t>
            </a:r>
            <a:r>
              <a:rPr sz="2800" spc="-1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due</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input</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load</a:t>
            </a:r>
            <a:r>
              <a:rPr sz="2800" spc="-2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resistor</a:t>
            </a:r>
            <a:r>
              <a:rPr sz="2800" spc="-1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is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dominant</a:t>
            </a:r>
          </a:p>
          <a:p>
            <a:pPr marL="187960" marR="283845" indent="-175895" algn="just">
              <a:lnSpc>
                <a:spcPct val="80000"/>
              </a:lnSpc>
              <a:spcBef>
                <a:spcPts val="1010"/>
              </a:spcBef>
              <a:buFont typeface="Arial MT"/>
              <a:buChar char="•"/>
              <a:tabLst>
                <a:tab pos="188595" algn="l"/>
              </a:tabLst>
            </a:pPr>
            <a:r>
              <a:rPr sz="2800" spc="-10" dirty="0">
                <a:latin typeface="Arial" panose="020B0604020202020204" pitchFamily="34" charset="0"/>
                <a:cs typeface="Arial" panose="020B0604020202020204" pitchFamily="34" charset="0"/>
              </a:rPr>
              <a:t>Resistance</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values</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must</a:t>
            </a:r>
            <a:r>
              <a:rPr sz="2800" spc="-2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be</a:t>
            </a:r>
            <a:r>
              <a:rPr sz="2800" spc="-2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kept </a:t>
            </a:r>
            <a:r>
              <a:rPr sz="2800" spc="-6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high </a:t>
            </a:r>
            <a:r>
              <a:rPr sz="2800" spc="-5" dirty="0">
                <a:latin typeface="Arial" panose="020B0604020202020204" pitchFamily="34" charset="0"/>
                <a:cs typeface="Arial" panose="020B0604020202020204" pitchFamily="34" charset="0"/>
              </a:rPr>
              <a:t>to achieve </a:t>
            </a:r>
            <a:r>
              <a:rPr sz="2800" dirty="0">
                <a:latin typeface="Arial" panose="020B0604020202020204" pitchFamily="34" charset="0"/>
                <a:cs typeface="Arial" panose="020B0604020202020204" pitchFamily="34" charset="0"/>
              </a:rPr>
              <a:t>high receiver </a:t>
            </a:r>
            <a:r>
              <a:rPr sz="2800" spc="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sensitivity</a:t>
            </a:r>
            <a:endParaRPr sz="2800" dirty="0">
              <a:latin typeface="Arial" panose="020B0604020202020204" pitchFamily="34" charset="0"/>
              <a:cs typeface="Arial" panose="020B0604020202020204" pitchFamily="34" charset="0"/>
            </a:endParaRPr>
          </a:p>
        </p:txBody>
      </p:sp>
      <p:sp>
        <p:nvSpPr>
          <p:cNvPr id="6" name="object 2"/>
          <p:cNvSpPr txBox="1"/>
          <p:nvPr/>
        </p:nvSpPr>
        <p:spPr>
          <a:xfrm>
            <a:off x="1752600" y="76200"/>
            <a:ext cx="8080375" cy="566822"/>
          </a:xfrm>
          <a:prstGeom prst="rect">
            <a:avLst/>
          </a:prstGeom>
        </p:spPr>
        <p:txBody>
          <a:bodyPr vert="horz" wrap="square" lIns="0" tIns="12700" rIns="0" bIns="0" rtlCol="0">
            <a:spAutoFit/>
          </a:bodyPr>
          <a:lstStyle/>
          <a:p>
            <a:pPr marL="12700">
              <a:lnSpc>
                <a:spcPct val="100000"/>
              </a:lnSpc>
              <a:spcBef>
                <a:spcPts val="100"/>
              </a:spcBef>
            </a:pPr>
            <a:r>
              <a:rPr sz="3600" b="1" spc="-10" dirty="0">
                <a:solidFill>
                  <a:srgbClr val="0000FF"/>
                </a:solidFill>
                <a:latin typeface="Arial" panose="020B0604020202020204" pitchFamily="34" charset="0"/>
                <a:cs typeface="Arial" panose="020B0604020202020204" pitchFamily="34" charset="0"/>
              </a:rPr>
              <a:t>Photoreceiver</a:t>
            </a:r>
            <a:r>
              <a:rPr sz="3600" b="1" spc="-50"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Noise</a:t>
            </a:r>
            <a:r>
              <a:rPr sz="3600" b="1" spc="-45" dirty="0">
                <a:solidFill>
                  <a:srgbClr val="0000FF"/>
                </a:solidFill>
                <a:latin typeface="Arial" panose="020B0604020202020204" pitchFamily="34" charset="0"/>
                <a:cs typeface="Arial" panose="020B0604020202020204" pitchFamily="34" charset="0"/>
              </a:rPr>
              <a:t> </a:t>
            </a:r>
            <a:r>
              <a:rPr sz="3600" b="1" spc="-5" dirty="0">
                <a:solidFill>
                  <a:srgbClr val="0000FF"/>
                </a:solidFill>
                <a:latin typeface="Arial" panose="020B0604020202020204" pitchFamily="34" charset="0"/>
                <a:cs typeface="Arial" panose="020B0604020202020204" pitchFamily="34" charset="0"/>
              </a:rPr>
              <a:t>Considerations</a:t>
            </a:r>
            <a:endParaRPr sz="3600" dirty="0">
              <a:solidFill>
                <a:srgbClr val="0000FF"/>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duotone>
              <a:prstClr val="black"/>
              <a:schemeClr val="accent2">
                <a:tint val="45000"/>
                <a:satMod val="400000"/>
              </a:schemeClr>
            </a:duotone>
          </a:blip>
          <a:stretch>
            <a:fillRect/>
          </a:stretch>
        </p:blipFill>
        <p:spPr>
          <a:xfrm>
            <a:off x="8610600" y="1066800"/>
            <a:ext cx="3455377" cy="3547696"/>
          </a:xfrm>
          <a:prstGeom prst="rect">
            <a:avLst/>
          </a:prstGeom>
        </p:spPr>
      </p:pic>
      <p:pic>
        <p:nvPicPr>
          <p:cNvPr id="8" name="Picture 7"/>
          <p:cNvPicPr>
            <a:picLocks noChangeAspect="1"/>
          </p:cNvPicPr>
          <p:nvPr/>
        </p:nvPicPr>
        <p:blipFill>
          <a:blip r:embed="rId3">
            <a:duotone>
              <a:prstClr val="black"/>
              <a:schemeClr val="accent1">
                <a:tint val="45000"/>
                <a:satMod val="400000"/>
              </a:schemeClr>
            </a:duotone>
          </a:blip>
          <a:stretch>
            <a:fillRect/>
          </a:stretch>
        </p:blipFill>
        <p:spPr>
          <a:xfrm>
            <a:off x="4853989" y="1066800"/>
            <a:ext cx="3495137" cy="3547696"/>
          </a:xfrm>
          <a:prstGeom prst="rect">
            <a:avLst/>
          </a:prstGeom>
        </p:spPr>
      </p:pic>
      <p:pic>
        <p:nvPicPr>
          <p:cNvPr id="9" name="Picture 8"/>
          <p:cNvPicPr>
            <a:picLocks noChangeAspect="1"/>
          </p:cNvPicPr>
          <p:nvPr/>
        </p:nvPicPr>
        <p:blipFill>
          <a:blip r:embed="rId4"/>
          <a:stretch>
            <a:fillRect/>
          </a:stretch>
        </p:blipFill>
        <p:spPr>
          <a:xfrm>
            <a:off x="4842267" y="4614495"/>
            <a:ext cx="3506859" cy="1904115"/>
          </a:xfrm>
          <a:prstGeom prst="rect">
            <a:avLst/>
          </a:prstGeom>
        </p:spPr>
      </p:pic>
      <p:pic>
        <p:nvPicPr>
          <p:cNvPr id="10" name="Picture 9"/>
          <p:cNvPicPr>
            <a:picLocks noChangeAspect="1"/>
          </p:cNvPicPr>
          <p:nvPr/>
        </p:nvPicPr>
        <p:blipFill>
          <a:blip r:embed="rId5"/>
          <a:stretch>
            <a:fillRect/>
          </a:stretch>
        </p:blipFill>
        <p:spPr>
          <a:xfrm>
            <a:off x="8613531" y="4614495"/>
            <a:ext cx="3452446" cy="1755731"/>
          </a:xfrm>
          <a:prstGeom prst="rect">
            <a:avLst/>
          </a:prstGeom>
        </p:spPr>
      </p:pic>
    </p:spTree>
    <p:extLst>
      <p:ext uri="{BB962C8B-B14F-4D97-AF65-F5344CB8AC3E}">
        <p14:creationId xmlns:p14="http://schemas.microsoft.com/office/powerpoint/2010/main" val="3321763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58589" y="2651760"/>
            <a:ext cx="6092245" cy="646331"/>
          </a:xfrm>
          <a:prstGeom prst="rect">
            <a:avLst/>
          </a:prstGeom>
          <a:noFill/>
        </p:spPr>
        <p:txBody>
          <a:bodyPr wrap="none" rtlCol="0">
            <a:spAutoFit/>
          </a:bodyPr>
          <a:lstStyle/>
          <a:p>
            <a:r>
              <a:rPr lang="en-IN" sz="3600" b="1" dirty="0">
                <a:solidFill>
                  <a:srgbClr val="0000CC"/>
                </a:solidFill>
                <a:latin typeface="Arial" panose="020B0604020202020204" pitchFamily="34" charset="0"/>
                <a:cs typeface="Arial" panose="020B0604020202020204" pitchFamily="34" charset="0"/>
              </a:rPr>
              <a:t>Slab and Strip Waveguides</a:t>
            </a:r>
          </a:p>
        </p:txBody>
      </p:sp>
    </p:spTree>
    <p:extLst>
      <p:ext uri="{BB962C8B-B14F-4D97-AF65-F5344CB8AC3E}">
        <p14:creationId xmlns:p14="http://schemas.microsoft.com/office/powerpoint/2010/main" val="2814071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4196" y="952840"/>
            <a:ext cx="11654444" cy="5683607"/>
          </a:xfrm>
          <a:prstGeom prst="rect">
            <a:avLst/>
          </a:prstGeom>
        </p:spPr>
        <p:txBody>
          <a:bodyPr wrap="square">
            <a:spAutoFit/>
          </a:bodyPr>
          <a:lstStyle/>
          <a:p>
            <a:pPr marL="297815" marR="5080" indent="-285750" algn="just">
              <a:lnSpc>
                <a:spcPts val="4320"/>
              </a:lnSpc>
              <a:spcBef>
                <a:spcPts val="220"/>
              </a:spcBef>
              <a:buFont typeface="Arial" panose="020B0604020202020204" pitchFamily="34" charset="0"/>
              <a:buChar char="•"/>
              <a:tabLst>
                <a:tab pos="254000" algn="l"/>
              </a:tabLst>
            </a:pPr>
            <a:r>
              <a:rPr lang="en-US" sz="3600" spc="-5" dirty="0">
                <a:latin typeface="Arial" panose="020B0604020202020204" pitchFamily="34" charset="0"/>
                <a:cs typeface="Arial" panose="020B0604020202020204" pitchFamily="34" charset="0"/>
              </a:rPr>
              <a:t>The aim </a:t>
            </a:r>
            <a:r>
              <a:rPr lang="en-US" sz="3600" dirty="0">
                <a:latin typeface="Arial" panose="020B0604020202020204" pitchFamily="34" charset="0"/>
                <a:cs typeface="Arial" panose="020B0604020202020204" pitchFamily="34" charset="0"/>
              </a:rPr>
              <a:t>of </a:t>
            </a:r>
            <a:r>
              <a:rPr lang="en-US" sz="3600" spc="-5" dirty="0">
                <a:latin typeface="Arial" panose="020B0604020202020204" pitchFamily="34" charset="0"/>
                <a:cs typeface="Arial" panose="020B0604020202020204" pitchFamily="34" charset="0"/>
              </a:rPr>
              <a:t>integrated </a:t>
            </a:r>
            <a:r>
              <a:rPr lang="en-US" sz="3600" dirty="0">
                <a:latin typeface="Arial" panose="020B0604020202020204" pitchFamily="34" charset="0"/>
                <a:cs typeface="Arial" panose="020B0604020202020204" pitchFamily="34" charset="0"/>
              </a:rPr>
              <a:t>optics(IO) </a:t>
            </a:r>
            <a:r>
              <a:rPr lang="en-US" sz="3600" spc="-5" dirty="0">
                <a:latin typeface="Arial" panose="020B0604020202020204" pitchFamily="34" charset="0"/>
                <a:cs typeface="Arial" panose="020B0604020202020204" pitchFamily="34" charset="0"/>
              </a:rPr>
              <a:t>is to </a:t>
            </a:r>
            <a:r>
              <a:rPr lang="en-US" sz="3600" dirty="0">
                <a:latin typeface="Arial" panose="020B0604020202020204" pitchFamily="34" charset="0"/>
                <a:cs typeface="Arial" panose="020B0604020202020204" pitchFamily="34" charset="0"/>
              </a:rPr>
              <a:t>be </a:t>
            </a:r>
            <a:r>
              <a:rPr lang="en-US" sz="3600" spc="-5" dirty="0">
                <a:latin typeface="Arial" panose="020B0604020202020204" pitchFamily="34" charset="0"/>
                <a:cs typeface="Arial" panose="020B0604020202020204" pitchFamily="34" charset="0"/>
              </a:rPr>
              <a:t>able to carry </a:t>
            </a:r>
            <a:r>
              <a:rPr lang="en-US" sz="3600" dirty="0">
                <a:latin typeface="Arial" panose="020B0604020202020204" pitchFamily="34" charset="0"/>
                <a:cs typeface="Arial" panose="020B0604020202020204" pitchFamily="34" charset="0"/>
              </a:rPr>
              <a:t>out </a:t>
            </a:r>
            <a:r>
              <a:rPr lang="en-US" sz="3600" spc="-585"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as much signal </a:t>
            </a:r>
            <a:r>
              <a:rPr lang="en-US" sz="3600" dirty="0">
                <a:latin typeface="Arial" panose="020B0604020202020204" pitchFamily="34" charset="0"/>
                <a:cs typeface="Arial" panose="020B0604020202020204" pitchFamily="34" charset="0"/>
              </a:rPr>
              <a:t>processing </a:t>
            </a:r>
            <a:r>
              <a:rPr lang="en-US" sz="3600" spc="-5" dirty="0">
                <a:latin typeface="Arial" panose="020B0604020202020204" pitchFamily="34" charset="0"/>
                <a:cs typeface="Arial" panose="020B0604020202020204" pitchFamily="34" charset="0"/>
              </a:rPr>
              <a:t>as </a:t>
            </a:r>
            <a:r>
              <a:rPr lang="en-US" sz="3600" dirty="0">
                <a:latin typeface="Arial" panose="020B0604020202020204" pitchFamily="34" charset="0"/>
                <a:cs typeface="Arial" panose="020B0604020202020204" pitchFamily="34" charset="0"/>
              </a:rPr>
              <a:t>possible on </a:t>
            </a:r>
            <a:r>
              <a:rPr lang="en-US" sz="3600" spc="-5" dirty="0">
                <a:latin typeface="Arial" panose="020B0604020202020204" pitchFamily="34" charset="0"/>
                <a:cs typeface="Arial" panose="020B0604020202020204" pitchFamily="34" charset="0"/>
              </a:rPr>
              <a:t>the </a:t>
            </a:r>
            <a:r>
              <a:rPr lang="en-US" sz="3600" dirty="0">
                <a:latin typeface="Arial" panose="020B0604020202020204" pitchFamily="34" charset="0"/>
                <a:cs typeface="Arial" panose="020B0604020202020204" pitchFamily="34" charset="0"/>
              </a:rPr>
              <a:t>optical </a:t>
            </a:r>
            <a:r>
              <a:rPr lang="en-US" sz="3600" spc="-5" dirty="0">
                <a:latin typeface="Arial" panose="020B0604020202020204" pitchFamily="34" charset="0"/>
                <a:cs typeface="Arial" panose="020B0604020202020204" pitchFamily="34" charset="0"/>
              </a:rPr>
              <a:t>signal </a:t>
            </a:r>
            <a:r>
              <a:rPr lang="en-US" sz="3600" spc="-590"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itself.</a:t>
            </a:r>
          </a:p>
          <a:p>
            <a:pPr marL="297815" marR="5080" indent="-285750" algn="just">
              <a:lnSpc>
                <a:spcPts val="4320"/>
              </a:lnSpc>
              <a:spcBef>
                <a:spcPts val="220"/>
              </a:spcBef>
              <a:buFont typeface="Arial" panose="020B0604020202020204" pitchFamily="34" charset="0"/>
              <a:buChar char="•"/>
              <a:tabLst>
                <a:tab pos="254000" algn="l"/>
              </a:tabLst>
            </a:pPr>
            <a:r>
              <a:rPr lang="en-US" sz="3600" dirty="0">
                <a:latin typeface="Arial" panose="020B0604020202020204" pitchFamily="34" charset="0"/>
                <a:cs typeface="Arial" panose="020B0604020202020204" pitchFamily="34" charset="0"/>
              </a:rPr>
              <a:t>A</a:t>
            </a:r>
            <a:r>
              <a:rPr lang="en-US" sz="3600" spc="-15"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family</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of</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optical</a:t>
            </a:r>
            <a:r>
              <a:rPr lang="en-US" sz="3600" spc="-10"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and</a:t>
            </a:r>
            <a:r>
              <a:rPr lang="en-US" sz="3600" spc="-15"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electro-optical</a:t>
            </a:r>
            <a:r>
              <a:rPr lang="en-US" sz="3600" spc="-15"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elements</a:t>
            </a:r>
            <a:r>
              <a:rPr lang="en-US" sz="3600" spc="-15"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in</a:t>
            </a:r>
            <a:r>
              <a:rPr lang="en-US" sz="3600" spc="-15"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thin </a:t>
            </a:r>
            <a:r>
              <a:rPr lang="en-US" sz="3600" spc="-585"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film</a:t>
            </a:r>
            <a:r>
              <a:rPr lang="en-US" sz="3600" spc="-5"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planar form</a:t>
            </a:r>
            <a:r>
              <a:rPr lang="en-US" sz="3600" spc="-5" dirty="0">
                <a:latin typeface="Arial" panose="020B0604020202020204" pitchFamily="34" charset="0"/>
                <a:cs typeface="Arial" panose="020B0604020202020204" pitchFamily="34" charset="0"/>
              </a:rPr>
              <a:t> is </a:t>
            </a:r>
            <a:r>
              <a:rPr lang="en-US" sz="3600" dirty="0">
                <a:latin typeface="Arial" panose="020B0604020202020204" pitchFamily="34" charset="0"/>
                <a:cs typeface="Arial" panose="020B0604020202020204" pitchFamily="34" charset="0"/>
              </a:rPr>
              <a:t>used.</a:t>
            </a:r>
          </a:p>
          <a:p>
            <a:pPr marL="297815" marR="5080" indent="-285750" algn="just">
              <a:lnSpc>
                <a:spcPts val="4320"/>
              </a:lnSpc>
              <a:spcBef>
                <a:spcPts val="220"/>
              </a:spcBef>
              <a:buFont typeface="Arial" panose="020B0604020202020204" pitchFamily="34" charset="0"/>
              <a:buChar char="•"/>
              <a:tabLst>
                <a:tab pos="254000" algn="l"/>
              </a:tabLst>
            </a:pPr>
            <a:r>
              <a:rPr lang="en-US" sz="3600" spc="-5" dirty="0">
                <a:latin typeface="Arial" panose="020B0604020202020204" pitchFamily="34" charset="0"/>
                <a:cs typeface="Arial" panose="020B0604020202020204" pitchFamily="34" charset="0"/>
              </a:rPr>
              <a:t>Most</a:t>
            </a:r>
            <a:r>
              <a:rPr lang="en-US" sz="3600" spc="-15"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device</a:t>
            </a:r>
            <a:r>
              <a:rPr lang="en-US" sz="3600" spc="-10"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elements</a:t>
            </a:r>
            <a:r>
              <a:rPr lang="en-US" sz="3600" spc="-10"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are</a:t>
            </a:r>
            <a:r>
              <a:rPr lang="en-US" sz="3600" spc="-15"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expected</a:t>
            </a:r>
            <a:r>
              <a:rPr lang="en-US" sz="3600" spc="-15"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to</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be</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based</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on</a:t>
            </a:r>
            <a:r>
              <a:rPr lang="en-US" sz="3600" spc="-5" dirty="0">
                <a:latin typeface="Arial" panose="020B0604020202020204" pitchFamily="34" charset="0"/>
                <a:cs typeface="Arial" panose="020B0604020202020204" pitchFamily="34" charset="0"/>
              </a:rPr>
              <a:t> single </a:t>
            </a:r>
            <a:r>
              <a:rPr lang="en-US" sz="3600" spc="-585"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mode</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planar optical</a:t>
            </a:r>
            <a:r>
              <a:rPr lang="en-US" sz="3600" spc="-5" dirty="0">
                <a:latin typeface="Arial" panose="020B0604020202020204" pitchFamily="34" charset="0"/>
                <a:cs typeface="Arial" panose="020B0604020202020204" pitchFamily="34" charset="0"/>
              </a:rPr>
              <a:t> waveguides.</a:t>
            </a:r>
            <a:endParaRPr lang="en-US" sz="3600" dirty="0">
              <a:latin typeface="Arial" panose="020B0604020202020204" pitchFamily="34" charset="0"/>
              <a:cs typeface="Arial" panose="020B0604020202020204" pitchFamily="34" charset="0"/>
            </a:endParaRPr>
          </a:p>
          <a:p>
            <a:pPr marL="297815" marR="5080" indent="-285750" algn="just">
              <a:lnSpc>
                <a:spcPts val="4320"/>
              </a:lnSpc>
              <a:spcBef>
                <a:spcPts val="220"/>
              </a:spcBef>
              <a:buFont typeface="Arial" panose="020B0604020202020204" pitchFamily="34" charset="0"/>
              <a:buChar char="•"/>
              <a:tabLst>
                <a:tab pos="254000" algn="l"/>
              </a:tabLst>
            </a:pPr>
            <a:r>
              <a:rPr lang="en-US" sz="3600" spc="-5" dirty="0">
                <a:latin typeface="Arial" panose="020B0604020202020204" pitchFamily="34" charset="0"/>
                <a:cs typeface="Arial" panose="020B0604020202020204" pitchFamily="34" charset="0"/>
              </a:rPr>
              <a:t>One</a:t>
            </a:r>
            <a:r>
              <a:rPr lang="en-US" sz="3600" spc="-15"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of</a:t>
            </a:r>
            <a:r>
              <a:rPr lang="en-US" sz="3600" spc="-10"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the</a:t>
            </a:r>
            <a:r>
              <a:rPr lang="en-US" sz="3600" spc="-10"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main</a:t>
            </a:r>
            <a:r>
              <a:rPr lang="en-US" sz="3600" spc="-15"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difficulties</a:t>
            </a:r>
            <a:r>
              <a:rPr lang="en-US" sz="3600" spc="-5"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has</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been</a:t>
            </a:r>
            <a:r>
              <a:rPr lang="en-US" sz="3600" spc="-10"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that</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no</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one</a:t>
            </a:r>
            <a:r>
              <a:rPr lang="en-US" sz="3600" spc="-5" dirty="0">
                <a:latin typeface="Arial" panose="020B0604020202020204" pitchFamily="34" charset="0"/>
                <a:cs typeface="Arial" panose="020B0604020202020204" pitchFamily="34" charset="0"/>
              </a:rPr>
              <a:t> substrate </a:t>
            </a:r>
            <a:r>
              <a:rPr lang="en-US" sz="3600" spc="-585"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is</a:t>
            </a:r>
            <a:r>
              <a:rPr lang="en-US" sz="3600" spc="-10"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ideally</a:t>
            </a:r>
            <a:r>
              <a:rPr lang="en-US" sz="3600" spc="-10"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suited</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for </a:t>
            </a:r>
            <a:r>
              <a:rPr lang="en-US" sz="3600" spc="-5" dirty="0">
                <a:latin typeface="Arial" panose="020B0604020202020204" pitchFamily="34" charset="0"/>
                <a:cs typeface="Arial" panose="020B0604020202020204" pitchFamily="34" charset="0"/>
              </a:rPr>
              <a:t>all</a:t>
            </a:r>
            <a:r>
              <a:rPr lang="en-US" sz="3600" spc="-10" dirty="0">
                <a:latin typeface="Arial" panose="020B0604020202020204" pitchFamily="34" charset="0"/>
                <a:cs typeface="Arial" panose="020B0604020202020204" pitchFamily="34" charset="0"/>
              </a:rPr>
              <a:t> </a:t>
            </a:r>
            <a:r>
              <a:rPr lang="en-US" sz="3600" spc="-5" dirty="0">
                <a:latin typeface="Arial" panose="020B0604020202020204" pitchFamily="34" charset="0"/>
                <a:cs typeface="Arial" panose="020B0604020202020204" pitchFamily="34" charset="0"/>
              </a:rPr>
              <a:t>the</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different </a:t>
            </a:r>
            <a:r>
              <a:rPr lang="en-US" sz="3600" spc="-5" dirty="0">
                <a:latin typeface="Arial" panose="020B0604020202020204" pitchFamily="34" charset="0"/>
                <a:cs typeface="Arial" panose="020B0604020202020204" pitchFamily="34" charset="0"/>
              </a:rPr>
              <a:t>types</a:t>
            </a:r>
            <a:r>
              <a:rPr lang="en-US" sz="3600" spc="-1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of</a:t>
            </a:r>
            <a:r>
              <a:rPr lang="en-US" sz="3600" spc="-5"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device.</a:t>
            </a:r>
          </a:p>
        </p:txBody>
      </p:sp>
      <p:sp>
        <p:nvSpPr>
          <p:cNvPr id="5" name="TextBox 4"/>
          <p:cNvSpPr txBox="1"/>
          <p:nvPr/>
        </p:nvSpPr>
        <p:spPr>
          <a:xfrm>
            <a:off x="4019695" y="133003"/>
            <a:ext cx="2877711" cy="646331"/>
          </a:xfrm>
          <a:prstGeom prst="rect">
            <a:avLst/>
          </a:prstGeom>
          <a:noFill/>
        </p:spPr>
        <p:txBody>
          <a:bodyPr wrap="none" rtlCol="0">
            <a:spAutoFit/>
          </a:bodyPr>
          <a:lstStyle/>
          <a:p>
            <a:r>
              <a:rPr lang="en-IN" sz="3600" b="1" dirty="0">
                <a:solidFill>
                  <a:srgbClr val="0000CC"/>
                </a:solidFill>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78755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819400" y="17222"/>
            <a:ext cx="6309044" cy="689932"/>
          </a:xfrm>
          <a:prstGeom prst="rect">
            <a:avLst/>
          </a:prstGeom>
        </p:spPr>
        <p:txBody>
          <a:bodyPr vert="horz" wrap="square" lIns="0" tIns="12700" rIns="0" bIns="0" rtlCol="0">
            <a:spAutoFit/>
          </a:bodyPr>
          <a:lstStyle/>
          <a:p>
            <a:pPr>
              <a:lnSpc>
                <a:spcPct val="100000"/>
              </a:lnSpc>
              <a:spcBef>
                <a:spcPts val="100"/>
              </a:spcBef>
            </a:pPr>
            <a:r>
              <a:rPr sz="4400" b="1" spc="-10" dirty="0">
                <a:solidFill>
                  <a:srgbClr val="000099"/>
                </a:solidFill>
                <a:latin typeface="Arial" panose="020B0604020202020204" pitchFamily="34" charset="0"/>
                <a:cs typeface="Arial" panose="020B0604020202020204" pitchFamily="34" charset="0"/>
              </a:rPr>
              <a:t>Pockels</a:t>
            </a:r>
            <a:r>
              <a:rPr sz="4400" b="1" spc="-30"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Cell</a:t>
            </a:r>
            <a:r>
              <a:rPr sz="4400" b="1" spc="-25" dirty="0">
                <a:solidFill>
                  <a:srgbClr val="000099"/>
                </a:solidFill>
                <a:latin typeface="Arial" panose="020B0604020202020204" pitchFamily="34" charset="0"/>
                <a:cs typeface="Arial" panose="020B0604020202020204" pitchFamily="34" charset="0"/>
              </a:rPr>
              <a:t> </a:t>
            </a:r>
            <a:r>
              <a:rPr sz="4400" b="1" spc="-5" dirty="0">
                <a:solidFill>
                  <a:srgbClr val="000099"/>
                </a:solidFill>
                <a:latin typeface="Arial" panose="020B0604020202020204" pitchFamily="34" charset="0"/>
                <a:cs typeface="Arial" panose="020B0604020202020204" pitchFamily="34" charset="0"/>
              </a:rPr>
              <a:t>Modulator</a:t>
            </a:r>
            <a:endParaRPr sz="4400" dirty="0">
              <a:solidFill>
                <a:srgbClr val="000099"/>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416128" y="1079227"/>
            <a:ext cx="5607685" cy="5071619"/>
          </a:xfrm>
          <a:prstGeom prst="rect">
            <a:avLst/>
          </a:prstGeom>
        </p:spPr>
      </p:pic>
      <p:pic>
        <p:nvPicPr>
          <p:cNvPr id="5" name="object 5"/>
          <p:cNvPicPr/>
          <p:nvPr/>
        </p:nvPicPr>
        <p:blipFill>
          <a:blip r:embed="rId3" cstate="print"/>
          <a:stretch>
            <a:fillRect/>
          </a:stretch>
        </p:blipFill>
        <p:spPr>
          <a:xfrm>
            <a:off x="6858000" y="1137976"/>
            <a:ext cx="4886713" cy="5012870"/>
          </a:xfrm>
          <a:prstGeom prst="rect">
            <a:avLst/>
          </a:prstGeom>
          <a:ln>
            <a:solidFill>
              <a:schemeClr val="tx1"/>
            </a:solid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67B09-6491-F678-A49E-B160FA378BC7}"/>
              </a:ext>
            </a:extLst>
          </p:cNvPr>
          <p:cNvPicPr>
            <a:picLocks noChangeAspect="1"/>
          </p:cNvPicPr>
          <p:nvPr/>
        </p:nvPicPr>
        <p:blipFill>
          <a:blip r:embed="rId2"/>
          <a:stretch>
            <a:fillRect/>
          </a:stretch>
        </p:blipFill>
        <p:spPr>
          <a:xfrm>
            <a:off x="564162" y="2006263"/>
            <a:ext cx="5674713" cy="4090779"/>
          </a:xfrm>
          <a:prstGeom prst="rect">
            <a:avLst/>
          </a:prstGeom>
        </p:spPr>
      </p:pic>
      <p:sp>
        <p:nvSpPr>
          <p:cNvPr id="6" name="TextBox 5">
            <a:extLst>
              <a:ext uri="{FF2B5EF4-FFF2-40B4-BE49-F238E27FC236}">
                <a16:creationId xmlns:a16="http://schemas.microsoft.com/office/drawing/2014/main" id="{262C74C8-86F0-65D4-A7FA-C083405E3D57}"/>
              </a:ext>
            </a:extLst>
          </p:cNvPr>
          <p:cNvSpPr txBox="1"/>
          <p:nvPr/>
        </p:nvSpPr>
        <p:spPr>
          <a:xfrm>
            <a:off x="495300" y="528935"/>
            <a:ext cx="11487150" cy="1477328"/>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In Integrated Optics the signal will be carried within planar waveguides in either slab or stripe form which are formed by modifying the surface of a substrate. </a:t>
            </a:r>
          </a:p>
          <a:p>
            <a:pPr algn="just"/>
            <a:endParaRPr lang="en-IN"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Planar waveguides with asymmetrical nature guides the wave where the layers above and below the guiding layer have </a:t>
            </a:r>
            <a:r>
              <a:rPr lang="en-US" b="1" dirty="0">
                <a:latin typeface="Arial" panose="020B0604020202020204" pitchFamily="34" charset="0"/>
                <a:cs typeface="Arial" panose="020B0604020202020204" pitchFamily="34" charset="0"/>
              </a:rPr>
              <a:t>different refractive indices</a:t>
            </a:r>
            <a:endParaRPr lang="en-IN"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17C9D96-A671-E067-BA8A-58D110677513}"/>
              </a:ext>
            </a:extLst>
          </p:cNvPr>
          <p:cNvSpPr txBox="1"/>
          <p:nvPr/>
        </p:nvSpPr>
        <p:spPr>
          <a:xfrm>
            <a:off x="3658725" y="67270"/>
            <a:ext cx="4119846" cy="461665"/>
          </a:xfrm>
          <a:prstGeom prst="rect">
            <a:avLst/>
          </a:prstGeom>
          <a:noFill/>
        </p:spPr>
        <p:txBody>
          <a:bodyPr wrap="none" rtlCol="0">
            <a:spAutoFit/>
          </a:bodyPr>
          <a:lstStyle/>
          <a:p>
            <a:pPr algn="just"/>
            <a:r>
              <a:rPr lang="en-IN" sz="2400" b="1" dirty="0">
                <a:solidFill>
                  <a:srgbClr val="0000CC"/>
                </a:solidFill>
                <a:latin typeface="Arial" panose="020B0604020202020204" pitchFamily="34" charset="0"/>
                <a:cs typeface="Arial" panose="020B0604020202020204" pitchFamily="34" charset="0"/>
              </a:rPr>
              <a:t>Slab and Strip Waveguides</a:t>
            </a:r>
          </a:p>
        </p:txBody>
      </p:sp>
      <p:sp>
        <p:nvSpPr>
          <p:cNvPr id="9" name="TextBox 8">
            <a:extLst>
              <a:ext uri="{FF2B5EF4-FFF2-40B4-BE49-F238E27FC236}">
                <a16:creationId xmlns:a16="http://schemas.microsoft.com/office/drawing/2014/main" id="{169FD64C-3BEA-F695-DF37-0CB45748873B}"/>
              </a:ext>
            </a:extLst>
          </p:cNvPr>
          <p:cNvSpPr txBox="1"/>
          <p:nvPr/>
        </p:nvSpPr>
        <p:spPr>
          <a:xfrm>
            <a:off x="238125" y="6167914"/>
            <a:ext cx="11820525" cy="646331"/>
          </a:xfrm>
          <a:prstGeom prst="rect">
            <a:avLst/>
          </a:prstGeom>
          <a:noFill/>
        </p:spPr>
        <p:txBody>
          <a:bodyPr wrap="square">
            <a:spAutoFit/>
          </a:bodyPr>
          <a:lstStyle/>
          <a:p>
            <a:r>
              <a:rPr lang="en-IN" b="1" dirty="0">
                <a:solidFill>
                  <a:srgbClr val="FF0000"/>
                </a:solidFill>
                <a:latin typeface="Arial" panose="020B0604020202020204" pitchFamily="34" charset="0"/>
                <a:cs typeface="Arial" panose="020B0604020202020204" pitchFamily="34" charset="0"/>
              </a:rPr>
              <a:t>Fig: Slab Planar Waveguide. The guide itself formed on a substrate. The medium above the guide is usually air. The refractive indices of substrate, guide and topmost layer are n</a:t>
            </a:r>
            <a:r>
              <a:rPr lang="en-IN" b="1" baseline="-25000" dirty="0">
                <a:solidFill>
                  <a:srgbClr val="FF0000"/>
                </a:solidFill>
                <a:latin typeface="Arial" panose="020B0604020202020204" pitchFamily="34" charset="0"/>
                <a:cs typeface="Arial" panose="020B0604020202020204" pitchFamily="34" charset="0"/>
              </a:rPr>
              <a:t>2</a:t>
            </a:r>
            <a:r>
              <a:rPr lang="en-IN" b="1" dirty="0">
                <a:solidFill>
                  <a:srgbClr val="FF0000"/>
                </a:solidFill>
                <a:latin typeface="Arial" panose="020B0604020202020204" pitchFamily="34" charset="0"/>
                <a:cs typeface="Arial" panose="020B0604020202020204" pitchFamily="34" charset="0"/>
              </a:rPr>
              <a:t>, n</a:t>
            </a:r>
            <a:r>
              <a:rPr lang="en-IN" b="1" baseline="-25000" dirty="0">
                <a:solidFill>
                  <a:srgbClr val="FF0000"/>
                </a:solidFill>
                <a:latin typeface="Arial" panose="020B0604020202020204" pitchFamily="34" charset="0"/>
                <a:cs typeface="Arial" panose="020B0604020202020204" pitchFamily="34" charset="0"/>
              </a:rPr>
              <a:t>1</a:t>
            </a:r>
            <a:r>
              <a:rPr lang="en-IN" b="1" dirty="0">
                <a:solidFill>
                  <a:srgbClr val="FF0000"/>
                </a:solidFill>
                <a:latin typeface="Arial" panose="020B0604020202020204" pitchFamily="34" charset="0"/>
                <a:cs typeface="Arial" panose="020B0604020202020204" pitchFamily="34" charset="0"/>
              </a:rPr>
              <a:t> and n</a:t>
            </a:r>
            <a:r>
              <a:rPr lang="en-IN" b="1" baseline="-25000" dirty="0">
                <a:solidFill>
                  <a:srgbClr val="FF0000"/>
                </a:solidFill>
                <a:latin typeface="Arial" panose="020B0604020202020204" pitchFamily="34" charset="0"/>
                <a:cs typeface="Arial" panose="020B0604020202020204" pitchFamily="34" charset="0"/>
              </a:rPr>
              <a:t>0</a:t>
            </a:r>
            <a:r>
              <a:rPr lang="en-IN" b="1" dirty="0">
                <a:solidFill>
                  <a:srgbClr val="FF0000"/>
                </a:solidFill>
                <a:latin typeface="Arial" panose="020B0604020202020204" pitchFamily="34" charset="0"/>
                <a:cs typeface="Arial" panose="020B0604020202020204" pitchFamily="34" charset="0"/>
              </a:rPr>
              <a:t> respectively.</a:t>
            </a:r>
          </a:p>
        </p:txBody>
      </p:sp>
      <p:sp>
        <p:nvSpPr>
          <p:cNvPr id="2" name="Rectangle 1"/>
          <p:cNvSpPr/>
          <p:nvPr/>
        </p:nvSpPr>
        <p:spPr>
          <a:xfrm>
            <a:off x="6862329" y="3484167"/>
            <a:ext cx="4950056" cy="1205843"/>
          </a:xfrm>
          <a:prstGeom prst="rect">
            <a:avLst/>
          </a:prstGeom>
        </p:spPr>
        <p:txBody>
          <a:bodyPr wrap="square">
            <a:spAutoFit/>
          </a:bodyPr>
          <a:lstStyle/>
          <a:p>
            <a:pPr marL="12700">
              <a:lnSpc>
                <a:spcPct val="100000"/>
              </a:lnSpc>
              <a:spcBef>
                <a:spcPts val="100"/>
              </a:spcBef>
            </a:pPr>
            <a:r>
              <a:rPr lang="en-US" spc="-5" dirty="0">
                <a:latin typeface="Arial" panose="020B0604020202020204" pitchFamily="34" charset="0"/>
                <a:cs typeface="Arial" panose="020B0604020202020204" pitchFamily="34" charset="0"/>
              </a:rPr>
              <a:t>Where,</a:t>
            </a:r>
            <a:endParaRPr lang="en-US" dirty="0">
              <a:latin typeface="Arial" panose="020B0604020202020204" pitchFamily="34" charset="0"/>
              <a:cs typeface="Arial" panose="020B0604020202020204" pitchFamily="34" charset="0"/>
            </a:endParaRPr>
          </a:p>
          <a:p>
            <a:pPr marL="12700" marR="341630">
              <a:lnSpc>
                <a:spcPct val="100699"/>
              </a:lnSpc>
            </a:pPr>
            <a:r>
              <a:rPr lang="en-US" spc="-5" dirty="0">
                <a:latin typeface="Arial" panose="020B0604020202020204" pitchFamily="34" charset="0"/>
                <a:cs typeface="Arial" panose="020B0604020202020204" pitchFamily="34" charset="0"/>
              </a:rPr>
              <a:t>Top layer </a:t>
            </a:r>
            <a:r>
              <a:rPr lang="en-US"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air </a:t>
            </a:r>
            <a:r>
              <a:rPr lang="en-US" dirty="0">
                <a:latin typeface="Arial" panose="020B0604020202020204" pitchFamily="34" charset="0"/>
                <a:cs typeface="Arial" panose="020B0604020202020204" pitchFamily="34" charset="0"/>
              </a:rPr>
              <a:t>= refractive </a:t>
            </a:r>
            <a:r>
              <a:rPr lang="en-US" spc="-5" dirty="0">
                <a:latin typeface="Arial" panose="020B0604020202020204" pitchFamily="34" charset="0"/>
                <a:cs typeface="Arial" panose="020B0604020202020204" pitchFamily="34" charset="0"/>
              </a:rPr>
              <a:t>index </a:t>
            </a:r>
            <a:r>
              <a:rPr lang="en-US" dirty="0">
                <a:latin typeface="Arial" panose="020B0604020202020204" pitchFamily="34" charset="0"/>
                <a:cs typeface="Arial" panose="020B0604020202020204" pitchFamily="34" charset="0"/>
              </a:rPr>
              <a:t>(n</a:t>
            </a:r>
            <a:r>
              <a:rPr lang="en-US" baseline="-25000" dirty="0">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 </a:t>
            </a:r>
          </a:p>
          <a:p>
            <a:pPr marL="12700" marR="341630">
              <a:lnSpc>
                <a:spcPct val="100699"/>
              </a:lnSpc>
            </a:pPr>
            <a:r>
              <a:rPr lang="en-US" spc="-5" dirty="0">
                <a:latin typeface="Arial" panose="020B0604020202020204" pitchFamily="34" charset="0"/>
                <a:cs typeface="Arial" panose="020B0604020202020204" pitchFamily="34" charset="0"/>
              </a:rPr>
              <a:t>Middle</a:t>
            </a:r>
            <a:r>
              <a:rPr lang="en-US" spc="-2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layer</a:t>
            </a:r>
            <a:r>
              <a:rPr lang="en-US" spc="-2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=Guide</a:t>
            </a:r>
            <a:r>
              <a:rPr lang="en-US" spc="-2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=refractive</a:t>
            </a:r>
            <a:r>
              <a:rPr lang="en-US" spc="-2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index</a:t>
            </a:r>
            <a:r>
              <a:rPr lang="en-US" spc="-2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(n</a:t>
            </a:r>
            <a:r>
              <a:rPr lang="en-US" baseline="-25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12700">
              <a:lnSpc>
                <a:spcPct val="100000"/>
              </a:lnSpc>
              <a:spcBef>
                <a:spcPts val="15"/>
              </a:spcBef>
            </a:pPr>
            <a:r>
              <a:rPr lang="en-US" spc="-5" dirty="0">
                <a:latin typeface="Arial" panose="020B0604020202020204" pitchFamily="34" charset="0"/>
                <a:cs typeface="Arial" panose="020B0604020202020204" pitchFamily="34" charset="0"/>
              </a:rPr>
              <a:t>Bottom</a:t>
            </a:r>
            <a:r>
              <a:rPr lang="en-US" spc="-2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layer</a:t>
            </a:r>
            <a:r>
              <a:rPr lang="en-US" spc="-2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=substrate</a:t>
            </a:r>
            <a:r>
              <a:rPr lang="en-US" spc="-15"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spc="-2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refractive</a:t>
            </a:r>
            <a:r>
              <a:rPr lang="en-US" spc="-1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index</a:t>
            </a:r>
            <a:r>
              <a:rPr lang="en-US" spc="-2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(n</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308368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137069-B2B4-614E-CD44-B42B80E792DA}"/>
              </a:ext>
            </a:extLst>
          </p:cNvPr>
          <p:cNvSpPr txBox="1"/>
          <p:nvPr/>
        </p:nvSpPr>
        <p:spPr>
          <a:xfrm>
            <a:off x="241069" y="762218"/>
            <a:ext cx="11770821" cy="5632311"/>
          </a:xfrm>
          <a:prstGeom prst="rect">
            <a:avLst/>
          </a:prstGeom>
          <a:noFill/>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topmost layer (of refractive index n</a:t>
            </a:r>
            <a:r>
              <a:rPr lang="en-IN" baseline="-25000" dirty="0">
                <a:latin typeface="Arial" panose="020B0604020202020204" pitchFamily="34" charset="0"/>
                <a:cs typeface="Arial" panose="020B0604020202020204" pitchFamily="34" charset="0"/>
              </a:rPr>
              <a:t>0</a:t>
            </a:r>
            <a:r>
              <a:rPr lang="en-IN" dirty="0">
                <a:latin typeface="Arial" panose="020B0604020202020204" pitchFamily="34" charset="0"/>
                <a:cs typeface="Arial" panose="020B0604020202020204" pitchFamily="34" charset="0"/>
              </a:rPr>
              <a:t>) is often air and consequently has a much lower refractive index than either the guide layer (n</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or the substrate (n</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such a guide is thus referred to as a strongly asymmetric guide.</a:t>
            </a:r>
          </a:p>
          <a:p>
            <a:pPr algn="just"/>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We suppose that the phase changes at the upper and lower interfaces are </a:t>
            </a:r>
            <a:r>
              <a:rPr lang="el-GR" dirty="0">
                <a:latin typeface="Times New Roman" panose="02020603050405020304" pitchFamily="18" charset="0"/>
                <a:cs typeface="Times New Roman" panose="02020603050405020304" pitchFamily="18" charset="0"/>
              </a:rPr>
              <a:t>ϕ</a:t>
            </a:r>
            <a:r>
              <a:rPr lang="en-IN" baseline="-25000"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(0)</a:t>
            </a:r>
            <a:r>
              <a:rPr lang="en-US" dirty="0">
                <a:latin typeface="Arial" panose="020B0604020202020204" pitchFamily="34" charset="0"/>
                <a:cs typeface="Arial" panose="020B0604020202020204" pitchFamily="34" charset="0"/>
              </a:rPr>
              <a:t> and </a:t>
            </a:r>
            <a:r>
              <a:rPr lang="el-GR" dirty="0">
                <a:latin typeface="Times New Roman" panose="02020603050405020304" pitchFamily="18" charset="0"/>
                <a:cs typeface="Times New Roman" panose="02020603050405020304" pitchFamily="18" charset="0"/>
              </a:rPr>
              <a:t>ϕ</a:t>
            </a:r>
            <a:r>
              <a:rPr lang="en-IN" baseline="-25000" dirty="0">
                <a:latin typeface="Times New Roman" panose="02020603050405020304" pitchFamily="18" charset="0"/>
                <a:cs typeface="Times New Roman" panose="02020603050405020304" pitchFamily="18" charset="0"/>
              </a:rPr>
              <a:t>2</a:t>
            </a:r>
            <a:r>
              <a:rPr lang="en-IN" dirty="0">
                <a:latin typeface="Times New Roman" panose="02020603050405020304" pitchFamily="18" charset="0"/>
                <a:cs typeface="Times New Roman" panose="02020603050405020304" pitchFamily="18" charset="0"/>
              </a:rPr>
              <a:t>(0)</a:t>
            </a:r>
            <a:r>
              <a:rPr lang="en-US" dirty="0">
                <a:latin typeface="Arial" panose="020B0604020202020204" pitchFamily="34" charset="0"/>
                <a:cs typeface="Arial" panose="020B0604020202020204" pitchFamily="34" charset="0"/>
              </a:rPr>
              <a:t>  respectively, </a:t>
            </a:r>
          </a:p>
          <a:p>
            <a:pPr algn="just"/>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The condition for a ray to be able to propagate becomes </a:t>
            </a:r>
            <a:r>
              <a:rPr lang="en-IN" dirty="0">
                <a:latin typeface="Arial" panose="020B0604020202020204" pitchFamily="34" charset="0"/>
                <a:cs typeface="Arial" panose="020B0604020202020204" pitchFamily="34" charset="0"/>
              </a:rPr>
              <a:t> </a:t>
            </a: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For a ray to undergo total internal reflection at both the upper and lower interfaces, the  internal guide angle must always be greater than either of the critical angles of the upper  and lower interfaces (denoted by </a:t>
            </a:r>
            <a:r>
              <a:rPr lang="el-GR" dirty="0">
                <a:latin typeface="Times New Roman" panose="02020603050405020304" pitchFamily="18" charset="0"/>
                <a:cs typeface="Times New Roman" panose="02020603050405020304" pitchFamily="18" charset="0"/>
              </a:rPr>
              <a:t>θ</a:t>
            </a:r>
            <a:r>
              <a:rPr lang="en-IN" baseline="-25000" dirty="0">
                <a:latin typeface="Times New Roman" panose="02020603050405020304" pitchFamily="18" charset="0"/>
                <a:cs typeface="Times New Roman" panose="02020603050405020304" pitchFamily="18" charset="0"/>
              </a:rPr>
              <a:t>c1</a:t>
            </a:r>
            <a:r>
              <a:rPr lang="en-IN" dirty="0">
                <a:latin typeface="Times New Roman" panose="02020603050405020304" pitchFamily="18" charset="0"/>
                <a:cs typeface="Times New Roman" panose="02020603050405020304" pitchFamily="18" charset="0"/>
              </a:rPr>
              <a:t> </a:t>
            </a:r>
            <a:r>
              <a:rPr lang="en-US" dirty="0">
                <a:latin typeface="Arial" panose="020B0604020202020204" pitchFamily="34" charset="0"/>
                <a:cs typeface="Arial" panose="020B0604020202020204" pitchFamily="34" charset="0"/>
              </a:rPr>
              <a:t>and </a:t>
            </a:r>
            <a:r>
              <a:rPr lang="el-GR" dirty="0">
                <a:latin typeface="Times New Roman" panose="02020603050405020304" pitchFamily="18" charset="0"/>
                <a:cs typeface="Times New Roman" panose="02020603050405020304" pitchFamily="18" charset="0"/>
              </a:rPr>
              <a:t>θ</a:t>
            </a:r>
            <a:r>
              <a:rPr lang="en-IN" baseline="-25000" dirty="0">
                <a:latin typeface="Times New Roman" panose="02020603050405020304" pitchFamily="18" charset="0"/>
                <a:cs typeface="Times New Roman" panose="02020603050405020304" pitchFamily="18" charset="0"/>
              </a:rPr>
              <a:t>c2</a:t>
            </a:r>
            <a:r>
              <a:rPr lang="en-US" dirty="0">
                <a:latin typeface="Arial" panose="020B0604020202020204" pitchFamily="34" charset="0"/>
                <a:cs typeface="Arial" panose="020B0604020202020204" pitchFamily="34" charset="0"/>
              </a:rPr>
              <a:t> respectively). </a:t>
            </a:r>
          </a:p>
          <a:p>
            <a:pPr algn="just"/>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Because we have a strongly asymmetric guide the critical angle at the upper interface will be much smaller than that at the lower.</a:t>
            </a:r>
          </a:p>
          <a:p>
            <a:pPr marL="285750" indent="-28575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As far as guided rays are concerned, we can assume that the internal guide angle will always be much larger than the critical angle of the lower interface, and consequently, we may approximate </a:t>
            </a:r>
            <a:r>
              <a:rPr lang="el-GR" dirty="0">
                <a:latin typeface="Times New Roman" panose="02020603050405020304" pitchFamily="18" charset="0"/>
                <a:cs typeface="Times New Roman" panose="02020603050405020304" pitchFamily="18" charset="0"/>
              </a:rPr>
              <a:t>ϕ</a:t>
            </a:r>
            <a:r>
              <a:rPr lang="en-IN" baseline="-25000"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(0)</a:t>
            </a:r>
            <a:r>
              <a:rPr lang="en-US" dirty="0">
                <a:latin typeface="Arial" panose="020B0604020202020204" pitchFamily="34" charset="0"/>
                <a:cs typeface="Arial" panose="020B0604020202020204" pitchFamily="34" charset="0"/>
              </a:rPr>
              <a:t> by </a:t>
            </a:r>
            <a:r>
              <a:rPr lang="el-GR" dirty="0">
                <a:latin typeface="Times New Roman" panose="02020603050405020304" pitchFamily="18" charset="0"/>
                <a:cs typeface="Times New Roman" panose="02020603050405020304" pitchFamily="18" charset="0"/>
              </a:rPr>
              <a:t>π</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7F37099-CBE3-2E07-D768-9914D6B864EA}"/>
              </a:ext>
            </a:extLst>
          </p:cNvPr>
          <p:cNvSpPr txBox="1"/>
          <p:nvPr/>
        </p:nvSpPr>
        <p:spPr>
          <a:xfrm>
            <a:off x="3658725" y="0"/>
            <a:ext cx="4119846" cy="461665"/>
          </a:xfrm>
          <a:prstGeom prst="rect">
            <a:avLst/>
          </a:prstGeom>
          <a:noFill/>
        </p:spPr>
        <p:txBody>
          <a:bodyPr wrap="none" rtlCol="0">
            <a:spAutoFit/>
          </a:bodyPr>
          <a:lstStyle/>
          <a:p>
            <a:pPr algn="just"/>
            <a:r>
              <a:rPr lang="en-IN" sz="2400" b="1" dirty="0">
                <a:solidFill>
                  <a:srgbClr val="0000CC"/>
                </a:solidFill>
                <a:latin typeface="Arial" panose="020B0604020202020204" pitchFamily="34" charset="0"/>
                <a:cs typeface="Arial" panose="020B0604020202020204" pitchFamily="34" charset="0"/>
              </a:rPr>
              <a:t>Slab and Strip Waveguides</a:t>
            </a:r>
          </a:p>
        </p:txBody>
      </p:sp>
      <p:pic>
        <p:nvPicPr>
          <p:cNvPr id="2" name="Picture 1">
            <a:extLst>
              <a:ext uri="{FF2B5EF4-FFF2-40B4-BE49-F238E27FC236}">
                <a16:creationId xmlns:a16="http://schemas.microsoft.com/office/drawing/2014/main" id="{B4F9F533-538B-62BA-3B43-5ADF760EDD88}"/>
              </a:ext>
            </a:extLst>
          </p:cNvPr>
          <p:cNvPicPr>
            <a:picLocks noChangeAspect="1"/>
          </p:cNvPicPr>
          <p:nvPr/>
        </p:nvPicPr>
        <p:blipFill>
          <a:blip r:embed="rId2"/>
          <a:stretch>
            <a:fillRect/>
          </a:stretch>
        </p:blipFill>
        <p:spPr>
          <a:xfrm>
            <a:off x="3008429" y="2670861"/>
            <a:ext cx="4043966" cy="810638"/>
          </a:xfrm>
          <a:prstGeom prst="rect">
            <a:avLst/>
          </a:prstGeom>
        </p:spPr>
      </p:pic>
      <p:sp>
        <p:nvSpPr>
          <p:cNvPr id="3" name="Rectangle 2"/>
          <p:cNvSpPr/>
          <p:nvPr/>
        </p:nvSpPr>
        <p:spPr>
          <a:xfrm>
            <a:off x="2385245" y="429139"/>
            <a:ext cx="6243366" cy="372090"/>
          </a:xfrm>
          <a:prstGeom prst="rect">
            <a:avLst/>
          </a:prstGeom>
        </p:spPr>
        <p:txBody>
          <a:bodyPr wrap="square">
            <a:spAutoFit/>
          </a:bodyPr>
          <a:lstStyle/>
          <a:p>
            <a:pPr marL="717550" marR="708660" algn="ctr">
              <a:lnSpc>
                <a:spcPts val="2160"/>
              </a:lnSpc>
              <a:spcBef>
                <a:spcPts val="85"/>
              </a:spcBef>
            </a:pPr>
            <a:r>
              <a:rPr lang="en-US" spc="-5" dirty="0">
                <a:solidFill>
                  <a:srgbClr val="FF0000"/>
                </a:solidFill>
                <a:latin typeface="Arial Black"/>
                <a:cs typeface="Arial Black"/>
              </a:rPr>
              <a:t>Derivation  for</a:t>
            </a:r>
            <a:r>
              <a:rPr lang="en-US" dirty="0">
                <a:solidFill>
                  <a:srgbClr val="FF0000"/>
                </a:solidFill>
                <a:latin typeface="Arial Black"/>
                <a:cs typeface="Arial Black"/>
              </a:rPr>
              <a:t> </a:t>
            </a:r>
            <a:r>
              <a:rPr lang="en-US" spc="-5" dirty="0">
                <a:solidFill>
                  <a:srgbClr val="FF0000"/>
                </a:solidFill>
                <a:latin typeface="Arial Black"/>
                <a:cs typeface="Arial Black"/>
              </a:rPr>
              <a:t>Thickness(d)</a:t>
            </a:r>
            <a:r>
              <a:rPr lang="en-US" spc="-45" dirty="0">
                <a:solidFill>
                  <a:srgbClr val="FF0000"/>
                </a:solidFill>
                <a:latin typeface="Arial Black"/>
                <a:cs typeface="Arial Black"/>
              </a:rPr>
              <a:t> </a:t>
            </a:r>
            <a:r>
              <a:rPr lang="en-US" spc="-5" dirty="0">
                <a:solidFill>
                  <a:srgbClr val="FF0000"/>
                </a:solidFill>
                <a:latin typeface="Arial Black"/>
                <a:cs typeface="Arial Black"/>
              </a:rPr>
              <a:t>of</a:t>
            </a:r>
            <a:r>
              <a:rPr lang="en-US" spc="-40" dirty="0">
                <a:solidFill>
                  <a:srgbClr val="FF0000"/>
                </a:solidFill>
                <a:latin typeface="Arial Black"/>
                <a:cs typeface="Arial Black"/>
              </a:rPr>
              <a:t> </a:t>
            </a:r>
            <a:r>
              <a:rPr lang="en-US" spc="-5" dirty="0">
                <a:solidFill>
                  <a:srgbClr val="FF0000"/>
                </a:solidFill>
                <a:latin typeface="Arial Black"/>
                <a:cs typeface="Arial Black"/>
              </a:rPr>
              <a:t>guide</a:t>
            </a:r>
            <a:endParaRPr lang="en-US" dirty="0">
              <a:solidFill>
                <a:srgbClr val="FF0000"/>
              </a:solidFill>
              <a:latin typeface="Arial Black"/>
              <a:cs typeface="Arial Black"/>
            </a:endParaRPr>
          </a:p>
        </p:txBody>
      </p:sp>
    </p:spTree>
    <p:extLst>
      <p:ext uri="{BB962C8B-B14F-4D97-AF65-F5344CB8AC3E}">
        <p14:creationId xmlns:p14="http://schemas.microsoft.com/office/powerpoint/2010/main" val="8732148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487" y="844664"/>
            <a:ext cx="9038706" cy="369332"/>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propagation condition can now be written as</a:t>
            </a:r>
          </a:p>
        </p:txBody>
      </p:sp>
      <p:sp>
        <p:nvSpPr>
          <p:cNvPr id="6" name="TextBox 5"/>
          <p:cNvSpPr txBox="1"/>
          <p:nvPr/>
        </p:nvSpPr>
        <p:spPr>
          <a:xfrm>
            <a:off x="379614" y="1803862"/>
            <a:ext cx="45719" cy="369332"/>
          </a:xfrm>
          <a:prstGeom prst="rect">
            <a:avLst/>
          </a:prstGeom>
          <a:noFill/>
        </p:spPr>
        <p:txBody>
          <a:bodyPr wrap="square" rtlCol="0">
            <a:spAutoFit/>
          </a:bodyPr>
          <a:lstStyle/>
          <a:p>
            <a:endParaRPr lang="en-IN" dirty="0">
              <a:latin typeface="Arial" panose="020B0604020202020204" pitchFamily="34" charset="0"/>
              <a:cs typeface="Arial" panose="020B0604020202020204" pitchFamily="34" charset="0"/>
            </a:endParaRPr>
          </a:p>
        </p:txBody>
      </p:sp>
      <p:sp>
        <p:nvSpPr>
          <p:cNvPr id="8" name="TextBox 7"/>
          <p:cNvSpPr txBox="1"/>
          <p:nvPr/>
        </p:nvSpPr>
        <p:spPr>
          <a:xfrm>
            <a:off x="191193" y="2152811"/>
            <a:ext cx="9144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Following a line of reasoning, the condition for the m=1  mode to propagate becomes </a:t>
            </a:r>
            <a:endParaRPr lang="en-IN"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BA78C48-62C2-F7F1-DD71-51FE40AD0817}"/>
              </a:ext>
            </a:extLst>
          </p:cNvPr>
          <p:cNvPicPr>
            <a:picLocks noChangeAspect="1"/>
          </p:cNvPicPr>
          <p:nvPr/>
        </p:nvPicPr>
        <p:blipFill>
          <a:blip r:embed="rId2"/>
          <a:stretch>
            <a:fillRect/>
          </a:stretch>
        </p:blipFill>
        <p:spPr>
          <a:xfrm>
            <a:off x="3121604" y="1442684"/>
            <a:ext cx="3812146" cy="797668"/>
          </a:xfrm>
          <a:prstGeom prst="rect">
            <a:avLst/>
          </a:prstGeom>
        </p:spPr>
      </p:pic>
      <p:sp>
        <p:nvSpPr>
          <p:cNvPr id="10" name="Rectangle 9"/>
          <p:cNvSpPr/>
          <p:nvPr/>
        </p:nvSpPr>
        <p:spPr>
          <a:xfrm>
            <a:off x="191193" y="3385540"/>
            <a:ext cx="11870574" cy="369332"/>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contrast to the symmetric waveguide case, it is possible for no mode at all to propagate, which happens when </a:t>
            </a:r>
          </a:p>
        </p:txBody>
      </p:sp>
      <p:pic>
        <p:nvPicPr>
          <p:cNvPr id="11" name="Picture 10">
            <a:extLst>
              <a:ext uri="{FF2B5EF4-FFF2-40B4-BE49-F238E27FC236}">
                <a16:creationId xmlns:a16="http://schemas.microsoft.com/office/drawing/2014/main" id="{0F8EE84A-0DE3-72F4-D441-D77016036AD6}"/>
              </a:ext>
            </a:extLst>
          </p:cNvPr>
          <p:cNvPicPr>
            <a:picLocks noChangeAspect="1"/>
          </p:cNvPicPr>
          <p:nvPr/>
        </p:nvPicPr>
        <p:blipFill>
          <a:blip r:embed="rId3"/>
          <a:stretch>
            <a:fillRect/>
          </a:stretch>
        </p:blipFill>
        <p:spPr>
          <a:xfrm>
            <a:off x="4061840" y="2689023"/>
            <a:ext cx="2189408" cy="778213"/>
          </a:xfrm>
          <a:prstGeom prst="rect">
            <a:avLst/>
          </a:prstGeom>
        </p:spPr>
      </p:pic>
      <p:pic>
        <p:nvPicPr>
          <p:cNvPr id="12" name="Picture 11">
            <a:extLst>
              <a:ext uri="{FF2B5EF4-FFF2-40B4-BE49-F238E27FC236}">
                <a16:creationId xmlns:a16="http://schemas.microsoft.com/office/drawing/2014/main" id="{9425BBB3-B626-766A-9E1E-FCE0D0E89F5C}"/>
              </a:ext>
            </a:extLst>
          </p:cNvPr>
          <p:cNvPicPr>
            <a:picLocks noChangeAspect="1"/>
          </p:cNvPicPr>
          <p:nvPr/>
        </p:nvPicPr>
        <p:blipFill>
          <a:blip r:embed="rId4"/>
          <a:stretch>
            <a:fillRect/>
          </a:stretch>
        </p:blipFill>
        <p:spPr>
          <a:xfrm>
            <a:off x="3920094" y="3787627"/>
            <a:ext cx="2215166" cy="778213"/>
          </a:xfrm>
          <a:prstGeom prst="rect">
            <a:avLst/>
          </a:prstGeom>
        </p:spPr>
      </p:pic>
      <p:sp>
        <p:nvSpPr>
          <p:cNvPr id="13" name="Rectangle 12"/>
          <p:cNvSpPr/>
          <p:nvPr/>
        </p:nvSpPr>
        <p:spPr>
          <a:xfrm>
            <a:off x="425333" y="4569802"/>
            <a:ext cx="7777251" cy="369332"/>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Thus the condition for only a single mode to propagate now becomes </a:t>
            </a:r>
          </a:p>
        </p:txBody>
      </p:sp>
      <p:pic>
        <p:nvPicPr>
          <p:cNvPr id="14" name="Picture 13">
            <a:extLst>
              <a:ext uri="{FF2B5EF4-FFF2-40B4-BE49-F238E27FC236}">
                <a16:creationId xmlns:a16="http://schemas.microsoft.com/office/drawing/2014/main" id="{DE2F32A9-1A63-CD7A-50A1-4A850E3B04AF}"/>
              </a:ext>
            </a:extLst>
          </p:cNvPr>
          <p:cNvPicPr>
            <a:picLocks noChangeAspect="1"/>
          </p:cNvPicPr>
          <p:nvPr/>
        </p:nvPicPr>
        <p:blipFill>
          <a:blip r:embed="rId5"/>
          <a:stretch>
            <a:fillRect/>
          </a:stretch>
        </p:blipFill>
        <p:spPr>
          <a:xfrm>
            <a:off x="3804263" y="5003150"/>
            <a:ext cx="2704563" cy="875489"/>
          </a:xfrm>
          <a:prstGeom prst="rect">
            <a:avLst/>
          </a:prstGeom>
        </p:spPr>
      </p:pic>
      <p:sp>
        <p:nvSpPr>
          <p:cNvPr id="16" name="TextBox 15"/>
          <p:cNvSpPr txBox="1"/>
          <p:nvPr/>
        </p:nvSpPr>
        <p:spPr>
          <a:xfrm>
            <a:off x="568523" y="6174713"/>
            <a:ext cx="8494633" cy="369332"/>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By putting                                                                 the condition can be written as</a:t>
            </a:r>
          </a:p>
        </p:txBody>
      </p:sp>
      <p:pic>
        <p:nvPicPr>
          <p:cNvPr id="17" name="Picture 16"/>
          <p:cNvPicPr>
            <a:picLocks noChangeAspect="1"/>
          </p:cNvPicPr>
          <p:nvPr/>
        </p:nvPicPr>
        <p:blipFill>
          <a:blip r:embed="rId6"/>
          <a:stretch>
            <a:fillRect/>
          </a:stretch>
        </p:blipFill>
        <p:spPr>
          <a:xfrm>
            <a:off x="1922586" y="6132147"/>
            <a:ext cx="3105091" cy="532301"/>
          </a:xfrm>
          <a:prstGeom prst="rect">
            <a:avLst/>
          </a:prstGeom>
        </p:spPr>
      </p:pic>
      <p:pic>
        <p:nvPicPr>
          <p:cNvPr id="18" name="Picture 17">
            <a:extLst>
              <a:ext uri="{FF2B5EF4-FFF2-40B4-BE49-F238E27FC236}">
                <a16:creationId xmlns:a16="http://schemas.microsoft.com/office/drawing/2014/main" id="{799BC7EC-7D7A-3F85-7A9F-6F6BA829F0AA}"/>
              </a:ext>
            </a:extLst>
          </p:cNvPr>
          <p:cNvPicPr>
            <a:picLocks noChangeAspect="1"/>
          </p:cNvPicPr>
          <p:nvPr/>
        </p:nvPicPr>
        <p:blipFill>
          <a:blip r:embed="rId7"/>
          <a:stretch>
            <a:fillRect/>
          </a:stretch>
        </p:blipFill>
        <p:spPr>
          <a:xfrm>
            <a:off x="9063156" y="5983243"/>
            <a:ext cx="1571223" cy="752272"/>
          </a:xfrm>
          <a:prstGeom prst="rect">
            <a:avLst/>
          </a:prstGeom>
        </p:spPr>
      </p:pic>
      <p:sp>
        <p:nvSpPr>
          <p:cNvPr id="15" name="TextBox 14">
            <a:extLst>
              <a:ext uri="{FF2B5EF4-FFF2-40B4-BE49-F238E27FC236}">
                <a16:creationId xmlns:a16="http://schemas.microsoft.com/office/drawing/2014/main" id="{A7F37099-CBE3-2E07-D768-9914D6B864EA}"/>
              </a:ext>
            </a:extLst>
          </p:cNvPr>
          <p:cNvSpPr txBox="1"/>
          <p:nvPr/>
        </p:nvSpPr>
        <p:spPr>
          <a:xfrm>
            <a:off x="3658725" y="0"/>
            <a:ext cx="4119846" cy="461665"/>
          </a:xfrm>
          <a:prstGeom prst="rect">
            <a:avLst/>
          </a:prstGeom>
          <a:noFill/>
        </p:spPr>
        <p:txBody>
          <a:bodyPr wrap="none" rtlCol="0">
            <a:spAutoFit/>
          </a:bodyPr>
          <a:lstStyle/>
          <a:p>
            <a:pPr algn="just"/>
            <a:r>
              <a:rPr lang="en-IN" sz="2400" b="1" dirty="0">
                <a:solidFill>
                  <a:srgbClr val="0000CC"/>
                </a:solidFill>
                <a:latin typeface="Arial" panose="020B0604020202020204" pitchFamily="34" charset="0"/>
                <a:cs typeface="Arial" panose="020B0604020202020204" pitchFamily="34" charset="0"/>
              </a:rPr>
              <a:t>Slab and Strip Waveguides</a:t>
            </a:r>
          </a:p>
        </p:txBody>
      </p:sp>
      <p:sp>
        <p:nvSpPr>
          <p:cNvPr id="19" name="Rectangle 18"/>
          <p:cNvSpPr/>
          <p:nvPr/>
        </p:nvSpPr>
        <p:spPr>
          <a:xfrm>
            <a:off x="2385245" y="429139"/>
            <a:ext cx="6243366" cy="372090"/>
          </a:xfrm>
          <a:prstGeom prst="rect">
            <a:avLst/>
          </a:prstGeom>
        </p:spPr>
        <p:txBody>
          <a:bodyPr wrap="square">
            <a:spAutoFit/>
          </a:bodyPr>
          <a:lstStyle/>
          <a:p>
            <a:pPr marL="717550" marR="708660" algn="ctr">
              <a:lnSpc>
                <a:spcPts val="2160"/>
              </a:lnSpc>
              <a:spcBef>
                <a:spcPts val="85"/>
              </a:spcBef>
            </a:pPr>
            <a:r>
              <a:rPr lang="en-US" spc="-5" dirty="0">
                <a:solidFill>
                  <a:srgbClr val="FF0000"/>
                </a:solidFill>
                <a:latin typeface="Arial Black"/>
                <a:cs typeface="Arial Black"/>
              </a:rPr>
              <a:t>Derivation  for</a:t>
            </a:r>
            <a:r>
              <a:rPr lang="en-US" dirty="0">
                <a:solidFill>
                  <a:srgbClr val="FF0000"/>
                </a:solidFill>
                <a:latin typeface="Arial Black"/>
                <a:cs typeface="Arial Black"/>
              </a:rPr>
              <a:t> </a:t>
            </a:r>
            <a:r>
              <a:rPr lang="en-US" spc="-5" dirty="0">
                <a:solidFill>
                  <a:srgbClr val="FF0000"/>
                </a:solidFill>
                <a:latin typeface="Arial Black"/>
                <a:cs typeface="Arial Black"/>
              </a:rPr>
              <a:t>Thickness(d)</a:t>
            </a:r>
            <a:r>
              <a:rPr lang="en-US" spc="-45" dirty="0">
                <a:solidFill>
                  <a:srgbClr val="FF0000"/>
                </a:solidFill>
                <a:latin typeface="Arial Black"/>
                <a:cs typeface="Arial Black"/>
              </a:rPr>
              <a:t> </a:t>
            </a:r>
            <a:r>
              <a:rPr lang="en-US" spc="-5" dirty="0">
                <a:solidFill>
                  <a:srgbClr val="FF0000"/>
                </a:solidFill>
                <a:latin typeface="Arial Black"/>
                <a:cs typeface="Arial Black"/>
              </a:rPr>
              <a:t>of</a:t>
            </a:r>
            <a:r>
              <a:rPr lang="en-US" spc="-40" dirty="0">
                <a:solidFill>
                  <a:srgbClr val="FF0000"/>
                </a:solidFill>
                <a:latin typeface="Arial Black"/>
                <a:cs typeface="Arial Black"/>
              </a:rPr>
              <a:t> </a:t>
            </a:r>
            <a:r>
              <a:rPr lang="en-US" spc="-5" dirty="0">
                <a:solidFill>
                  <a:srgbClr val="FF0000"/>
                </a:solidFill>
                <a:latin typeface="Arial Black"/>
                <a:cs typeface="Arial Black"/>
              </a:rPr>
              <a:t>guide</a:t>
            </a:r>
            <a:endParaRPr lang="en-US" dirty="0">
              <a:solidFill>
                <a:srgbClr val="FF0000"/>
              </a:solidFill>
              <a:latin typeface="Arial Black"/>
              <a:cs typeface="Arial Black"/>
            </a:endParaRPr>
          </a:p>
        </p:txBody>
      </p:sp>
    </p:spTree>
    <p:extLst>
      <p:ext uri="{BB962C8B-B14F-4D97-AF65-F5344CB8AC3E}">
        <p14:creationId xmlns:p14="http://schemas.microsoft.com/office/powerpoint/2010/main" val="33025422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7809" y="808433"/>
            <a:ext cx="4493538" cy="369332"/>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In terms of the guide thickness d we have </a:t>
            </a:r>
          </a:p>
        </p:txBody>
      </p:sp>
      <p:pic>
        <p:nvPicPr>
          <p:cNvPr id="10" name="Picture 9"/>
          <p:cNvPicPr>
            <a:picLocks noChangeAspect="1"/>
          </p:cNvPicPr>
          <p:nvPr/>
        </p:nvPicPr>
        <p:blipFill>
          <a:blip r:embed="rId2"/>
          <a:stretch>
            <a:fillRect/>
          </a:stretch>
        </p:blipFill>
        <p:spPr>
          <a:xfrm>
            <a:off x="3144969" y="1330987"/>
            <a:ext cx="3600000" cy="1089000"/>
          </a:xfrm>
          <a:prstGeom prst="rect">
            <a:avLst/>
          </a:prstGeom>
        </p:spPr>
      </p:pic>
      <p:pic>
        <p:nvPicPr>
          <p:cNvPr id="11" name="Picture 10"/>
          <p:cNvPicPr>
            <a:picLocks noChangeAspect="1"/>
          </p:cNvPicPr>
          <p:nvPr/>
        </p:nvPicPr>
        <p:blipFill>
          <a:blip r:embed="rId3"/>
          <a:stretch>
            <a:fillRect/>
          </a:stretch>
        </p:blipFill>
        <p:spPr>
          <a:xfrm>
            <a:off x="4084928" y="2841775"/>
            <a:ext cx="2844000" cy="630000"/>
          </a:xfrm>
          <a:prstGeom prst="rect">
            <a:avLst/>
          </a:prstGeom>
        </p:spPr>
      </p:pic>
      <p:sp>
        <p:nvSpPr>
          <p:cNvPr id="13" name="TextBox 12"/>
          <p:cNvSpPr txBox="1"/>
          <p:nvPr/>
        </p:nvSpPr>
        <p:spPr>
          <a:xfrm>
            <a:off x="3112851" y="2972109"/>
            <a:ext cx="813043" cy="369332"/>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where</a:t>
            </a:r>
          </a:p>
        </p:txBody>
      </p:sp>
      <p:sp>
        <p:nvSpPr>
          <p:cNvPr id="14" name="Rectangle 13"/>
          <p:cNvSpPr/>
          <p:nvPr/>
        </p:nvSpPr>
        <p:spPr>
          <a:xfrm>
            <a:off x="845127" y="4023897"/>
            <a:ext cx="10094422" cy="651845"/>
          </a:xfrm>
          <a:prstGeom prst="rect">
            <a:avLst/>
          </a:prstGeom>
          <a:solidFill>
            <a:srgbClr val="FFFF00"/>
          </a:solidFill>
          <a:ln>
            <a:solidFill>
              <a:schemeClr val="tx1"/>
            </a:solidFill>
          </a:ln>
        </p:spPr>
        <p:txBody>
          <a:bodyPr wrap="square">
            <a:spAutoFit/>
          </a:bodyPr>
          <a:lstStyle/>
          <a:p>
            <a:pPr marL="12700" marR="5080">
              <a:lnSpc>
                <a:spcPct val="100699"/>
              </a:lnSpc>
              <a:spcBef>
                <a:spcPts val="85"/>
              </a:spcBef>
            </a:pPr>
            <a:r>
              <a:rPr lang="en-US" spc="-5" dirty="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final </a:t>
            </a:r>
            <a:r>
              <a:rPr lang="en-US" spc="-5" dirty="0">
                <a:latin typeface="Arial" panose="020B0604020202020204" pitchFamily="34" charset="0"/>
                <a:cs typeface="Arial" panose="020B0604020202020204" pitchFamily="34" charset="0"/>
              </a:rPr>
              <a:t>equation implies that, in </a:t>
            </a:r>
            <a:r>
              <a:rPr lang="en-US"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contrast to the symmetrical </a:t>
            </a:r>
            <a:r>
              <a:rPr lang="en-US" dirty="0">
                <a:latin typeface="Arial" panose="020B0604020202020204" pitchFamily="34" charset="0"/>
                <a:cs typeface="Arial" panose="020B0604020202020204" pitchFamily="34" charset="0"/>
              </a:rPr>
              <a:t>guide </a:t>
            </a:r>
            <a:r>
              <a:rPr lang="en-US" spc="5"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case, there is </a:t>
            </a:r>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minimum thickness </a:t>
            </a:r>
            <a:r>
              <a:rPr lang="en-US" b="1" spc="5"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below</a:t>
            </a:r>
            <a:r>
              <a:rPr lang="en-US" spc="-15"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which</a:t>
            </a:r>
            <a:r>
              <a:rPr lang="en-US" spc="-15"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it</a:t>
            </a:r>
            <a:r>
              <a:rPr lang="en-US" spc="-2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is</a:t>
            </a:r>
            <a:r>
              <a:rPr lang="en-US" spc="-15"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not</a:t>
            </a:r>
            <a:r>
              <a:rPr lang="en-US" spc="-1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possible</a:t>
            </a:r>
            <a:r>
              <a:rPr lang="en-US" spc="-15"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a:t>
            </a:r>
            <a:r>
              <a:rPr lang="en-US" spc="-1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the </a:t>
            </a:r>
            <a:r>
              <a:rPr lang="en-US" spc="-434"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guide</a:t>
            </a:r>
            <a:r>
              <a:rPr lang="en-US" spc="-1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to</a:t>
            </a:r>
            <a:r>
              <a:rPr lang="en-US" spc="-1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support</a:t>
            </a:r>
            <a:r>
              <a:rPr lang="en-US" spc="-1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spc="-1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single</a:t>
            </a:r>
            <a:r>
              <a:rPr lang="en-US" spc="-10" dirty="0">
                <a:latin typeface="Arial" panose="020B0604020202020204" pitchFamily="34" charset="0"/>
                <a:cs typeface="Arial" panose="020B0604020202020204" pitchFamily="34" charset="0"/>
              </a:rPr>
              <a:t> </a:t>
            </a:r>
            <a:r>
              <a:rPr lang="en-US" spc="-5" dirty="0">
                <a:latin typeface="Arial" panose="020B0604020202020204" pitchFamily="34" charset="0"/>
                <a:cs typeface="Arial" panose="020B0604020202020204" pitchFamily="34" charset="0"/>
              </a:rPr>
              <a:t>mode.</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7F37099-CBE3-2E07-D768-9914D6B864EA}"/>
              </a:ext>
            </a:extLst>
          </p:cNvPr>
          <p:cNvSpPr txBox="1"/>
          <p:nvPr/>
        </p:nvSpPr>
        <p:spPr>
          <a:xfrm>
            <a:off x="3658725" y="0"/>
            <a:ext cx="4119846" cy="461665"/>
          </a:xfrm>
          <a:prstGeom prst="rect">
            <a:avLst/>
          </a:prstGeom>
          <a:noFill/>
        </p:spPr>
        <p:txBody>
          <a:bodyPr wrap="none" rtlCol="0">
            <a:spAutoFit/>
          </a:bodyPr>
          <a:lstStyle/>
          <a:p>
            <a:pPr algn="just"/>
            <a:r>
              <a:rPr lang="en-IN" sz="2400" b="1" dirty="0">
                <a:solidFill>
                  <a:srgbClr val="0000CC"/>
                </a:solidFill>
                <a:latin typeface="Arial" panose="020B0604020202020204" pitchFamily="34" charset="0"/>
                <a:cs typeface="Arial" panose="020B0604020202020204" pitchFamily="34" charset="0"/>
              </a:rPr>
              <a:t>Slab and Strip Waveguides</a:t>
            </a:r>
          </a:p>
        </p:txBody>
      </p:sp>
      <p:sp>
        <p:nvSpPr>
          <p:cNvPr id="8" name="Rectangle 7"/>
          <p:cNvSpPr/>
          <p:nvPr/>
        </p:nvSpPr>
        <p:spPr>
          <a:xfrm>
            <a:off x="2385245" y="429139"/>
            <a:ext cx="6243366" cy="356508"/>
          </a:xfrm>
          <a:prstGeom prst="rect">
            <a:avLst/>
          </a:prstGeom>
        </p:spPr>
        <p:txBody>
          <a:bodyPr wrap="square">
            <a:spAutoFit/>
          </a:bodyPr>
          <a:lstStyle/>
          <a:p>
            <a:pPr marL="717550" marR="708660" algn="ctr">
              <a:lnSpc>
                <a:spcPts val="2160"/>
              </a:lnSpc>
              <a:spcBef>
                <a:spcPts val="85"/>
              </a:spcBef>
            </a:pPr>
            <a:r>
              <a:rPr lang="en-US" b="1" spc="-5" dirty="0">
                <a:solidFill>
                  <a:srgbClr val="FF0000"/>
                </a:solidFill>
                <a:latin typeface="Arial" panose="020B0604020202020204" pitchFamily="34" charset="0"/>
                <a:cs typeface="Arial" panose="020B0604020202020204" pitchFamily="34" charset="0"/>
              </a:rPr>
              <a:t>Derivation  for</a:t>
            </a:r>
            <a:r>
              <a:rPr lang="en-US" b="1" dirty="0">
                <a:solidFill>
                  <a:srgbClr val="FF0000"/>
                </a:solidFill>
                <a:latin typeface="Arial" panose="020B0604020202020204" pitchFamily="34" charset="0"/>
                <a:cs typeface="Arial" panose="020B0604020202020204" pitchFamily="34" charset="0"/>
              </a:rPr>
              <a:t> </a:t>
            </a:r>
            <a:r>
              <a:rPr lang="en-US" b="1" spc="-5" dirty="0">
                <a:solidFill>
                  <a:srgbClr val="FF0000"/>
                </a:solidFill>
                <a:latin typeface="Arial" panose="020B0604020202020204" pitchFamily="34" charset="0"/>
                <a:cs typeface="Arial" panose="020B0604020202020204" pitchFamily="34" charset="0"/>
              </a:rPr>
              <a:t>Thickness(d)</a:t>
            </a:r>
            <a:r>
              <a:rPr lang="en-US" b="1" spc="-45" dirty="0">
                <a:solidFill>
                  <a:srgbClr val="FF0000"/>
                </a:solidFill>
                <a:latin typeface="Arial" panose="020B0604020202020204" pitchFamily="34" charset="0"/>
                <a:cs typeface="Arial" panose="020B0604020202020204" pitchFamily="34" charset="0"/>
              </a:rPr>
              <a:t> </a:t>
            </a:r>
            <a:r>
              <a:rPr lang="en-US" b="1" spc="-5" dirty="0">
                <a:solidFill>
                  <a:srgbClr val="FF0000"/>
                </a:solidFill>
                <a:latin typeface="Arial" panose="020B0604020202020204" pitchFamily="34" charset="0"/>
                <a:cs typeface="Arial" panose="020B0604020202020204" pitchFamily="34" charset="0"/>
              </a:rPr>
              <a:t>of</a:t>
            </a:r>
            <a:r>
              <a:rPr lang="en-US" b="1" spc="-40" dirty="0">
                <a:solidFill>
                  <a:srgbClr val="FF0000"/>
                </a:solidFill>
                <a:latin typeface="Arial" panose="020B0604020202020204" pitchFamily="34" charset="0"/>
                <a:cs typeface="Arial" panose="020B0604020202020204" pitchFamily="34" charset="0"/>
              </a:rPr>
              <a:t> </a:t>
            </a:r>
            <a:r>
              <a:rPr lang="en-US" b="1" spc="-5" dirty="0">
                <a:solidFill>
                  <a:srgbClr val="FF0000"/>
                </a:solidFill>
                <a:latin typeface="Arial" panose="020B0604020202020204" pitchFamily="34" charset="0"/>
                <a:cs typeface="Arial" panose="020B0604020202020204" pitchFamily="34" charset="0"/>
              </a:rPr>
              <a:t>guide</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36441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049035" y="697371"/>
            <a:ext cx="7953647" cy="320601"/>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panose="020B0604020202020204" pitchFamily="34" charset="0"/>
                <a:cs typeface="Arial" panose="020B0604020202020204" pitchFamily="34" charset="0"/>
              </a:rPr>
              <a:t>The</a:t>
            </a:r>
            <a:r>
              <a:rPr sz="2000" spc="-1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field</a:t>
            </a:r>
            <a:r>
              <a:rPr sz="2000" spc="-1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distribution</a:t>
            </a:r>
            <a:r>
              <a:rPr sz="2000" spc="-1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of</a:t>
            </a:r>
            <a:r>
              <a:rPr sz="2000" spc="-1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asymmetric</a:t>
            </a:r>
            <a:r>
              <a:rPr sz="2000" spc="-1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waveguide</a:t>
            </a:r>
            <a:r>
              <a:rPr sz="2000" spc="-1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is</a:t>
            </a:r>
            <a:r>
              <a:rPr sz="2000" spc="-1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illustrated</a:t>
            </a:r>
            <a:r>
              <a:rPr sz="2000" spc="-1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below:</a:t>
            </a:r>
          </a:p>
        </p:txBody>
      </p:sp>
      <p:grpSp>
        <p:nvGrpSpPr>
          <p:cNvPr id="5" name="object 3"/>
          <p:cNvGrpSpPr/>
          <p:nvPr/>
        </p:nvGrpSpPr>
        <p:grpSpPr>
          <a:xfrm>
            <a:off x="2243051" y="1210496"/>
            <a:ext cx="6614795" cy="3383279"/>
            <a:chOff x="1354346" y="971496"/>
            <a:chExt cx="6614795" cy="3383279"/>
          </a:xfrm>
        </p:grpSpPr>
        <p:pic>
          <p:nvPicPr>
            <p:cNvPr id="6" name="object 4"/>
            <p:cNvPicPr/>
            <p:nvPr/>
          </p:nvPicPr>
          <p:blipFill>
            <a:blip r:embed="rId2" cstate="print"/>
            <a:stretch>
              <a:fillRect/>
            </a:stretch>
          </p:blipFill>
          <p:spPr>
            <a:xfrm>
              <a:off x="1354346" y="971496"/>
              <a:ext cx="6614368" cy="3383220"/>
            </a:xfrm>
            <a:prstGeom prst="rect">
              <a:avLst/>
            </a:prstGeom>
          </p:spPr>
        </p:pic>
        <p:pic>
          <p:nvPicPr>
            <p:cNvPr id="7" name="object 5"/>
            <p:cNvPicPr/>
            <p:nvPr/>
          </p:nvPicPr>
          <p:blipFill>
            <a:blip r:embed="rId3" cstate="print"/>
            <a:stretch>
              <a:fillRect/>
            </a:stretch>
          </p:blipFill>
          <p:spPr>
            <a:xfrm>
              <a:off x="1547664" y="1164814"/>
              <a:ext cx="6030168" cy="2799019"/>
            </a:xfrm>
            <a:prstGeom prst="rect">
              <a:avLst/>
            </a:prstGeom>
          </p:spPr>
        </p:pic>
      </p:grpSp>
      <p:sp>
        <p:nvSpPr>
          <p:cNvPr id="8" name="object 6"/>
          <p:cNvSpPr txBox="1"/>
          <p:nvPr/>
        </p:nvSpPr>
        <p:spPr>
          <a:xfrm>
            <a:off x="377727" y="4752319"/>
            <a:ext cx="11467910" cy="1564531"/>
          </a:xfrm>
          <a:prstGeom prst="rect">
            <a:avLst/>
          </a:prstGeom>
        </p:spPr>
        <p:txBody>
          <a:bodyPr vert="horz" wrap="square" lIns="0" tIns="12700" rIns="0" bIns="0" rtlCol="0">
            <a:spAutoFit/>
          </a:bodyPr>
          <a:lstStyle/>
          <a:p>
            <a:pPr marL="354965" marR="99060" indent="-342900" algn="just">
              <a:lnSpc>
                <a:spcPct val="100000"/>
              </a:lnSpc>
              <a:spcBef>
                <a:spcPts val="100"/>
              </a:spcBef>
              <a:buFont typeface="Arial" panose="020B0604020202020204" pitchFamily="34" charset="0"/>
              <a:buChar char="•"/>
              <a:tabLst>
                <a:tab pos="391795" algn="l"/>
                <a:tab pos="392430" algn="l"/>
              </a:tabLst>
            </a:pPr>
            <a:r>
              <a:rPr sz="2000" dirty="0">
                <a:latin typeface="Arial" panose="020B0604020202020204" pitchFamily="34" charset="0"/>
                <a:cs typeface="Arial" panose="020B0604020202020204" pitchFamily="34" charset="0"/>
              </a:rPr>
              <a:t>A </a:t>
            </a:r>
            <a:r>
              <a:rPr sz="2000" spc="-5" dirty="0">
                <a:latin typeface="Arial" panose="020B0604020202020204" pitchFamily="34" charset="0"/>
                <a:cs typeface="Arial" panose="020B0604020202020204" pitchFamily="34" charset="0"/>
              </a:rPr>
              <a:t>co-sinusoidal </a:t>
            </a:r>
            <a:r>
              <a:rPr sz="2000" dirty="0">
                <a:latin typeface="Arial" panose="020B0604020202020204" pitchFamily="34" charset="0"/>
                <a:cs typeface="Arial" panose="020B0604020202020204" pitchFamily="34" charset="0"/>
              </a:rPr>
              <a:t>variation </a:t>
            </a:r>
            <a:r>
              <a:rPr sz="2000" spc="-5" dirty="0">
                <a:latin typeface="Arial" panose="020B0604020202020204" pitchFamily="34" charset="0"/>
                <a:cs typeface="Arial" panose="020B0604020202020204" pitchFamily="34" charset="0"/>
              </a:rPr>
              <a:t>is still </a:t>
            </a:r>
            <a:r>
              <a:rPr sz="2000" dirty="0">
                <a:latin typeface="Arial" panose="020B0604020202020204" pitchFamily="34" charset="0"/>
                <a:cs typeface="Arial" panose="020B0604020202020204" pitchFamily="34" charset="0"/>
              </a:rPr>
              <a:t>obtained </a:t>
            </a:r>
            <a:r>
              <a:rPr sz="2000" spc="-5" dirty="0">
                <a:latin typeface="Arial" panose="020B0604020202020204" pitchFamily="34" charset="0"/>
                <a:cs typeface="Arial" panose="020B0604020202020204" pitchFamily="34" charset="0"/>
              </a:rPr>
              <a:t>across the core with the </a:t>
            </a:r>
            <a:r>
              <a:rPr sz="2000" dirty="0">
                <a:latin typeface="Arial" panose="020B0604020202020204" pitchFamily="34" charset="0"/>
                <a:cs typeface="Arial" panose="020B0604020202020204" pitchFamily="34" charset="0"/>
              </a:rPr>
              <a:t>peak </a:t>
            </a:r>
            <a:r>
              <a:rPr sz="2000" spc="-484"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being</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displaced </a:t>
            </a:r>
            <a:r>
              <a:rPr sz="2000" spc="-5" dirty="0">
                <a:latin typeface="Arial" panose="020B0604020202020204" pitchFamily="34" charset="0"/>
                <a:cs typeface="Arial" panose="020B0604020202020204" pitchFamily="34" charset="0"/>
              </a:rPr>
              <a:t>towards</a:t>
            </a:r>
            <a:r>
              <a:rPr sz="2000" spc="-1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the </a:t>
            </a:r>
            <a:r>
              <a:rPr sz="2000" dirty="0">
                <a:latin typeface="Arial" panose="020B0604020202020204" pitchFamily="34" charset="0"/>
                <a:cs typeface="Arial" panose="020B0604020202020204" pitchFamily="34" charset="0"/>
              </a:rPr>
              <a:t>n</a:t>
            </a:r>
            <a:r>
              <a:rPr sz="2000" baseline="-25000" dirty="0">
                <a:latin typeface="Arial" panose="020B0604020202020204" pitchFamily="34" charset="0"/>
                <a:cs typeface="Arial" panose="020B0604020202020204" pitchFamily="34" charset="0"/>
              </a:rPr>
              <a:t>2</a:t>
            </a:r>
            <a:r>
              <a:rPr sz="2000" dirty="0">
                <a:latin typeface="Arial" panose="020B0604020202020204" pitchFamily="34" charset="0"/>
                <a:cs typeface="Arial" panose="020B0604020202020204" pitchFamily="34" charset="0"/>
              </a:rPr>
              <a:t>/n</a:t>
            </a:r>
            <a:r>
              <a:rPr sz="2000" baseline="-25000" dirty="0">
                <a:latin typeface="Arial" panose="020B0604020202020204" pitchFamily="34" charset="0"/>
                <a:cs typeface="Arial" panose="020B0604020202020204" pitchFamily="34" charset="0"/>
              </a:rPr>
              <a:t>1</a:t>
            </a:r>
            <a:r>
              <a:rPr sz="200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interface.</a:t>
            </a:r>
            <a:endParaRPr lang="en-IN" sz="2000" dirty="0">
              <a:latin typeface="Arial" panose="020B0604020202020204" pitchFamily="34" charset="0"/>
              <a:cs typeface="Arial" panose="020B0604020202020204" pitchFamily="34" charset="0"/>
            </a:endParaRPr>
          </a:p>
          <a:p>
            <a:pPr marL="354965" marR="99060" indent="-342900" algn="just">
              <a:lnSpc>
                <a:spcPct val="100000"/>
              </a:lnSpc>
              <a:spcBef>
                <a:spcPts val="100"/>
              </a:spcBef>
              <a:buFont typeface="Arial" panose="020B0604020202020204" pitchFamily="34" charset="0"/>
              <a:buChar char="•"/>
              <a:tabLst>
                <a:tab pos="391795" algn="l"/>
                <a:tab pos="392430" algn="l"/>
              </a:tabLst>
            </a:pPr>
            <a:r>
              <a:rPr sz="2000" spc="-5" dirty="0">
                <a:latin typeface="Arial" panose="020B0604020202020204" pitchFamily="34" charset="0"/>
                <a:cs typeface="Arial" panose="020B0604020202020204" pitchFamily="34" charset="0"/>
              </a:rPr>
              <a:t>The above analysis assumes an infinitely wide waveguide; in </a:t>
            </a:r>
            <a:r>
              <a:rPr sz="2000" dirty="0">
                <a:latin typeface="Arial" panose="020B0604020202020204" pitchFamily="34" charset="0"/>
                <a:cs typeface="Arial" panose="020B0604020202020204" pitchFamily="34" charset="0"/>
              </a:rPr>
              <a:t>practice </a:t>
            </a:r>
            <a:r>
              <a:rPr sz="2000" spc="-484"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most</a:t>
            </a:r>
            <a:r>
              <a:rPr sz="2000" spc="-1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waveguides</a:t>
            </a:r>
            <a:r>
              <a:rPr sz="2000" spc="-1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used</a:t>
            </a:r>
            <a:r>
              <a:rPr sz="2000" spc="-5" dirty="0">
                <a:latin typeface="Arial" panose="020B0604020202020204" pitchFamily="34" charset="0"/>
                <a:cs typeface="Arial" panose="020B0604020202020204" pitchFamily="34" charset="0"/>
              </a:rPr>
              <a:t> in</a:t>
            </a:r>
            <a:r>
              <a:rPr sz="2000" spc="-1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IO</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have</a:t>
            </a:r>
            <a:r>
              <a:rPr sz="2000" spc="-5" dirty="0">
                <a:latin typeface="Arial" panose="020B0604020202020204" pitchFamily="34" charset="0"/>
                <a:cs typeface="Arial" panose="020B0604020202020204" pitchFamily="34" charset="0"/>
              </a:rPr>
              <a:t> an approximately</a:t>
            </a:r>
            <a:r>
              <a:rPr sz="2000" spc="-1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rectangular</a:t>
            </a:r>
            <a:r>
              <a:rPr lang="en-IN" sz="2000" dirty="0">
                <a:latin typeface="Arial" panose="020B0604020202020204" pitchFamily="34" charset="0"/>
                <a:cs typeface="Arial" panose="020B0604020202020204" pitchFamily="34" charset="0"/>
              </a:rPr>
              <a:t>r </a:t>
            </a:r>
            <a:r>
              <a:rPr sz="2000" spc="-5" dirty="0">
                <a:latin typeface="Arial" panose="020B0604020202020204" pitchFamily="34" charset="0"/>
                <a:cs typeface="Arial" panose="020B0604020202020204" pitchFamily="34" charset="0"/>
              </a:rPr>
              <a:t>cross-section</a:t>
            </a:r>
            <a:r>
              <a:rPr sz="2000" spc="-1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so</a:t>
            </a:r>
            <a:r>
              <a:rPr sz="2000" spc="-1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that</a:t>
            </a:r>
            <a:r>
              <a:rPr sz="2000" spc="-1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there</a:t>
            </a:r>
            <a:r>
              <a:rPr sz="2000" spc="-1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is</a:t>
            </a:r>
            <a:r>
              <a:rPr sz="2000" spc="-1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confinement</a:t>
            </a:r>
            <a:r>
              <a:rPr sz="2000" spc="-1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in</a:t>
            </a:r>
            <a:r>
              <a:rPr sz="2000" spc="-1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both</a:t>
            </a:r>
            <a:r>
              <a:rPr sz="2000" spc="-5" dirty="0">
                <a:latin typeface="Arial" panose="020B0604020202020204" pitchFamily="34" charset="0"/>
                <a:cs typeface="Arial" panose="020B0604020202020204" pitchFamily="34" charset="0"/>
              </a:rPr>
              <a:t> the </a:t>
            </a:r>
            <a:r>
              <a:rPr sz="2000" dirty="0">
                <a:latin typeface="Arial" panose="020B0604020202020204" pitchFamily="34" charset="0"/>
                <a:cs typeface="Arial" panose="020B0604020202020204" pitchFamily="34" charset="0"/>
              </a:rPr>
              <a:t>x</a:t>
            </a:r>
            <a:r>
              <a:rPr sz="2000" spc="-5" dirty="0">
                <a:latin typeface="Arial" panose="020B0604020202020204" pitchFamily="34" charset="0"/>
                <a:cs typeface="Arial" panose="020B0604020202020204" pitchFamily="34" charset="0"/>
              </a:rPr>
              <a:t> and</a:t>
            </a:r>
            <a:r>
              <a:rPr sz="2000" spc="-1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y</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directions.</a:t>
            </a:r>
          </a:p>
        </p:txBody>
      </p:sp>
      <p:sp>
        <p:nvSpPr>
          <p:cNvPr id="9" name="TextBox 8">
            <a:extLst>
              <a:ext uri="{FF2B5EF4-FFF2-40B4-BE49-F238E27FC236}">
                <a16:creationId xmlns:a16="http://schemas.microsoft.com/office/drawing/2014/main" id="{A7F37099-CBE3-2E07-D768-9914D6B864EA}"/>
              </a:ext>
            </a:extLst>
          </p:cNvPr>
          <p:cNvSpPr txBox="1"/>
          <p:nvPr/>
        </p:nvSpPr>
        <p:spPr>
          <a:xfrm>
            <a:off x="3658725" y="0"/>
            <a:ext cx="4119846" cy="461665"/>
          </a:xfrm>
          <a:prstGeom prst="rect">
            <a:avLst/>
          </a:prstGeom>
          <a:noFill/>
        </p:spPr>
        <p:txBody>
          <a:bodyPr wrap="none" rtlCol="0">
            <a:spAutoFit/>
          </a:bodyPr>
          <a:lstStyle/>
          <a:p>
            <a:pPr algn="just"/>
            <a:r>
              <a:rPr lang="en-IN" sz="2400" b="1" dirty="0">
                <a:solidFill>
                  <a:srgbClr val="0000CC"/>
                </a:solidFill>
                <a:latin typeface="Arial" panose="020B0604020202020204" pitchFamily="34" charset="0"/>
                <a:cs typeface="Arial" panose="020B0604020202020204" pitchFamily="34" charset="0"/>
              </a:rPr>
              <a:t>Slab and Strip Waveguides</a:t>
            </a:r>
          </a:p>
        </p:txBody>
      </p:sp>
    </p:spTree>
    <p:extLst>
      <p:ext uri="{BB962C8B-B14F-4D97-AF65-F5344CB8AC3E}">
        <p14:creationId xmlns:p14="http://schemas.microsoft.com/office/powerpoint/2010/main" val="16847073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4081505" y="685824"/>
            <a:ext cx="3424887" cy="656975"/>
          </a:xfrm>
          <a:prstGeom prst="rect">
            <a:avLst/>
          </a:prstGeom>
          <a:solidFill>
            <a:srgbClr val="AD0101"/>
          </a:solidFill>
          <a:ln w="22224">
            <a:solidFill>
              <a:srgbClr val="7E0000"/>
            </a:solidFill>
          </a:ln>
        </p:spPr>
        <p:txBody>
          <a:bodyPr vert="horz" wrap="square" lIns="0" tIns="96520" rIns="0" bIns="0" rtlCol="0">
            <a:spAutoFit/>
          </a:bodyPr>
          <a:lstStyle/>
          <a:p>
            <a:pPr marL="85725" marR="161925">
              <a:lnSpc>
                <a:spcPct val="100699"/>
              </a:lnSpc>
              <a:spcBef>
                <a:spcPts val="760"/>
              </a:spcBef>
            </a:pPr>
            <a:r>
              <a:rPr sz="1800" spc="-5" dirty="0">
                <a:solidFill>
                  <a:srgbClr val="FFFFFF"/>
                </a:solidFill>
                <a:latin typeface="Arial" panose="020B0604020202020204" pitchFamily="34" charset="0"/>
                <a:cs typeface="Arial" panose="020B0604020202020204" pitchFamily="34" charset="0"/>
              </a:rPr>
              <a:t>Two</a:t>
            </a:r>
            <a:r>
              <a:rPr sz="1800" spc="-30"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basic</a:t>
            </a:r>
            <a:r>
              <a:rPr sz="1800" spc="-25"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geometries</a:t>
            </a:r>
            <a:r>
              <a:rPr sz="1800" spc="-25"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used</a:t>
            </a:r>
            <a:r>
              <a:rPr sz="1800" spc="-20"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for </a:t>
            </a:r>
            <a:r>
              <a:rPr sz="1800" spc="-434"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making</a:t>
            </a:r>
            <a:r>
              <a:rPr sz="1800" spc="-25" dirty="0">
                <a:solidFill>
                  <a:srgbClr val="FFFFFF"/>
                </a:solidFill>
                <a:latin typeface="Arial" panose="020B0604020202020204" pitchFamily="34" charset="0"/>
                <a:cs typeface="Arial" panose="020B0604020202020204" pitchFamily="34" charset="0"/>
              </a:rPr>
              <a:t> </a:t>
            </a:r>
            <a:r>
              <a:rPr sz="1800" dirty="0">
                <a:solidFill>
                  <a:srgbClr val="FFFFFF"/>
                </a:solidFill>
                <a:latin typeface="Arial" panose="020B0604020202020204" pitchFamily="34" charset="0"/>
                <a:cs typeface="Arial" panose="020B0604020202020204" pitchFamily="34" charset="0"/>
              </a:rPr>
              <a:t>IO</a:t>
            </a:r>
            <a:r>
              <a:rPr sz="1800" spc="-15"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stripe</a:t>
            </a:r>
            <a:r>
              <a:rPr sz="1800" spc="-25" dirty="0">
                <a:solidFill>
                  <a:srgbClr val="FFFFFF"/>
                </a:solidFill>
                <a:latin typeface="Arial" panose="020B0604020202020204" pitchFamily="34" charset="0"/>
                <a:cs typeface="Arial" panose="020B0604020202020204" pitchFamily="34" charset="0"/>
              </a:rPr>
              <a:t> </a:t>
            </a:r>
            <a:r>
              <a:rPr sz="1800" spc="-5" dirty="0">
                <a:solidFill>
                  <a:srgbClr val="FFFFFF"/>
                </a:solidFill>
                <a:latin typeface="Arial" panose="020B0604020202020204" pitchFamily="34" charset="0"/>
                <a:cs typeface="Arial" panose="020B0604020202020204" pitchFamily="34" charset="0"/>
              </a:rPr>
              <a:t>waveguides</a:t>
            </a:r>
            <a:endParaRPr sz="1800" dirty="0">
              <a:latin typeface="Arial" panose="020B0604020202020204" pitchFamily="34" charset="0"/>
              <a:cs typeface="Arial" panose="020B0604020202020204" pitchFamily="34" charset="0"/>
            </a:endParaRPr>
          </a:p>
        </p:txBody>
      </p:sp>
      <p:grpSp>
        <p:nvGrpSpPr>
          <p:cNvPr id="5" name="object 3"/>
          <p:cNvGrpSpPr/>
          <p:nvPr/>
        </p:nvGrpSpPr>
        <p:grpSpPr>
          <a:xfrm>
            <a:off x="2158609" y="1985933"/>
            <a:ext cx="2782570" cy="742315"/>
            <a:chOff x="1152769" y="2193751"/>
            <a:chExt cx="2782570" cy="742315"/>
          </a:xfrm>
        </p:grpSpPr>
        <p:sp>
          <p:nvSpPr>
            <p:cNvPr id="6" name="object 4"/>
            <p:cNvSpPr/>
            <p:nvPr/>
          </p:nvSpPr>
          <p:spPr>
            <a:xfrm>
              <a:off x="1163881" y="2204864"/>
              <a:ext cx="2760345" cy="720090"/>
            </a:xfrm>
            <a:custGeom>
              <a:avLst/>
              <a:gdLst/>
              <a:ahLst/>
              <a:cxnLst/>
              <a:rect l="l" t="t" r="r" b="b"/>
              <a:pathLst>
                <a:path w="2760345" h="720089">
                  <a:moveTo>
                    <a:pt x="1380022" y="720079"/>
                  </a:moveTo>
                  <a:lnTo>
                    <a:pt x="1306730" y="719580"/>
                  </a:lnTo>
                  <a:lnTo>
                    <a:pt x="1234435" y="718100"/>
                  </a:lnTo>
                  <a:lnTo>
                    <a:pt x="1163232" y="715663"/>
                  </a:lnTo>
                  <a:lnTo>
                    <a:pt x="1093215" y="712294"/>
                  </a:lnTo>
                  <a:lnTo>
                    <a:pt x="1024482" y="708018"/>
                  </a:lnTo>
                  <a:lnTo>
                    <a:pt x="957126" y="702860"/>
                  </a:lnTo>
                  <a:lnTo>
                    <a:pt x="891243" y="696845"/>
                  </a:lnTo>
                  <a:lnTo>
                    <a:pt x="826929" y="689997"/>
                  </a:lnTo>
                  <a:lnTo>
                    <a:pt x="764278" y="682343"/>
                  </a:lnTo>
                  <a:lnTo>
                    <a:pt x="703388" y="673905"/>
                  </a:lnTo>
                  <a:lnTo>
                    <a:pt x="644352" y="664711"/>
                  </a:lnTo>
                  <a:lnTo>
                    <a:pt x="587266" y="654783"/>
                  </a:lnTo>
                  <a:lnTo>
                    <a:pt x="532225" y="644148"/>
                  </a:lnTo>
                  <a:lnTo>
                    <a:pt x="479325" y="632830"/>
                  </a:lnTo>
                  <a:lnTo>
                    <a:pt x="428662" y="620853"/>
                  </a:lnTo>
                  <a:lnTo>
                    <a:pt x="380330" y="608244"/>
                  </a:lnTo>
                  <a:lnTo>
                    <a:pt x="334425" y="595026"/>
                  </a:lnTo>
                  <a:lnTo>
                    <a:pt x="291043" y="581225"/>
                  </a:lnTo>
                  <a:lnTo>
                    <a:pt x="250278" y="566865"/>
                  </a:lnTo>
                  <a:lnTo>
                    <a:pt x="212226" y="551972"/>
                  </a:lnTo>
                  <a:lnTo>
                    <a:pt x="176983" y="536570"/>
                  </a:lnTo>
                  <a:lnTo>
                    <a:pt x="115304" y="504338"/>
                  </a:lnTo>
                  <a:lnTo>
                    <a:pt x="66003" y="470371"/>
                  </a:lnTo>
                  <a:lnTo>
                    <a:pt x="29843" y="434866"/>
                  </a:lnTo>
                  <a:lnTo>
                    <a:pt x="7588" y="398022"/>
                  </a:lnTo>
                  <a:lnTo>
                    <a:pt x="0" y="360039"/>
                  </a:lnTo>
                  <a:lnTo>
                    <a:pt x="1912" y="340918"/>
                  </a:lnTo>
                  <a:lnTo>
                    <a:pt x="16929" y="303480"/>
                  </a:lnTo>
                  <a:lnTo>
                    <a:pt x="46232" y="267281"/>
                  </a:lnTo>
                  <a:lnTo>
                    <a:pt x="89058" y="232520"/>
                  </a:lnTo>
                  <a:lnTo>
                    <a:pt x="144644" y="199396"/>
                  </a:lnTo>
                  <a:lnTo>
                    <a:pt x="212226" y="168107"/>
                  </a:lnTo>
                  <a:lnTo>
                    <a:pt x="250278" y="153214"/>
                  </a:lnTo>
                  <a:lnTo>
                    <a:pt x="291043" y="138854"/>
                  </a:lnTo>
                  <a:lnTo>
                    <a:pt x="334425" y="125053"/>
                  </a:lnTo>
                  <a:lnTo>
                    <a:pt x="380330" y="111835"/>
                  </a:lnTo>
                  <a:lnTo>
                    <a:pt x="428662" y="99226"/>
                  </a:lnTo>
                  <a:lnTo>
                    <a:pt x="479325" y="87249"/>
                  </a:lnTo>
                  <a:lnTo>
                    <a:pt x="532225" y="75931"/>
                  </a:lnTo>
                  <a:lnTo>
                    <a:pt x="587266" y="65296"/>
                  </a:lnTo>
                  <a:lnTo>
                    <a:pt x="644352" y="55368"/>
                  </a:lnTo>
                  <a:lnTo>
                    <a:pt x="703388" y="46174"/>
                  </a:lnTo>
                  <a:lnTo>
                    <a:pt x="764278" y="37736"/>
                  </a:lnTo>
                  <a:lnTo>
                    <a:pt x="826929" y="30082"/>
                  </a:lnTo>
                  <a:lnTo>
                    <a:pt x="891243" y="23234"/>
                  </a:lnTo>
                  <a:lnTo>
                    <a:pt x="957126" y="17219"/>
                  </a:lnTo>
                  <a:lnTo>
                    <a:pt x="1024482" y="12061"/>
                  </a:lnTo>
                  <a:lnTo>
                    <a:pt x="1093215" y="7785"/>
                  </a:lnTo>
                  <a:lnTo>
                    <a:pt x="1163232" y="4416"/>
                  </a:lnTo>
                  <a:lnTo>
                    <a:pt x="1234435" y="1979"/>
                  </a:lnTo>
                  <a:lnTo>
                    <a:pt x="1306730" y="499"/>
                  </a:lnTo>
                  <a:lnTo>
                    <a:pt x="1380022" y="0"/>
                  </a:lnTo>
                  <a:lnTo>
                    <a:pt x="1453314" y="499"/>
                  </a:lnTo>
                  <a:lnTo>
                    <a:pt x="1525609" y="1979"/>
                  </a:lnTo>
                  <a:lnTo>
                    <a:pt x="1596812" y="4416"/>
                  </a:lnTo>
                  <a:lnTo>
                    <a:pt x="1666829" y="7785"/>
                  </a:lnTo>
                  <a:lnTo>
                    <a:pt x="1735562" y="12061"/>
                  </a:lnTo>
                  <a:lnTo>
                    <a:pt x="1802918" y="17219"/>
                  </a:lnTo>
                  <a:lnTo>
                    <a:pt x="1868801" y="23234"/>
                  </a:lnTo>
                  <a:lnTo>
                    <a:pt x="1933115" y="30082"/>
                  </a:lnTo>
                  <a:lnTo>
                    <a:pt x="1995766" y="37736"/>
                  </a:lnTo>
                  <a:lnTo>
                    <a:pt x="2056656" y="46174"/>
                  </a:lnTo>
                  <a:lnTo>
                    <a:pt x="2115692" y="55368"/>
                  </a:lnTo>
                  <a:lnTo>
                    <a:pt x="2172778" y="65296"/>
                  </a:lnTo>
                  <a:lnTo>
                    <a:pt x="2227819" y="75931"/>
                  </a:lnTo>
                  <a:lnTo>
                    <a:pt x="2280719" y="87249"/>
                  </a:lnTo>
                  <a:lnTo>
                    <a:pt x="2331382" y="99226"/>
                  </a:lnTo>
                  <a:lnTo>
                    <a:pt x="2379714" y="111835"/>
                  </a:lnTo>
                  <a:lnTo>
                    <a:pt x="2425619" y="125053"/>
                  </a:lnTo>
                  <a:lnTo>
                    <a:pt x="2469001" y="138854"/>
                  </a:lnTo>
                  <a:lnTo>
                    <a:pt x="2509766" y="153214"/>
                  </a:lnTo>
                  <a:lnTo>
                    <a:pt x="2547818" y="168107"/>
                  </a:lnTo>
                  <a:lnTo>
                    <a:pt x="2583061" y="183509"/>
                  </a:lnTo>
                  <a:lnTo>
                    <a:pt x="2644740" y="215741"/>
                  </a:lnTo>
                  <a:lnTo>
                    <a:pt x="2694041" y="249708"/>
                  </a:lnTo>
                  <a:lnTo>
                    <a:pt x="2730201" y="285213"/>
                  </a:lnTo>
                  <a:lnTo>
                    <a:pt x="2752456" y="322057"/>
                  </a:lnTo>
                  <a:lnTo>
                    <a:pt x="2760044" y="360039"/>
                  </a:lnTo>
                  <a:lnTo>
                    <a:pt x="2758132" y="379161"/>
                  </a:lnTo>
                  <a:lnTo>
                    <a:pt x="2743115" y="416599"/>
                  </a:lnTo>
                  <a:lnTo>
                    <a:pt x="2713812" y="452798"/>
                  </a:lnTo>
                  <a:lnTo>
                    <a:pt x="2670986" y="487559"/>
                  </a:lnTo>
                  <a:lnTo>
                    <a:pt x="2615400" y="520683"/>
                  </a:lnTo>
                  <a:lnTo>
                    <a:pt x="2547818" y="551972"/>
                  </a:lnTo>
                  <a:lnTo>
                    <a:pt x="2509766" y="566865"/>
                  </a:lnTo>
                  <a:lnTo>
                    <a:pt x="2469001" y="581225"/>
                  </a:lnTo>
                  <a:lnTo>
                    <a:pt x="2425619" y="595026"/>
                  </a:lnTo>
                  <a:lnTo>
                    <a:pt x="2379714" y="608244"/>
                  </a:lnTo>
                  <a:lnTo>
                    <a:pt x="2331382" y="620853"/>
                  </a:lnTo>
                  <a:lnTo>
                    <a:pt x="2280719" y="632830"/>
                  </a:lnTo>
                  <a:lnTo>
                    <a:pt x="2227819" y="644148"/>
                  </a:lnTo>
                  <a:lnTo>
                    <a:pt x="2172778" y="654783"/>
                  </a:lnTo>
                  <a:lnTo>
                    <a:pt x="2115692" y="664711"/>
                  </a:lnTo>
                  <a:lnTo>
                    <a:pt x="2056656" y="673905"/>
                  </a:lnTo>
                  <a:lnTo>
                    <a:pt x="1995766" y="682343"/>
                  </a:lnTo>
                  <a:lnTo>
                    <a:pt x="1933115" y="689997"/>
                  </a:lnTo>
                  <a:lnTo>
                    <a:pt x="1868801" y="696845"/>
                  </a:lnTo>
                  <a:lnTo>
                    <a:pt x="1802918" y="702860"/>
                  </a:lnTo>
                  <a:lnTo>
                    <a:pt x="1735562" y="708018"/>
                  </a:lnTo>
                  <a:lnTo>
                    <a:pt x="1666829" y="712294"/>
                  </a:lnTo>
                  <a:lnTo>
                    <a:pt x="1596812" y="715663"/>
                  </a:lnTo>
                  <a:lnTo>
                    <a:pt x="1525609" y="718100"/>
                  </a:lnTo>
                  <a:lnTo>
                    <a:pt x="1453314" y="719580"/>
                  </a:lnTo>
                  <a:lnTo>
                    <a:pt x="1380022" y="720079"/>
                  </a:lnTo>
                  <a:close/>
                </a:path>
              </a:pathLst>
            </a:custGeom>
            <a:solidFill>
              <a:srgbClr val="AD0101"/>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5"/>
            <p:cNvSpPr/>
            <p:nvPr/>
          </p:nvSpPr>
          <p:spPr>
            <a:xfrm>
              <a:off x="1163881" y="2204864"/>
              <a:ext cx="2760345" cy="720090"/>
            </a:xfrm>
            <a:custGeom>
              <a:avLst/>
              <a:gdLst/>
              <a:ahLst/>
              <a:cxnLst/>
              <a:rect l="l" t="t" r="r" b="b"/>
              <a:pathLst>
                <a:path w="2760345" h="720089">
                  <a:moveTo>
                    <a:pt x="0" y="360039"/>
                  </a:moveTo>
                  <a:lnTo>
                    <a:pt x="1912" y="340918"/>
                  </a:lnTo>
                  <a:lnTo>
                    <a:pt x="7588" y="322057"/>
                  </a:lnTo>
                  <a:lnTo>
                    <a:pt x="29843" y="285213"/>
                  </a:lnTo>
                  <a:lnTo>
                    <a:pt x="66003" y="249708"/>
                  </a:lnTo>
                  <a:lnTo>
                    <a:pt x="115304" y="215741"/>
                  </a:lnTo>
                  <a:lnTo>
                    <a:pt x="176983" y="183509"/>
                  </a:lnTo>
                  <a:lnTo>
                    <a:pt x="212226" y="168107"/>
                  </a:lnTo>
                  <a:lnTo>
                    <a:pt x="250278" y="153214"/>
                  </a:lnTo>
                  <a:lnTo>
                    <a:pt x="291043" y="138854"/>
                  </a:lnTo>
                  <a:lnTo>
                    <a:pt x="334425" y="125053"/>
                  </a:lnTo>
                  <a:lnTo>
                    <a:pt x="380330" y="111835"/>
                  </a:lnTo>
                  <a:lnTo>
                    <a:pt x="428662" y="99226"/>
                  </a:lnTo>
                  <a:lnTo>
                    <a:pt x="479325" y="87249"/>
                  </a:lnTo>
                  <a:lnTo>
                    <a:pt x="532225" y="75931"/>
                  </a:lnTo>
                  <a:lnTo>
                    <a:pt x="587266" y="65296"/>
                  </a:lnTo>
                  <a:lnTo>
                    <a:pt x="644352" y="55368"/>
                  </a:lnTo>
                  <a:lnTo>
                    <a:pt x="703388" y="46174"/>
                  </a:lnTo>
                  <a:lnTo>
                    <a:pt x="764278" y="37736"/>
                  </a:lnTo>
                  <a:lnTo>
                    <a:pt x="826929" y="30082"/>
                  </a:lnTo>
                  <a:lnTo>
                    <a:pt x="891243" y="23234"/>
                  </a:lnTo>
                  <a:lnTo>
                    <a:pt x="957126" y="17219"/>
                  </a:lnTo>
                  <a:lnTo>
                    <a:pt x="1024482" y="12061"/>
                  </a:lnTo>
                  <a:lnTo>
                    <a:pt x="1093215" y="7785"/>
                  </a:lnTo>
                  <a:lnTo>
                    <a:pt x="1163232" y="4416"/>
                  </a:lnTo>
                  <a:lnTo>
                    <a:pt x="1234435" y="1979"/>
                  </a:lnTo>
                  <a:lnTo>
                    <a:pt x="1306730" y="499"/>
                  </a:lnTo>
                  <a:lnTo>
                    <a:pt x="1380022" y="0"/>
                  </a:lnTo>
                  <a:lnTo>
                    <a:pt x="1453314" y="499"/>
                  </a:lnTo>
                  <a:lnTo>
                    <a:pt x="1525609" y="1979"/>
                  </a:lnTo>
                  <a:lnTo>
                    <a:pt x="1596812" y="4416"/>
                  </a:lnTo>
                  <a:lnTo>
                    <a:pt x="1666829" y="7785"/>
                  </a:lnTo>
                  <a:lnTo>
                    <a:pt x="1735562" y="12061"/>
                  </a:lnTo>
                  <a:lnTo>
                    <a:pt x="1802918" y="17219"/>
                  </a:lnTo>
                  <a:lnTo>
                    <a:pt x="1868801" y="23234"/>
                  </a:lnTo>
                  <a:lnTo>
                    <a:pt x="1933115" y="30082"/>
                  </a:lnTo>
                  <a:lnTo>
                    <a:pt x="1995766" y="37736"/>
                  </a:lnTo>
                  <a:lnTo>
                    <a:pt x="2056656" y="46174"/>
                  </a:lnTo>
                  <a:lnTo>
                    <a:pt x="2115692" y="55368"/>
                  </a:lnTo>
                  <a:lnTo>
                    <a:pt x="2172778" y="65296"/>
                  </a:lnTo>
                  <a:lnTo>
                    <a:pt x="2227819" y="75931"/>
                  </a:lnTo>
                  <a:lnTo>
                    <a:pt x="2280719" y="87249"/>
                  </a:lnTo>
                  <a:lnTo>
                    <a:pt x="2331382" y="99226"/>
                  </a:lnTo>
                  <a:lnTo>
                    <a:pt x="2379714" y="111835"/>
                  </a:lnTo>
                  <a:lnTo>
                    <a:pt x="2425619" y="125053"/>
                  </a:lnTo>
                  <a:lnTo>
                    <a:pt x="2469001" y="138854"/>
                  </a:lnTo>
                  <a:lnTo>
                    <a:pt x="2509766" y="153214"/>
                  </a:lnTo>
                  <a:lnTo>
                    <a:pt x="2547818" y="168107"/>
                  </a:lnTo>
                  <a:lnTo>
                    <a:pt x="2583061" y="183509"/>
                  </a:lnTo>
                  <a:lnTo>
                    <a:pt x="2644740" y="215741"/>
                  </a:lnTo>
                  <a:lnTo>
                    <a:pt x="2694041" y="249708"/>
                  </a:lnTo>
                  <a:lnTo>
                    <a:pt x="2730201" y="285213"/>
                  </a:lnTo>
                  <a:lnTo>
                    <a:pt x="2752456" y="322057"/>
                  </a:lnTo>
                  <a:lnTo>
                    <a:pt x="2760044" y="360039"/>
                  </a:lnTo>
                  <a:lnTo>
                    <a:pt x="2752456" y="398022"/>
                  </a:lnTo>
                  <a:lnTo>
                    <a:pt x="2730201" y="434866"/>
                  </a:lnTo>
                  <a:lnTo>
                    <a:pt x="2694041" y="470371"/>
                  </a:lnTo>
                  <a:lnTo>
                    <a:pt x="2644740" y="504338"/>
                  </a:lnTo>
                  <a:lnTo>
                    <a:pt x="2583061" y="536570"/>
                  </a:lnTo>
                  <a:lnTo>
                    <a:pt x="2547818" y="551972"/>
                  </a:lnTo>
                  <a:lnTo>
                    <a:pt x="2509766" y="566865"/>
                  </a:lnTo>
                  <a:lnTo>
                    <a:pt x="2469001" y="581225"/>
                  </a:lnTo>
                  <a:lnTo>
                    <a:pt x="2425619" y="595026"/>
                  </a:lnTo>
                  <a:lnTo>
                    <a:pt x="2379714" y="608244"/>
                  </a:lnTo>
                  <a:lnTo>
                    <a:pt x="2331382" y="620853"/>
                  </a:lnTo>
                  <a:lnTo>
                    <a:pt x="2280719" y="632830"/>
                  </a:lnTo>
                  <a:lnTo>
                    <a:pt x="2227819" y="644148"/>
                  </a:lnTo>
                  <a:lnTo>
                    <a:pt x="2172778" y="654783"/>
                  </a:lnTo>
                  <a:lnTo>
                    <a:pt x="2115692" y="664711"/>
                  </a:lnTo>
                  <a:lnTo>
                    <a:pt x="2056656" y="673905"/>
                  </a:lnTo>
                  <a:lnTo>
                    <a:pt x="1995766" y="682343"/>
                  </a:lnTo>
                  <a:lnTo>
                    <a:pt x="1933115" y="689997"/>
                  </a:lnTo>
                  <a:lnTo>
                    <a:pt x="1868801" y="696845"/>
                  </a:lnTo>
                  <a:lnTo>
                    <a:pt x="1802918" y="702860"/>
                  </a:lnTo>
                  <a:lnTo>
                    <a:pt x="1735562" y="708018"/>
                  </a:lnTo>
                  <a:lnTo>
                    <a:pt x="1666829" y="712294"/>
                  </a:lnTo>
                  <a:lnTo>
                    <a:pt x="1596812" y="715663"/>
                  </a:lnTo>
                  <a:lnTo>
                    <a:pt x="1525609" y="718100"/>
                  </a:lnTo>
                  <a:lnTo>
                    <a:pt x="1453314" y="719580"/>
                  </a:lnTo>
                  <a:lnTo>
                    <a:pt x="1380022" y="720079"/>
                  </a:lnTo>
                  <a:lnTo>
                    <a:pt x="1306730" y="719580"/>
                  </a:lnTo>
                  <a:lnTo>
                    <a:pt x="1234435" y="718100"/>
                  </a:lnTo>
                  <a:lnTo>
                    <a:pt x="1163232" y="715663"/>
                  </a:lnTo>
                  <a:lnTo>
                    <a:pt x="1093215" y="712294"/>
                  </a:lnTo>
                  <a:lnTo>
                    <a:pt x="1024482" y="708018"/>
                  </a:lnTo>
                  <a:lnTo>
                    <a:pt x="957126" y="702860"/>
                  </a:lnTo>
                  <a:lnTo>
                    <a:pt x="891243" y="696845"/>
                  </a:lnTo>
                  <a:lnTo>
                    <a:pt x="826929" y="689997"/>
                  </a:lnTo>
                  <a:lnTo>
                    <a:pt x="764278" y="682343"/>
                  </a:lnTo>
                  <a:lnTo>
                    <a:pt x="703388" y="673905"/>
                  </a:lnTo>
                  <a:lnTo>
                    <a:pt x="644352" y="664711"/>
                  </a:lnTo>
                  <a:lnTo>
                    <a:pt x="587266" y="654783"/>
                  </a:lnTo>
                  <a:lnTo>
                    <a:pt x="532225" y="644148"/>
                  </a:lnTo>
                  <a:lnTo>
                    <a:pt x="479325" y="632830"/>
                  </a:lnTo>
                  <a:lnTo>
                    <a:pt x="428662" y="620853"/>
                  </a:lnTo>
                  <a:lnTo>
                    <a:pt x="380330" y="608244"/>
                  </a:lnTo>
                  <a:lnTo>
                    <a:pt x="334425" y="595026"/>
                  </a:lnTo>
                  <a:lnTo>
                    <a:pt x="291043" y="581225"/>
                  </a:lnTo>
                  <a:lnTo>
                    <a:pt x="250278" y="566865"/>
                  </a:lnTo>
                  <a:lnTo>
                    <a:pt x="212226" y="551972"/>
                  </a:lnTo>
                  <a:lnTo>
                    <a:pt x="176983" y="536570"/>
                  </a:lnTo>
                  <a:lnTo>
                    <a:pt x="115304" y="504338"/>
                  </a:lnTo>
                  <a:lnTo>
                    <a:pt x="66003" y="470371"/>
                  </a:lnTo>
                  <a:lnTo>
                    <a:pt x="29843" y="434866"/>
                  </a:lnTo>
                  <a:lnTo>
                    <a:pt x="7588" y="398022"/>
                  </a:lnTo>
                  <a:lnTo>
                    <a:pt x="1912" y="379161"/>
                  </a:lnTo>
                  <a:lnTo>
                    <a:pt x="0" y="360039"/>
                  </a:lnTo>
                  <a:close/>
                </a:path>
              </a:pathLst>
            </a:custGeom>
            <a:ln w="22224">
              <a:solidFill>
                <a:srgbClr val="7E0000"/>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8" name="object 6"/>
          <p:cNvSpPr txBox="1"/>
          <p:nvPr/>
        </p:nvSpPr>
        <p:spPr>
          <a:xfrm>
            <a:off x="3016610" y="2059017"/>
            <a:ext cx="1372509" cy="570413"/>
          </a:xfrm>
          <a:prstGeom prst="rect">
            <a:avLst/>
          </a:prstGeom>
        </p:spPr>
        <p:txBody>
          <a:bodyPr vert="horz" wrap="square" lIns="0" tIns="10795" rIns="0" bIns="0" rtlCol="0">
            <a:spAutoFit/>
          </a:bodyPr>
          <a:lstStyle/>
          <a:p>
            <a:pPr marL="12700" marR="5080" indent="139065">
              <a:lnSpc>
                <a:spcPct val="100699"/>
              </a:lnSpc>
              <a:spcBef>
                <a:spcPts val="85"/>
              </a:spcBef>
            </a:pPr>
            <a:r>
              <a:rPr sz="1800" b="1" spc="-5" dirty="0">
                <a:solidFill>
                  <a:srgbClr val="FFFFFF"/>
                </a:solidFill>
                <a:latin typeface="Arial" panose="020B0604020202020204" pitchFamily="34" charset="0"/>
                <a:cs typeface="Arial" panose="020B0604020202020204" pitchFamily="34" charset="0"/>
              </a:rPr>
              <a:t>Channel </a:t>
            </a:r>
            <a:r>
              <a:rPr sz="1800" b="1" dirty="0">
                <a:solidFill>
                  <a:srgbClr val="FFFFFF"/>
                </a:solidFill>
                <a:latin typeface="Arial" panose="020B0604020202020204" pitchFamily="34" charset="0"/>
                <a:cs typeface="Arial" panose="020B0604020202020204" pitchFamily="34" charset="0"/>
              </a:rPr>
              <a:t> </a:t>
            </a:r>
            <a:r>
              <a:rPr sz="1800" b="1" spc="-5" dirty="0">
                <a:solidFill>
                  <a:srgbClr val="FFFFFF"/>
                </a:solidFill>
                <a:latin typeface="Arial" panose="020B0604020202020204" pitchFamily="34" charset="0"/>
                <a:cs typeface="Arial" panose="020B0604020202020204" pitchFamily="34" charset="0"/>
              </a:rPr>
              <a:t>Waveguide</a:t>
            </a:r>
            <a:endParaRPr sz="1800" b="1" dirty="0">
              <a:latin typeface="Arial" panose="020B0604020202020204" pitchFamily="34" charset="0"/>
              <a:cs typeface="Arial" panose="020B0604020202020204" pitchFamily="34" charset="0"/>
            </a:endParaRPr>
          </a:p>
        </p:txBody>
      </p:sp>
      <p:grpSp>
        <p:nvGrpSpPr>
          <p:cNvPr id="9" name="object 7"/>
          <p:cNvGrpSpPr/>
          <p:nvPr/>
        </p:nvGrpSpPr>
        <p:grpSpPr>
          <a:xfrm>
            <a:off x="6502831" y="1985933"/>
            <a:ext cx="2686685" cy="742315"/>
            <a:chOff x="5496991" y="2193751"/>
            <a:chExt cx="2686685" cy="742315"/>
          </a:xfrm>
        </p:grpSpPr>
        <p:sp>
          <p:nvSpPr>
            <p:cNvPr id="10" name="object 8"/>
            <p:cNvSpPr/>
            <p:nvPr/>
          </p:nvSpPr>
          <p:spPr>
            <a:xfrm>
              <a:off x="5508104" y="2204864"/>
              <a:ext cx="2664460" cy="720090"/>
            </a:xfrm>
            <a:custGeom>
              <a:avLst/>
              <a:gdLst/>
              <a:ahLst/>
              <a:cxnLst/>
              <a:rect l="l" t="t" r="r" b="b"/>
              <a:pathLst>
                <a:path w="2664459" h="720089">
                  <a:moveTo>
                    <a:pt x="1332148" y="720079"/>
                  </a:moveTo>
                  <a:lnTo>
                    <a:pt x="1261399" y="719580"/>
                  </a:lnTo>
                  <a:lnTo>
                    <a:pt x="1191612" y="718100"/>
                  </a:lnTo>
                  <a:lnTo>
                    <a:pt x="1122878" y="715663"/>
                  </a:lnTo>
                  <a:lnTo>
                    <a:pt x="1055291" y="712294"/>
                  </a:lnTo>
                  <a:lnTo>
                    <a:pt x="988941" y="708018"/>
                  </a:lnTo>
                  <a:lnTo>
                    <a:pt x="923922" y="702860"/>
                  </a:lnTo>
                  <a:lnTo>
                    <a:pt x="860325" y="696845"/>
                  </a:lnTo>
                  <a:lnTo>
                    <a:pt x="798242" y="689997"/>
                  </a:lnTo>
                  <a:lnTo>
                    <a:pt x="737765" y="682343"/>
                  </a:lnTo>
                  <a:lnTo>
                    <a:pt x="678987" y="673905"/>
                  </a:lnTo>
                  <a:lnTo>
                    <a:pt x="621998" y="664711"/>
                  </a:lnTo>
                  <a:lnTo>
                    <a:pt x="566893" y="654783"/>
                  </a:lnTo>
                  <a:lnTo>
                    <a:pt x="513762" y="644148"/>
                  </a:lnTo>
                  <a:lnTo>
                    <a:pt x="462697" y="632830"/>
                  </a:lnTo>
                  <a:lnTo>
                    <a:pt x="413791" y="620853"/>
                  </a:lnTo>
                  <a:lnTo>
                    <a:pt x="367136" y="608244"/>
                  </a:lnTo>
                  <a:lnTo>
                    <a:pt x="322824" y="595026"/>
                  </a:lnTo>
                  <a:lnTo>
                    <a:pt x="280946" y="581225"/>
                  </a:lnTo>
                  <a:lnTo>
                    <a:pt x="241596" y="566865"/>
                  </a:lnTo>
                  <a:lnTo>
                    <a:pt x="204864" y="551972"/>
                  </a:lnTo>
                  <a:lnTo>
                    <a:pt x="139626" y="520683"/>
                  </a:lnTo>
                  <a:lnTo>
                    <a:pt x="85969" y="487559"/>
                  </a:lnTo>
                  <a:lnTo>
                    <a:pt x="44629" y="452798"/>
                  </a:lnTo>
                  <a:lnTo>
                    <a:pt x="16342" y="416599"/>
                  </a:lnTo>
                  <a:lnTo>
                    <a:pt x="1846" y="379161"/>
                  </a:lnTo>
                  <a:lnTo>
                    <a:pt x="0" y="360039"/>
                  </a:lnTo>
                  <a:lnTo>
                    <a:pt x="1846" y="340918"/>
                  </a:lnTo>
                  <a:lnTo>
                    <a:pt x="16342" y="303480"/>
                  </a:lnTo>
                  <a:lnTo>
                    <a:pt x="44629" y="267281"/>
                  </a:lnTo>
                  <a:lnTo>
                    <a:pt x="85969" y="232520"/>
                  </a:lnTo>
                  <a:lnTo>
                    <a:pt x="139626" y="199396"/>
                  </a:lnTo>
                  <a:lnTo>
                    <a:pt x="204864" y="168107"/>
                  </a:lnTo>
                  <a:lnTo>
                    <a:pt x="241596" y="153214"/>
                  </a:lnTo>
                  <a:lnTo>
                    <a:pt x="280946" y="138854"/>
                  </a:lnTo>
                  <a:lnTo>
                    <a:pt x="322824" y="125053"/>
                  </a:lnTo>
                  <a:lnTo>
                    <a:pt x="367136" y="111835"/>
                  </a:lnTo>
                  <a:lnTo>
                    <a:pt x="413791" y="99226"/>
                  </a:lnTo>
                  <a:lnTo>
                    <a:pt x="462697" y="87249"/>
                  </a:lnTo>
                  <a:lnTo>
                    <a:pt x="513762" y="75931"/>
                  </a:lnTo>
                  <a:lnTo>
                    <a:pt x="566893" y="65296"/>
                  </a:lnTo>
                  <a:lnTo>
                    <a:pt x="621998" y="55368"/>
                  </a:lnTo>
                  <a:lnTo>
                    <a:pt x="678987" y="46174"/>
                  </a:lnTo>
                  <a:lnTo>
                    <a:pt x="737765" y="37736"/>
                  </a:lnTo>
                  <a:lnTo>
                    <a:pt x="798242" y="30082"/>
                  </a:lnTo>
                  <a:lnTo>
                    <a:pt x="860325" y="23234"/>
                  </a:lnTo>
                  <a:lnTo>
                    <a:pt x="923922" y="17219"/>
                  </a:lnTo>
                  <a:lnTo>
                    <a:pt x="988941" y="12061"/>
                  </a:lnTo>
                  <a:lnTo>
                    <a:pt x="1055291" y="7785"/>
                  </a:lnTo>
                  <a:lnTo>
                    <a:pt x="1122878" y="4416"/>
                  </a:lnTo>
                  <a:lnTo>
                    <a:pt x="1191612" y="1979"/>
                  </a:lnTo>
                  <a:lnTo>
                    <a:pt x="1261399" y="499"/>
                  </a:lnTo>
                  <a:lnTo>
                    <a:pt x="1332148" y="0"/>
                  </a:lnTo>
                  <a:lnTo>
                    <a:pt x="1402897" y="499"/>
                  </a:lnTo>
                  <a:lnTo>
                    <a:pt x="1472684" y="1979"/>
                  </a:lnTo>
                  <a:lnTo>
                    <a:pt x="1541417" y="4416"/>
                  </a:lnTo>
                  <a:lnTo>
                    <a:pt x="1609005" y="7785"/>
                  </a:lnTo>
                  <a:lnTo>
                    <a:pt x="1675354" y="12061"/>
                  </a:lnTo>
                  <a:lnTo>
                    <a:pt x="1740374" y="17219"/>
                  </a:lnTo>
                  <a:lnTo>
                    <a:pt x="1803971" y="23234"/>
                  </a:lnTo>
                  <a:lnTo>
                    <a:pt x="1866054" y="30082"/>
                  </a:lnTo>
                  <a:lnTo>
                    <a:pt x="1926531" y="37736"/>
                  </a:lnTo>
                  <a:lnTo>
                    <a:pt x="1985309" y="46174"/>
                  </a:lnTo>
                  <a:lnTo>
                    <a:pt x="2042297" y="55368"/>
                  </a:lnTo>
                  <a:lnTo>
                    <a:pt x="2097403" y="65296"/>
                  </a:lnTo>
                  <a:lnTo>
                    <a:pt x="2150534" y="75931"/>
                  </a:lnTo>
                  <a:lnTo>
                    <a:pt x="2201598" y="87249"/>
                  </a:lnTo>
                  <a:lnTo>
                    <a:pt x="2250504" y="99226"/>
                  </a:lnTo>
                  <a:lnTo>
                    <a:pt x="2297159" y="111835"/>
                  </a:lnTo>
                  <a:lnTo>
                    <a:pt x="2341471" y="125053"/>
                  </a:lnTo>
                  <a:lnTo>
                    <a:pt x="2383349" y="138854"/>
                  </a:lnTo>
                  <a:lnTo>
                    <a:pt x="2422699" y="153214"/>
                  </a:lnTo>
                  <a:lnTo>
                    <a:pt x="2459431" y="168107"/>
                  </a:lnTo>
                  <a:lnTo>
                    <a:pt x="2524669" y="199396"/>
                  </a:lnTo>
                  <a:lnTo>
                    <a:pt x="2578326" y="232520"/>
                  </a:lnTo>
                  <a:lnTo>
                    <a:pt x="2619666" y="267281"/>
                  </a:lnTo>
                  <a:lnTo>
                    <a:pt x="2647953" y="303480"/>
                  </a:lnTo>
                  <a:lnTo>
                    <a:pt x="2662449" y="340918"/>
                  </a:lnTo>
                  <a:lnTo>
                    <a:pt x="2664295" y="360039"/>
                  </a:lnTo>
                  <a:lnTo>
                    <a:pt x="2662449" y="379161"/>
                  </a:lnTo>
                  <a:lnTo>
                    <a:pt x="2647953" y="416599"/>
                  </a:lnTo>
                  <a:lnTo>
                    <a:pt x="2619666" y="452798"/>
                  </a:lnTo>
                  <a:lnTo>
                    <a:pt x="2578326" y="487559"/>
                  </a:lnTo>
                  <a:lnTo>
                    <a:pt x="2524669" y="520683"/>
                  </a:lnTo>
                  <a:lnTo>
                    <a:pt x="2459431" y="551972"/>
                  </a:lnTo>
                  <a:lnTo>
                    <a:pt x="2422699" y="566865"/>
                  </a:lnTo>
                  <a:lnTo>
                    <a:pt x="2383349" y="581225"/>
                  </a:lnTo>
                  <a:lnTo>
                    <a:pt x="2341471" y="595026"/>
                  </a:lnTo>
                  <a:lnTo>
                    <a:pt x="2297159" y="608244"/>
                  </a:lnTo>
                  <a:lnTo>
                    <a:pt x="2250504" y="620853"/>
                  </a:lnTo>
                  <a:lnTo>
                    <a:pt x="2201598" y="632830"/>
                  </a:lnTo>
                  <a:lnTo>
                    <a:pt x="2150534" y="644148"/>
                  </a:lnTo>
                  <a:lnTo>
                    <a:pt x="2097403" y="654783"/>
                  </a:lnTo>
                  <a:lnTo>
                    <a:pt x="2042297" y="664711"/>
                  </a:lnTo>
                  <a:lnTo>
                    <a:pt x="1985309" y="673905"/>
                  </a:lnTo>
                  <a:lnTo>
                    <a:pt x="1926531" y="682343"/>
                  </a:lnTo>
                  <a:lnTo>
                    <a:pt x="1866054" y="689997"/>
                  </a:lnTo>
                  <a:lnTo>
                    <a:pt x="1803971" y="696845"/>
                  </a:lnTo>
                  <a:lnTo>
                    <a:pt x="1740374" y="702860"/>
                  </a:lnTo>
                  <a:lnTo>
                    <a:pt x="1675354" y="708018"/>
                  </a:lnTo>
                  <a:lnTo>
                    <a:pt x="1609005" y="712294"/>
                  </a:lnTo>
                  <a:lnTo>
                    <a:pt x="1541417" y="715663"/>
                  </a:lnTo>
                  <a:lnTo>
                    <a:pt x="1472684" y="718100"/>
                  </a:lnTo>
                  <a:lnTo>
                    <a:pt x="1402897" y="719580"/>
                  </a:lnTo>
                  <a:lnTo>
                    <a:pt x="1332148" y="720079"/>
                  </a:lnTo>
                  <a:close/>
                </a:path>
              </a:pathLst>
            </a:custGeom>
            <a:solidFill>
              <a:srgbClr val="AD0101"/>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9"/>
            <p:cNvSpPr/>
            <p:nvPr/>
          </p:nvSpPr>
          <p:spPr>
            <a:xfrm>
              <a:off x="5508104" y="2204864"/>
              <a:ext cx="2664460" cy="720090"/>
            </a:xfrm>
            <a:custGeom>
              <a:avLst/>
              <a:gdLst/>
              <a:ahLst/>
              <a:cxnLst/>
              <a:rect l="l" t="t" r="r" b="b"/>
              <a:pathLst>
                <a:path w="2664459" h="720089">
                  <a:moveTo>
                    <a:pt x="0" y="360039"/>
                  </a:moveTo>
                  <a:lnTo>
                    <a:pt x="1846" y="340918"/>
                  </a:lnTo>
                  <a:lnTo>
                    <a:pt x="7324" y="322057"/>
                  </a:lnTo>
                  <a:lnTo>
                    <a:pt x="28808" y="285213"/>
                  </a:lnTo>
                  <a:lnTo>
                    <a:pt x="63713" y="249708"/>
                  </a:lnTo>
                  <a:lnTo>
                    <a:pt x="111304" y="215741"/>
                  </a:lnTo>
                  <a:lnTo>
                    <a:pt x="170843" y="183509"/>
                  </a:lnTo>
                  <a:lnTo>
                    <a:pt x="241596" y="153214"/>
                  </a:lnTo>
                  <a:lnTo>
                    <a:pt x="280946" y="138854"/>
                  </a:lnTo>
                  <a:lnTo>
                    <a:pt x="322824" y="125053"/>
                  </a:lnTo>
                  <a:lnTo>
                    <a:pt x="367136" y="111835"/>
                  </a:lnTo>
                  <a:lnTo>
                    <a:pt x="413791" y="99226"/>
                  </a:lnTo>
                  <a:lnTo>
                    <a:pt x="462697" y="87249"/>
                  </a:lnTo>
                  <a:lnTo>
                    <a:pt x="513762" y="75931"/>
                  </a:lnTo>
                  <a:lnTo>
                    <a:pt x="566893" y="65296"/>
                  </a:lnTo>
                  <a:lnTo>
                    <a:pt x="621998" y="55368"/>
                  </a:lnTo>
                  <a:lnTo>
                    <a:pt x="678987" y="46174"/>
                  </a:lnTo>
                  <a:lnTo>
                    <a:pt x="737765" y="37736"/>
                  </a:lnTo>
                  <a:lnTo>
                    <a:pt x="798242" y="30082"/>
                  </a:lnTo>
                  <a:lnTo>
                    <a:pt x="860325" y="23234"/>
                  </a:lnTo>
                  <a:lnTo>
                    <a:pt x="923922" y="17219"/>
                  </a:lnTo>
                  <a:lnTo>
                    <a:pt x="988942" y="12061"/>
                  </a:lnTo>
                  <a:lnTo>
                    <a:pt x="1055291" y="7785"/>
                  </a:lnTo>
                  <a:lnTo>
                    <a:pt x="1122878" y="4416"/>
                  </a:lnTo>
                  <a:lnTo>
                    <a:pt x="1191612" y="1979"/>
                  </a:lnTo>
                  <a:lnTo>
                    <a:pt x="1261399" y="499"/>
                  </a:lnTo>
                  <a:lnTo>
                    <a:pt x="1332148" y="0"/>
                  </a:lnTo>
                  <a:lnTo>
                    <a:pt x="1402897" y="499"/>
                  </a:lnTo>
                  <a:lnTo>
                    <a:pt x="1472684" y="1979"/>
                  </a:lnTo>
                  <a:lnTo>
                    <a:pt x="1541417" y="4416"/>
                  </a:lnTo>
                  <a:lnTo>
                    <a:pt x="1609005" y="7785"/>
                  </a:lnTo>
                  <a:lnTo>
                    <a:pt x="1675354" y="12061"/>
                  </a:lnTo>
                  <a:lnTo>
                    <a:pt x="1740374" y="17219"/>
                  </a:lnTo>
                  <a:lnTo>
                    <a:pt x="1803971" y="23234"/>
                  </a:lnTo>
                  <a:lnTo>
                    <a:pt x="1866054" y="30082"/>
                  </a:lnTo>
                  <a:lnTo>
                    <a:pt x="1926531" y="37736"/>
                  </a:lnTo>
                  <a:lnTo>
                    <a:pt x="1985309" y="46174"/>
                  </a:lnTo>
                  <a:lnTo>
                    <a:pt x="2042297" y="55368"/>
                  </a:lnTo>
                  <a:lnTo>
                    <a:pt x="2097403" y="65296"/>
                  </a:lnTo>
                  <a:lnTo>
                    <a:pt x="2150534" y="75931"/>
                  </a:lnTo>
                  <a:lnTo>
                    <a:pt x="2201598" y="87249"/>
                  </a:lnTo>
                  <a:lnTo>
                    <a:pt x="2250504" y="99226"/>
                  </a:lnTo>
                  <a:lnTo>
                    <a:pt x="2297159" y="111835"/>
                  </a:lnTo>
                  <a:lnTo>
                    <a:pt x="2341471" y="125053"/>
                  </a:lnTo>
                  <a:lnTo>
                    <a:pt x="2383349" y="138854"/>
                  </a:lnTo>
                  <a:lnTo>
                    <a:pt x="2422699" y="153214"/>
                  </a:lnTo>
                  <a:lnTo>
                    <a:pt x="2459431" y="168107"/>
                  </a:lnTo>
                  <a:lnTo>
                    <a:pt x="2524669" y="199396"/>
                  </a:lnTo>
                  <a:lnTo>
                    <a:pt x="2578326" y="232520"/>
                  </a:lnTo>
                  <a:lnTo>
                    <a:pt x="2619666" y="267281"/>
                  </a:lnTo>
                  <a:lnTo>
                    <a:pt x="2647953" y="303480"/>
                  </a:lnTo>
                  <a:lnTo>
                    <a:pt x="2662449" y="340918"/>
                  </a:lnTo>
                  <a:lnTo>
                    <a:pt x="2664295" y="360039"/>
                  </a:lnTo>
                  <a:lnTo>
                    <a:pt x="2656971" y="398022"/>
                  </a:lnTo>
                  <a:lnTo>
                    <a:pt x="2635487" y="434866"/>
                  </a:lnTo>
                  <a:lnTo>
                    <a:pt x="2600582" y="470371"/>
                  </a:lnTo>
                  <a:lnTo>
                    <a:pt x="2552991" y="504338"/>
                  </a:lnTo>
                  <a:lnTo>
                    <a:pt x="2493452" y="536570"/>
                  </a:lnTo>
                  <a:lnTo>
                    <a:pt x="2422699" y="566865"/>
                  </a:lnTo>
                  <a:lnTo>
                    <a:pt x="2383349" y="581225"/>
                  </a:lnTo>
                  <a:lnTo>
                    <a:pt x="2341471" y="595026"/>
                  </a:lnTo>
                  <a:lnTo>
                    <a:pt x="2297159" y="608244"/>
                  </a:lnTo>
                  <a:lnTo>
                    <a:pt x="2250504" y="620853"/>
                  </a:lnTo>
                  <a:lnTo>
                    <a:pt x="2201598" y="632830"/>
                  </a:lnTo>
                  <a:lnTo>
                    <a:pt x="2150534" y="644148"/>
                  </a:lnTo>
                  <a:lnTo>
                    <a:pt x="2097403" y="654783"/>
                  </a:lnTo>
                  <a:lnTo>
                    <a:pt x="2042297" y="664711"/>
                  </a:lnTo>
                  <a:lnTo>
                    <a:pt x="1985309" y="673905"/>
                  </a:lnTo>
                  <a:lnTo>
                    <a:pt x="1926531" y="682343"/>
                  </a:lnTo>
                  <a:lnTo>
                    <a:pt x="1866054" y="689997"/>
                  </a:lnTo>
                  <a:lnTo>
                    <a:pt x="1803971" y="696845"/>
                  </a:lnTo>
                  <a:lnTo>
                    <a:pt x="1740374" y="702860"/>
                  </a:lnTo>
                  <a:lnTo>
                    <a:pt x="1675354" y="708018"/>
                  </a:lnTo>
                  <a:lnTo>
                    <a:pt x="1609005" y="712294"/>
                  </a:lnTo>
                  <a:lnTo>
                    <a:pt x="1541417" y="715663"/>
                  </a:lnTo>
                  <a:lnTo>
                    <a:pt x="1472684" y="718100"/>
                  </a:lnTo>
                  <a:lnTo>
                    <a:pt x="1402897" y="719580"/>
                  </a:lnTo>
                  <a:lnTo>
                    <a:pt x="1332148" y="720079"/>
                  </a:lnTo>
                  <a:lnTo>
                    <a:pt x="1261399" y="719580"/>
                  </a:lnTo>
                  <a:lnTo>
                    <a:pt x="1191612" y="718100"/>
                  </a:lnTo>
                  <a:lnTo>
                    <a:pt x="1122878" y="715663"/>
                  </a:lnTo>
                  <a:lnTo>
                    <a:pt x="1055291" y="712294"/>
                  </a:lnTo>
                  <a:lnTo>
                    <a:pt x="988942" y="708018"/>
                  </a:lnTo>
                  <a:lnTo>
                    <a:pt x="923922" y="702860"/>
                  </a:lnTo>
                  <a:lnTo>
                    <a:pt x="860325" y="696845"/>
                  </a:lnTo>
                  <a:lnTo>
                    <a:pt x="798242" y="689997"/>
                  </a:lnTo>
                  <a:lnTo>
                    <a:pt x="737765" y="682343"/>
                  </a:lnTo>
                  <a:lnTo>
                    <a:pt x="678987" y="673905"/>
                  </a:lnTo>
                  <a:lnTo>
                    <a:pt x="621998" y="664711"/>
                  </a:lnTo>
                  <a:lnTo>
                    <a:pt x="566893" y="654783"/>
                  </a:lnTo>
                  <a:lnTo>
                    <a:pt x="513762" y="644148"/>
                  </a:lnTo>
                  <a:lnTo>
                    <a:pt x="462697" y="632830"/>
                  </a:lnTo>
                  <a:lnTo>
                    <a:pt x="413791" y="620853"/>
                  </a:lnTo>
                  <a:lnTo>
                    <a:pt x="367136" y="608244"/>
                  </a:lnTo>
                  <a:lnTo>
                    <a:pt x="322824" y="595026"/>
                  </a:lnTo>
                  <a:lnTo>
                    <a:pt x="280946" y="581225"/>
                  </a:lnTo>
                  <a:lnTo>
                    <a:pt x="241596" y="566865"/>
                  </a:lnTo>
                  <a:lnTo>
                    <a:pt x="204864" y="551972"/>
                  </a:lnTo>
                  <a:lnTo>
                    <a:pt x="139626" y="520683"/>
                  </a:lnTo>
                  <a:lnTo>
                    <a:pt x="85969" y="487559"/>
                  </a:lnTo>
                  <a:lnTo>
                    <a:pt x="44629" y="452798"/>
                  </a:lnTo>
                  <a:lnTo>
                    <a:pt x="16342" y="416599"/>
                  </a:lnTo>
                  <a:lnTo>
                    <a:pt x="1846" y="379161"/>
                  </a:lnTo>
                  <a:lnTo>
                    <a:pt x="0" y="360039"/>
                  </a:lnTo>
                  <a:close/>
                </a:path>
              </a:pathLst>
            </a:custGeom>
            <a:ln w="22224">
              <a:solidFill>
                <a:srgbClr val="7E0000"/>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12" name="object 10"/>
          <p:cNvSpPr txBox="1"/>
          <p:nvPr/>
        </p:nvSpPr>
        <p:spPr>
          <a:xfrm>
            <a:off x="7377118" y="2067575"/>
            <a:ext cx="1665605" cy="566822"/>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Arial" panose="020B0604020202020204" pitchFamily="34" charset="0"/>
                <a:cs typeface="Arial" panose="020B0604020202020204" pitchFamily="34" charset="0"/>
              </a:rPr>
              <a:t>Ridge</a:t>
            </a:r>
            <a:r>
              <a:rPr sz="1800" b="1" spc="-80" dirty="0">
                <a:solidFill>
                  <a:srgbClr val="FFFFFF"/>
                </a:solidFill>
                <a:latin typeface="Arial" panose="020B0604020202020204" pitchFamily="34" charset="0"/>
                <a:cs typeface="Arial" panose="020B0604020202020204" pitchFamily="34" charset="0"/>
              </a:rPr>
              <a:t> </a:t>
            </a:r>
            <a:r>
              <a:rPr sz="1800" b="1" spc="-5" dirty="0">
                <a:solidFill>
                  <a:srgbClr val="FFFFFF"/>
                </a:solidFill>
                <a:latin typeface="Arial" panose="020B0604020202020204" pitchFamily="34" charset="0"/>
                <a:cs typeface="Arial" panose="020B0604020202020204" pitchFamily="34" charset="0"/>
              </a:rPr>
              <a:t>Waveguide</a:t>
            </a:r>
            <a:endParaRPr sz="1800" b="1" dirty="0">
              <a:latin typeface="Arial" panose="020B0604020202020204" pitchFamily="34" charset="0"/>
              <a:cs typeface="Arial" panose="020B0604020202020204" pitchFamily="34" charset="0"/>
            </a:endParaRPr>
          </a:p>
        </p:txBody>
      </p:sp>
      <p:grpSp>
        <p:nvGrpSpPr>
          <p:cNvPr id="13" name="object 11"/>
          <p:cNvGrpSpPr/>
          <p:nvPr/>
        </p:nvGrpSpPr>
        <p:grpSpPr>
          <a:xfrm>
            <a:off x="4700757" y="1388906"/>
            <a:ext cx="1801495" cy="604520"/>
            <a:chOff x="3694917" y="1596724"/>
            <a:chExt cx="1801495" cy="604520"/>
          </a:xfrm>
        </p:grpSpPr>
        <p:sp>
          <p:nvSpPr>
            <p:cNvPr id="14" name="object 12"/>
            <p:cNvSpPr/>
            <p:nvPr/>
          </p:nvSpPr>
          <p:spPr>
            <a:xfrm>
              <a:off x="4518019" y="1604662"/>
              <a:ext cx="943610" cy="572135"/>
            </a:xfrm>
            <a:custGeom>
              <a:avLst/>
              <a:gdLst/>
              <a:ahLst/>
              <a:cxnLst/>
              <a:rect l="l" t="t" r="r" b="b"/>
              <a:pathLst>
                <a:path w="943610" h="572135">
                  <a:moveTo>
                    <a:pt x="0" y="0"/>
                  </a:moveTo>
                  <a:lnTo>
                    <a:pt x="943479" y="572091"/>
                  </a:lnTo>
                </a:path>
              </a:pathLst>
            </a:custGeom>
            <a:ln w="15874">
              <a:solidFill>
                <a:srgbClr val="AD010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3"/>
            <p:cNvSpPr/>
            <p:nvPr/>
          </p:nvSpPr>
          <p:spPr>
            <a:xfrm>
              <a:off x="5436976" y="2152231"/>
              <a:ext cx="51435" cy="41275"/>
            </a:xfrm>
            <a:custGeom>
              <a:avLst/>
              <a:gdLst/>
              <a:ahLst/>
              <a:cxnLst/>
              <a:rect l="l" t="t" r="r" b="b"/>
              <a:pathLst>
                <a:path w="51435" h="41275">
                  <a:moveTo>
                    <a:pt x="51198" y="40697"/>
                  </a:moveTo>
                  <a:lnTo>
                    <a:pt x="0" y="30531"/>
                  </a:lnTo>
                  <a:lnTo>
                    <a:pt x="24522" y="24521"/>
                  </a:lnTo>
                  <a:lnTo>
                    <a:pt x="18512" y="0"/>
                  </a:lnTo>
                  <a:lnTo>
                    <a:pt x="51198" y="40697"/>
                  </a:lnTo>
                  <a:close/>
                </a:path>
              </a:pathLst>
            </a:custGeom>
            <a:solidFill>
              <a:srgbClr val="AD0101"/>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4"/>
            <p:cNvSpPr/>
            <p:nvPr/>
          </p:nvSpPr>
          <p:spPr>
            <a:xfrm>
              <a:off x="5436976" y="2152231"/>
              <a:ext cx="51435" cy="41275"/>
            </a:xfrm>
            <a:custGeom>
              <a:avLst/>
              <a:gdLst/>
              <a:ahLst/>
              <a:cxnLst/>
              <a:rect l="l" t="t" r="r" b="b"/>
              <a:pathLst>
                <a:path w="51435" h="41275">
                  <a:moveTo>
                    <a:pt x="24522" y="24521"/>
                  </a:moveTo>
                  <a:lnTo>
                    <a:pt x="0" y="30531"/>
                  </a:lnTo>
                  <a:lnTo>
                    <a:pt x="51198" y="40697"/>
                  </a:lnTo>
                  <a:lnTo>
                    <a:pt x="18512" y="0"/>
                  </a:lnTo>
                  <a:lnTo>
                    <a:pt x="24522" y="24521"/>
                  </a:lnTo>
                  <a:close/>
                </a:path>
              </a:pathLst>
            </a:custGeom>
            <a:ln w="15874">
              <a:solidFill>
                <a:srgbClr val="AD010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5"/>
            <p:cNvSpPr/>
            <p:nvPr/>
          </p:nvSpPr>
          <p:spPr>
            <a:xfrm>
              <a:off x="3728174" y="1604662"/>
              <a:ext cx="789940" cy="568960"/>
            </a:xfrm>
            <a:custGeom>
              <a:avLst/>
              <a:gdLst/>
              <a:ahLst/>
              <a:cxnLst/>
              <a:rect l="l" t="t" r="r" b="b"/>
              <a:pathLst>
                <a:path w="789939" h="568960">
                  <a:moveTo>
                    <a:pt x="789844" y="0"/>
                  </a:moveTo>
                  <a:lnTo>
                    <a:pt x="0" y="568517"/>
                  </a:lnTo>
                </a:path>
              </a:pathLst>
            </a:custGeom>
            <a:ln w="15874">
              <a:solidFill>
                <a:srgbClr val="AD010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6"/>
            <p:cNvSpPr/>
            <p:nvPr/>
          </p:nvSpPr>
          <p:spPr>
            <a:xfrm>
              <a:off x="3702854" y="2148260"/>
              <a:ext cx="50800" cy="43180"/>
            </a:xfrm>
            <a:custGeom>
              <a:avLst/>
              <a:gdLst/>
              <a:ahLst/>
              <a:cxnLst/>
              <a:rect l="l" t="t" r="r" b="b"/>
              <a:pathLst>
                <a:path w="50800" h="43180">
                  <a:moveTo>
                    <a:pt x="0" y="43143"/>
                  </a:moveTo>
                  <a:lnTo>
                    <a:pt x="29380" y="0"/>
                  </a:lnTo>
                  <a:lnTo>
                    <a:pt x="25319" y="24918"/>
                  </a:lnTo>
                  <a:lnTo>
                    <a:pt x="50239" y="28978"/>
                  </a:lnTo>
                  <a:lnTo>
                    <a:pt x="0" y="43143"/>
                  </a:lnTo>
                  <a:close/>
                </a:path>
              </a:pathLst>
            </a:custGeom>
            <a:solidFill>
              <a:srgbClr val="AD0101"/>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17"/>
            <p:cNvSpPr/>
            <p:nvPr/>
          </p:nvSpPr>
          <p:spPr>
            <a:xfrm>
              <a:off x="3702854" y="2148260"/>
              <a:ext cx="50800" cy="43180"/>
            </a:xfrm>
            <a:custGeom>
              <a:avLst/>
              <a:gdLst/>
              <a:ahLst/>
              <a:cxnLst/>
              <a:rect l="l" t="t" r="r" b="b"/>
              <a:pathLst>
                <a:path w="50800" h="43180">
                  <a:moveTo>
                    <a:pt x="25319" y="24918"/>
                  </a:moveTo>
                  <a:lnTo>
                    <a:pt x="29380" y="0"/>
                  </a:lnTo>
                  <a:lnTo>
                    <a:pt x="0" y="43143"/>
                  </a:lnTo>
                  <a:lnTo>
                    <a:pt x="50239" y="28978"/>
                  </a:lnTo>
                  <a:lnTo>
                    <a:pt x="25319" y="24918"/>
                  </a:lnTo>
                  <a:close/>
                </a:path>
              </a:pathLst>
            </a:custGeom>
            <a:ln w="15874">
              <a:solidFill>
                <a:srgbClr val="AD0101"/>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pic>
        <p:nvPicPr>
          <p:cNvPr id="20" name="object 18"/>
          <p:cNvPicPr/>
          <p:nvPr/>
        </p:nvPicPr>
        <p:blipFill>
          <a:blip r:embed="rId2" cstate="print"/>
          <a:stretch>
            <a:fillRect/>
          </a:stretch>
        </p:blipFill>
        <p:spPr>
          <a:xfrm>
            <a:off x="1977109" y="3229193"/>
            <a:ext cx="3240689" cy="3420987"/>
          </a:xfrm>
          <a:prstGeom prst="rect">
            <a:avLst/>
          </a:prstGeom>
        </p:spPr>
      </p:pic>
      <p:pic>
        <p:nvPicPr>
          <p:cNvPr id="21" name="object 19"/>
          <p:cNvPicPr/>
          <p:nvPr/>
        </p:nvPicPr>
        <p:blipFill>
          <a:blip r:embed="rId3" cstate="print"/>
          <a:stretch>
            <a:fillRect/>
          </a:stretch>
        </p:blipFill>
        <p:spPr>
          <a:xfrm>
            <a:off x="6297920" y="3229193"/>
            <a:ext cx="3137395" cy="3420987"/>
          </a:xfrm>
          <a:prstGeom prst="rect">
            <a:avLst/>
          </a:prstGeom>
        </p:spPr>
      </p:pic>
      <p:sp>
        <p:nvSpPr>
          <p:cNvPr id="22" name="TextBox 21">
            <a:extLst>
              <a:ext uri="{FF2B5EF4-FFF2-40B4-BE49-F238E27FC236}">
                <a16:creationId xmlns:a16="http://schemas.microsoft.com/office/drawing/2014/main" id="{A7F37099-CBE3-2E07-D768-9914D6B864EA}"/>
              </a:ext>
            </a:extLst>
          </p:cNvPr>
          <p:cNvSpPr txBox="1"/>
          <p:nvPr/>
        </p:nvSpPr>
        <p:spPr>
          <a:xfrm>
            <a:off x="3658725" y="0"/>
            <a:ext cx="4119846" cy="461665"/>
          </a:xfrm>
          <a:prstGeom prst="rect">
            <a:avLst/>
          </a:prstGeom>
          <a:noFill/>
        </p:spPr>
        <p:txBody>
          <a:bodyPr wrap="none" rtlCol="0">
            <a:spAutoFit/>
          </a:bodyPr>
          <a:lstStyle/>
          <a:p>
            <a:pPr algn="just"/>
            <a:r>
              <a:rPr lang="en-IN" sz="2400" b="1" dirty="0">
                <a:solidFill>
                  <a:srgbClr val="0000CC"/>
                </a:solidFill>
                <a:latin typeface="Arial" panose="020B0604020202020204" pitchFamily="34" charset="0"/>
                <a:cs typeface="Arial" panose="020B0604020202020204" pitchFamily="34" charset="0"/>
              </a:rPr>
              <a:t>Slab and Strip Waveguides</a:t>
            </a:r>
          </a:p>
        </p:txBody>
      </p:sp>
    </p:spTree>
    <p:extLst>
      <p:ext uri="{BB962C8B-B14F-4D97-AF65-F5344CB8AC3E}">
        <p14:creationId xmlns:p14="http://schemas.microsoft.com/office/powerpoint/2010/main" val="25190374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32" y="608584"/>
            <a:ext cx="11612880" cy="4893647"/>
          </a:xfrm>
          <a:prstGeom prst="rect">
            <a:avLst/>
          </a:prstGeom>
        </p:spPr>
        <p:txBody>
          <a:bodyPr wrap="square">
            <a:spAutoFit/>
          </a:bodyPr>
          <a:lstStyle/>
          <a:p>
            <a:pPr marL="12700" marR="5080">
              <a:lnSpc>
                <a:spcPct val="100000"/>
              </a:lnSpc>
              <a:spcBef>
                <a:spcPts val="100"/>
              </a:spcBef>
            </a:pPr>
            <a:r>
              <a:rPr lang="en-US" sz="2400" spc="-5" dirty="0">
                <a:latin typeface="Arial" panose="020B0604020202020204" pitchFamily="34" charset="0"/>
                <a:cs typeface="Arial" panose="020B0604020202020204" pitchFamily="34" charset="0"/>
              </a:rPr>
              <a:t>The three main types </a:t>
            </a:r>
            <a:r>
              <a:rPr lang="en-US" sz="2400" dirty="0">
                <a:latin typeface="Arial" panose="020B0604020202020204" pitchFamily="34" charset="0"/>
                <a:cs typeface="Arial" panose="020B0604020202020204" pitchFamily="34" charset="0"/>
              </a:rPr>
              <a:t>of </a:t>
            </a:r>
            <a:r>
              <a:rPr lang="en-US" sz="2400" spc="-5" dirty="0">
                <a:latin typeface="Arial" panose="020B0604020202020204" pitchFamily="34" charset="0"/>
                <a:cs typeface="Arial" panose="020B0604020202020204" pitchFamily="34" charset="0"/>
              </a:rPr>
              <a:t>material which </a:t>
            </a:r>
            <a:r>
              <a:rPr lang="en-US" sz="2400" dirty="0">
                <a:latin typeface="Arial" panose="020B0604020202020204" pitchFamily="34" charset="0"/>
                <a:cs typeface="Arial" panose="020B0604020202020204" pitchFamily="34" charset="0"/>
              </a:rPr>
              <a:t>have been used </a:t>
            </a:r>
            <a:r>
              <a:rPr lang="en-US" sz="2400" spc="-5" dirty="0">
                <a:latin typeface="Arial" panose="020B0604020202020204" pitchFamily="34" charset="0"/>
                <a:cs typeface="Arial" panose="020B0604020202020204" pitchFamily="34" charset="0"/>
              </a:rPr>
              <a:t>as the </a:t>
            </a:r>
            <a:r>
              <a:rPr lang="en-US" sz="2400" dirty="0">
                <a:latin typeface="Arial" panose="020B0604020202020204" pitchFamily="34" charset="0"/>
                <a:cs typeface="Arial" panose="020B0604020202020204" pitchFamily="34" charset="0"/>
              </a:rPr>
              <a:t>basis of </a:t>
            </a:r>
            <a:r>
              <a:rPr lang="en-US" sz="2400" spc="-5" dirty="0">
                <a:latin typeface="Arial" panose="020B0604020202020204" pitchFamily="34" charset="0"/>
                <a:cs typeface="Arial" panose="020B0604020202020204" pitchFamily="34" charset="0"/>
              </a:rPr>
              <a:t>integrated </a:t>
            </a:r>
            <a:r>
              <a:rPr lang="en-US" sz="2400" spc="-484"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optical</a:t>
            </a:r>
            <a:r>
              <a:rPr lang="en-US" sz="2400" spc="-5" dirty="0">
                <a:latin typeface="Arial" panose="020B0604020202020204" pitchFamily="34" charset="0"/>
                <a:cs typeface="Arial" panose="020B0604020202020204" pitchFamily="34" charset="0"/>
              </a:rPr>
              <a:t> types </a:t>
            </a:r>
            <a:r>
              <a:rPr lang="en-US" sz="2400" dirty="0">
                <a:latin typeface="Arial" panose="020B0604020202020204" pitchFamily="34" charset="0"/>
                <a:cs typeface="Arial" panose="020B0604020202020204" pitchFamily="34" charset="0"/>
              </a:rPr>
              <a:t>of  </a:t>
            </a:r>
            <a:r>
              <a:rPr lang="en-US" sz="2400" spc="-5" dirty="0">
                <a:latin typeface="Arial" panose="020B0604020202020204" pitchFamily="34" charset="0"/>
                <a:cs typeface="Arial" panose="020B0604020202020204" pitchFamily="34" charset="0"/>
              </a:rPr>
              <a:t>waveguides</a:t>
            </a:r>
            <a:r>
              <a:rPr lang="en-US" sz="2400" spc="-1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are </a:t>
            </a:r>
            <a:r>
              <a:rPr lang="en-US" sz="2400" dirty="0">
                <a:latin typeface="Arial" panose="020B0604020202020204" pitchFamily="34" charset="0"/>
                <a:cs typeface="Arial" panose="020B0604020202020204" pitchFamily="34" charset="0"/>
              </a:rPr>
              <a:t>:</a:t>
            </a:r>
          </a:p>
          <a:p>
            <a:pPr marL="696595" indent="-303530">
              <a:lnSpc>
                <a:spcPct val="100000"/>
              </a:lnSpc>
              <a:buAutoNum type="romanLcParenBoth"/>
              <a:tabLst>
                <a:tab pos="697230" algn="l"/>
              </a:tabLst>
            </a:pPr>
            <a:r>
              <a:rPr lang="en-US" sz="2400" spc="-5" dirty="0">
                <a:latin typeface="Arial" panose="020B0604020202020204" pitchFamily="34" charset="0"/>
                <a:cs typeface="Arial" panose="020B0604020202020204" pitchFamily="34" charset="0"/>
              </a:rPr>
              <a:t>Various</a:t>
            </a:r>
            <a:r>
              <a:rPr lang="en-US" sz="2400" spc="-3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types</a:t>
            </a:r>
            <a:r>
              <a:rPr lang="en-US" sz="2400" spc="-2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of</a:t>
            </a:r>
            <a:r>
              <a:rPr lang="en-US" sz="2400" spc="-2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glass.</a:t>
            </a:r>
          </a:p>
          <a:p>
            <a:pPr marL="469900" marR="2775585" indent="-76200">
              <a:lnSpc>
                <a:spcPct val="100000"/>
              </a:lnSpc>
              <a:buAutoNum type="romanLcParenBoth"/>
              <a:tabLst>
                <a:tab pos="767715" algn="l"/>
              </a:tabLst>
            </a:pPr>
            <a:r>
              <a:rPr lang="en-US" sz="2400" spc="-5" dirty="0">
                <a:latin typeface="Arial" panose="020B0604020202020204" pitchFamily="34" charset="0"/>
                <a:cs typeface="Arial" panose="020B0604020202020204" pitchFamily="34" charset="0"/>
              </a:rPr>
              <a:t>Materials with </a:t>
            </a:r>
            <a:r>
              <a:rPr lang="en-US" sz="2400" dirty="0">
                <a:latin typeface="Arial" panose="020B0604020202020204" pitchFamily="34" charset="0"/>
                <a:cs typeface="Arial" panose="020B0604020202020204" pitchFamily="34" charset="0"/>
              </a:rPr>
              <a:t>high </a:t>
            </a:r>
            <a:r>
              <a:rPr lang="en-US" sz="2400" spc="-5" dirty="0">
                <a:latin typeface="Arial" panose="020B0604020202020204" pitchFamily="34" charset="0"/>
                <a:cs typeface="Arial" panose="020B0604020202020204" pitchFamily="34" charset="0"/>
              </a:rPr>
              <a:t>electro-optic coefficients. </a:t>
            </a:r>
            <a:r>
              <a:rPr lang="en-US" sz="2400" spc="-484"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example</a:t>
            </a:r>
            <a:r>
              <a:rPr lang="en-US" sz="2400" spc="-1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400" spc="-5" dirty="0">
                <a:latin typeface="Arial" panose="020B0604020202020204" pitchFamily="34" charset="0"/>
                <a:cs typeface="Arial" panose="020B0604020202020204" pitchFamily="34" charset="0"/>
              </a:rPr>
              <a:t> Lithium</a:t>
            </a:r>
            <a:r>
              <a:rPr lang="en-US" sz="2400" spc="-1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Niobate (LiNbO</a:t>
            </a:r>
            <a:r>
              <a:rPr lang="en-US" sz="2400" spc="-5" baseline="-25000" dirty="0">
                <a:latin typeface="Arial" panose="020B0604020202020204" pitchFamily="34" charset="0"/>
                <a:cs typeface="Arial" panose="020B0604020202020204" pitchFamily="34" charset="0"/>
              </a:rPr>
              <a:t>3</a:t>
            </a:r>
            <a:r>
              <a:rPr lang="en-US" sz="2400" spc="-5"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469900" marR="4041140" indent="-76200">
              <a:lnSpc>
                <a:spcPct val="100000"/>
              </a:lnSpc>
              <a:buAutoNum type="romanLcParenBoth"/>
              <a:tabLst>
                <a:tab pos="838200" algn="l"/>
              </a:tabLst>
            </a:pPr>
            <a:r>
              <a:rPr lang="en-US" sz="2400" spc="-5" dirty="0">
                <a:latin typeface="Arial" panose="020B0604020202020204" pitchFamily="34" charset="0"/>
                <a:cs typeface="Arial" panose="020B0604020202020204" pitchFamily="34" charset="0"/>
              </a:rPr>
              <a:t>Semiconductor materials. </a:t>
            </a:r>
            <a:r>
              <a:rPr lang="en-US" sz="240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example</a:t>
            </a:r>
            <a:r>
              <a:rPr lang="en-US" sz="2400" spc="-3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400" spc="-3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Gallium</a:t>
            </a:r>
            <a:r>
              <a:rPr lang="en-US" sz="2400" spc="-3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Arsenide(GaAs)</a:t>
            </a:r>
            <a:endParaRPr lang="en-US" sz="2400" dirty="0">
              <a:latin typeface="Arial" panose="020B0604020202020204" pitchFamily="34" charset="0"/>
              <a:cs typeface="Arial" panose="020B0604020202020204" pitchFamily="34" charset="0"/>
            </a:endParaRPr>
          </a:p>
          <a:p>
            <a:pPr>
              <a:lnSpc>
                <a:spcPct val="100000"/>
              </a:lnSpc>
              <a:spcBef>
                <a:spcPts val="25"/>
              </a:spcBef>
            </a:pPr>
            <a:endParaRPr lang="en-US" sz="2400" dirty="0">
              <a:latin typeface="Arial" panose="020B0604020202020204" pitchFamily="34" charset="0"/>
              <a:cs typeface="Arial" panose="020B0604020202020204" pitchFamily="34" charset="0"/>
            </a:endParaRPr>
          </a:p>
          <a:p>
            <a:pPr marL="12700" marR="29209">
              <a:lnSpc>
                <a:spcPct val="100000"/>
              </a:lnSpc>
            </a:pPr>
            <a:r>
              <a:rPr lang="en-US" sz="2400" dirty="0">
                <a:latin typeface="Arial" panose="020B0604020202020204" pitchFamily="34" charset="0"/>
                <a:cs typeface="Arial" panose="020B0604020202020204" pitchFamily="34" charset="0"/>
              </a:rPr>
              <a:t>A </a:t>
            </a:r>
            <a:r>
              <a:rPr lang="en-US" sz="2400" spc="-5" dirty="0">
                <a:latin typeface="Arial" panose="020B0604020202020204" pitchFamily="34" charset="0"/>
                <a:cs typeface="Arial" panose="020B0604020202020204" pitchFamily="34" charset="0"/>
              </a:rPr>
              <a:t>wide </a:t>
            </a:r>
            <a:r>
              <a:rPr lang="en-US" sz="2400" dirty="0">
                <a:latin typeface="Arial" panose="020B0604020202020204" pitchFamily="34" charset="0"/>
                <a:cs typeface="Arial" panose="020B0604020202020204" pitchFamily="34" charset="0"/>
              </a:rPr>
              <a:t>variety of different </a:t>
            </a:r>
            <a:r>
              <a:rPr lang="en-US" sz="2400" spc="-5" dirty="0">
                <a:latin typeface="Arial" panose="020B0604020202020204" pitchFamily="34" charset="0"/>
                <a:cs typeface="Arial" panose="020B0604020202020204" pitchFamily="34" charset="0"/>
              </a:rPr>
              <a:t>techniques can </a:t>
            </a:r>
            <a:r>
              <a:rPr lang="en-US" sz="2400" dirty="0">
                <a:latin typeface="Arial" panose="020B0604020202020204" pitchFamily="34" charset="0"/>
                <a:cs typeface="Arial" panose="020B0604020202020204" pitchFamily="34" charset="0"/>
              </a:rPr>
              <a:t>be used </a:t>
            </a:r>
            <a:r>
              <a:rPr lang="en-US" sz="2400" spc="-5" dirty="0">
                <a:latin typeface="Arial" panose="020B0604020202020204" pitchFamily="34" charset="0"/>
                <a:cs typeface="Arial" panose="020B0604020202020204" pitchFamily="34" charset="0"/>
              </a:rPr>
              <a:t>in waveguide manufacturing, </a:t>
            </a:r>
            <a:r>
              <a:rPr lang="en-US" sz="2400" spc="-484"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examples</a:t>
            </a:r>
            <a:r>
              <a:rPr lang="en-US" sz="2400" spc="-1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include:</a:t>
            </a:r>
            <a:endParaRPr lang="en-US" sz="2400" dirty="0">
              <a:latin typeface="Arial" panose="020B0604020202020204" pitchFamily="34" charset="0"/>
              <a:cs typeface="Arial" panose="020B0604020202020204" pitchFamily="34" charset="0"/>
            </a:endParaRPr>
          </a:p>
          <a:p>
            <a:pPr marL="478155" indent="-148590">
              <a:lnSpc>
                <a:spcPct val="100000"/>
              </a:lnSpc>
              <a:buChar char="-"/>
              <a:tabLst>
                <a:tab pos="478790" algn="l"/>
              </a:tabLst>
            </a:pPr>
            <a:r>
              <a:rPr lang="en-US" sz="2400" spc="-5" dirty="0">
                <a:latin typeface="Arial" panose="020B0604020202020204" pitchFamily="34" charset="0"/>
                <a:cs typeface="Arial" panose="020B0604020202020204" pitchFamily="34" charset="0"/>
              </a:rPr>
              <a:t>Sputtering</a:t>
            </a:r>
            <a:r>
              <a:rPr lang="en-US" sz="2400" spc="-2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one</a:t>
            </a:r>
            <a:r>
              <a:rPr lang="en-US" sz="2400" spc="-1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type</a:t>
            </a:r>
            <a:r>
              <a:rPr lang="en-US" sz="2400" spc="-2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of</a:t>
            </a:r>
            <a:r>
              <a:rPr lang="en-US" sz="2400" spc="-1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glass</a:t>
            </a:r>
            <a:r>
              <a:rPr lang="en-US" sz="2400" spc="-1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onto</a:t>
            </a:r>
            <a:r>
              <a:rPr lang="en-US" sz="2400" spc="-1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another.</a:t>
            </a:r>
            <a:endParaRPr lang="en-US" sz="2400" dirty="0">
              <a:latin typeface="Arial" panose="020B0604020202020204" pitchFamily="34" charset="0"/>
              <a:cs typeface="Arial" panose="020B0604020202020204" pitchFamily="34" charset="0"/>
            </a:endParaRPr>
          </a:p>
          <a:p>
            <a:pPr marL="478155" indent="-148590">
              <a:lnSpc>
                <a:spcPct val="100000"/>
              </a:lnSpc>
              <a:buChar char="-"/>
              <a:tabLst>
                <a:tab pos="478790" algn="l"/>
              </a:tabLst>
            </a:pPr>
            <a:r>
              <a:rPr lang="en-US" sz="2400" dirty="0">
                <a:latin typeface="Arial" panose="020B0604020202020204" pitchFamily="34" charset="0"/>
                <a:cs typeface="Arial" panose="020B0604020202020204" pitchFamily="34" charset="0"/>
              </a:rPr>
              <a:t>In-diffusion</a:t>
            </a:r>
            <a:r>
              <a:rPr lang="en-US" sz="2400" spc="-1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of</a:t>
            </a:r>
            <a:r>
              <a:rPr lang="en-US" sz="2400" spc="-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a:t>
            </a:r>
            <a:r>
              <a:rPr lang="en-US" sz="2400" spc="-15"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layer</a:t>
            </a:r>
            <a:r>
              <a:rPr lang="en-US" sz="2400" spc="-1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of</a:t>
            </a:r>
            <a:r>
              <a:rPr lang="en-US" sz="2400" spc="-5" dirty="0">
                <a:latin typeface="Arial" panose="020B0604020202020204" pitchFamily="34" charset="0"/>
                <a:cs typeface="Arial" panose="020B0604020202020204" pitchFamily="34" charset="0"/>
              </a:rPr>
              <a:t> titanium</a:t>
            </a:r>
            <a:r>
              <a:rPr lang="en-US" sz="2400" spc="-1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deposited</a:t>
            </a:r>
            <a:r>
              <a:rPr lang="en-US" sz="2400" spc="-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on</a:t>
            </a:r>
            <a:r>
              <a:rPr lang="en-US" sz="2400" spc="-1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a:t>
            </a:r>
            <a:r>
              <a:rPr lang="en-US" sz="2400" spc="-1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substrate</a:t>
            </a:r>
            <a:r>
              <a:rPr lang="en-US" sz="2400" spc="-1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of</a:t>
            </a:r>
            <a:r>
              <a:rPr lang="en-US" sz="2400" spc="-1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LiNbO</a:t>
            </a:r>
            <a:r>
              <a:rPr lang="en-US" sz="2400" spc="-5" baseline="-25000" dirty="0">
                <a:latin typeface="Arial" panose="020B0604020202020204" pitchFamily="34" charset="0"/>
                <a:cs typeface="Arial" panose="020B0604020202020204" pitchFamily="34" charset="0"/>
              </a:rPr>
              <a:t>3</a:t>
            </a:r>
            <a:r>
              <a:rPr lang="en-US" sz="2400" spc="-5"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478155" indent="-148590">
              <a:lnSpc>
                <a:spcPct val="100000"/>
              </a:lnSpc>
              <a:buChar char="-"/>
              <a:tabLst>
                <a:tab pos="478790" algn="l"/>
              </a:tabLst>
            </a:pPr>
            <a:r>
              <a:rPr lang="en-US" sz="2400" spc="-5" dirty="0">
                <a:latin typeface="Arial" panose="020B0604020202020204" pitchFamily="34" charset="0"/>
                <a:cs typeface="Arial" panose="020B0604020202020204" pitchFamily="34" charset="0"/>
              </a:rPr>
              <a:t>Liquid</a:t>
            </a:r>
            <a:r>
              <a:rPr lang="en-US" sz="2400" spc="-3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phase</a:t>
            </a:r>
            <a:r>
              <a:rPr lang="en-US" sz="2400" spc="-30" dirty="0">
                <a:latin typeface="Arial" panose="020B0604020202020204" pitchFamily="34" charset="0"/>
                <a:cs typeface="Arial" panose="020B0604020202020204" pitchFamily="34" charset="0"/>
              </a:rPr>
              <a:t> </a:t>
            </a:r>
            <a:r>
              <a:rPr lang="en-US" sz="2400" spc="-5" dirty="0">
                <a:latin typeface="Arial" panose="020B0604020202020204" pitchFamily="34" charset="0"/>
                <a:cs typeface="Arial" panose="020B0604020202020204" pitchFamily="34" charset="0"/>
              </a:rPr>
              <a:t>epitaxy.</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7F37099-CBE3-2E07-D768-9914D6B864EA}"/>
              </a:ext>
            </a:extLst>
          </p:cNvPr>
          <p:cNvSpPr txBox="1"/>
          <p:nvPr/>
        </p:nvSpPr>
        <p:spPr>
          <a:xfrm>
            <a:off x="3658725" y="0"/>
            <a:ext cx="4119846" cy="461665"/>
          </a:xfrm>
          <a:prstGeom prst="rect">
            <a:avLst/>
          </a:prstGeom>
          <a:noFill/>
        </p:spPr>
        <p:txBody>
          <a:bodyPr wrap="none" rtlCol="0">
            <a:spAutoFit/>
          </a:bodyPr>
          <a:lstStyle/>
          <a:p>
            <a:pPr algn="just"/>
            <a:r>
              <a:rPr lang="en-IN" sz="2400" b="1" dirty="0">
                <a:solidFill>
                  <a:srgbClr val="0000CC"/>
                </a:solidFill>
                <a:latin typeface="Arial" panose="020B0604020202020204" pitchFamily="34" charset="0"/>
                <a:cs typeface="Arial" panose="020B0604020202020204" pitchFamily="34" charset="0"/>
              </a:rPr>
              <a:t>Slab and Strip Waveguides</a:t>
            </a:r>
          </a:p>
        </p:txBody>
      </p:sp>
    </p:spTree>
    <p:extLst>
      <p:ext uri="{BB962C8B-B14F-4D97-AF65-F5344CB8AC3E}">
        <p14:creationId xmlns:p14="http://schemas.microsoft.com/office/powerpoint/2010/main" val="18855656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2998010" y="264799"/>
            <a:ext cx="6540500" cy="398780"/>
          </a:xfrm>
          <a:prstGeom prst="rect">
            <a:avLst/>
          </a:prstGeom>
        </p:spPr>
        <p:txBody>
          <a:bodyPr vert="horz" wrap="square" lIns="0" tIns="12065" rIns="0" bIns="0" rtlCol="0">
            <a:spAutoFit/>
          </a:bodyPr>
          <a:lstStyle/>
          <a:p>
            <a:pPr marL="12700">
              <a:lnSpc>
                <a:spcPct val="100000"/>
              </a:lnSpc>
              <a:spcBef>
                <a:spcPts val="95"/>
              </a:spcBef>
            </a:pPr>
            <a:r>
              <a:rPr sz="2450" b="1" spc="-40" dirty="0">
                <a:solidFill>
                  <a:srgbClr val="0000CC"/>
                </a:solidFill>
                <a:uFill>
                  <a:solidFill>
                    <a:srgbClr val="000000"/>
                  </a:solidFill>
                </a:uFill>
                <a:latin typeface="Arial" panose="020B0604020202020204" pitchFamily="34" charset="0"/>
                <a:cs typeface="Arial" panose="020B0604020202020204" pitchFamily="34" charset="0"/>
              </a:rPr>
              <a:t>Losses</a:t>
            </a:r>
            <a:r>
              <a:rPr sz="2450" b="1" spc="-35" dirty="0">
                <a:solidFill>
                  <a:srgbClr val="0000CC"/>
                </a:solidFill>
                <a:uFill>
                  <a:solidFill>
                    <a:srgbClr val="000000"/>
                  </a:solidFill>
                </a:uFill>
                <a:latin typeface="Arial" panose="020B0604020202020204" pitchFamily="34" charset="0"/>
                <a:cs typeface="Arial" panose="020B0604020202020204" pitchFamily="34" charset="0"/>
              </a:rPr>
              <a:t> </a:t>
            </a:r>
            <a:r>
              <a:rPr sz="2450" b="1" spc="-25" dirty="0">
                <a:solidFill>
                  <a:srgbClr val="0000CC"/>
                </a:solidFill>
                <a:uFill>
                  <a:solidFill>
                    <a:srgbClr val="000000"/>
                  </a:solidFill>
                </a:uFill>
                <a:latin typeface="Arial" panose="020B0604020202020204" pitchFamily="34" charset="0"/>
                <a:cs typeface="Arial" panose="020B0604020202020204" pitchFamily="34" charset="0"/>
              </a:rPr>
              <a:t>in</a:t>
            </a:r>
            <a:r>
              <a:rPr sz="2450" b="1" spc="-30" dirty="0">
                <a:solidFill>
                  <a:srgbClr val="0000CC"/>
                </a:solidFill>
                <a:uFill>
                  <a:solidFill>
                    <a:srgbClr val="000000"/>
                  </a:solidFill>
                </a:uFill>
                <a:latin typeface="Arial" panose="020B0604020202020204" pitchFamily="34" charset="0"/>
                <a:cs typeface="Arial" panose="020B0604020202020204" pitchFamily="34" charset="0"/>
              </a:rPr>
              <a:t> </a:t>
            </a:r>
            <a:r>
              <a:rPr sz="2450" b="1" spc="-35" dirty="0">
                <a:solidFill>
                  <a:srgbClr val="0000CC"/>
                </a:solidFill>
                <a:uFill>
                  <a:solidFill>
                    <a:srgbClr val="000000"/>
                  </a:solidFill>
                </a:uFill>
                <a:latin typeface="Arial" panose="020B0604020202020204" pitchFamily="34" charset="0"/>
                <a:cs typeface="Arial" panose="020B0604020202020204" pitchFamily="34" charset="0"/>
              </a:rPr>
              <a:t>Integrated</a:t>
            </a:r>
            <a:r>
              <a:rPr sz="2450" b="1" spc="-25" dirty="0">
                <a:solidFill>
                  <a:srgbClr val="0000CC"/>
                </a:solidFill>
                <a:uFill>
                  <a:solidFill>
                    <a:srgbClr val="000000"/>
                  </a:solidFill>
                </a:uFill>
                <a:latin typeface="Arial" panose="020B0604020202020204" pitchFamily="34" charset="0"/>
                <a:cs typeface="Arial" panose="020B0604020202020204" pitchFamily="34" charset="0"/>
              </a:rPr>
              <a:t> </a:t>
            </a:r>
            <a:r>
              <a:rPr sz="2450" b="1" spc="-30" dirty="0">
                <a:solidFill>
                  <a:srgbClr val="0000CC"/>
                </a:solidFill>
                <a:uFill>
                  <a:solidFill>
                    <a:srgbClr val="000000"/>
                  </a:solidFill>
                </a:uFill>
                <a:latin typeface="Arial" panose="020B0604020202020204" pitchFamily="34" charset="0"/>
                <a:cs typeface="Arial" panose="020B0604020202020204" pitchFamily="34" charset="0"/>
              </a:rPr>
              <a:t>Optic </a:t>
            </a:r>
            <a:r>
              <a:rPr sz="2450" b="1" spc="-35" dirty="0">
                <a:solidFill>
                  <a:srgbClr val="0000CC"/>
                </a:solidFill>
                <a:uFill>
                  <a:solidFill>
                    <a:srgbClr val="000000"/>
                  </a:solidFill>
                </a:uFill>
                <a:latin typeface="Arial" panose="020B0604020202020204" pitchFamily="34" charset="0"/>
                <a:cs typeface="Arial" panose="020B0604020202020204" pitchFamily="34" charset="0"/>
              </a:rPr>
              <a:t>Waveguides</a:t>
            </a:r>
            <a:endParaRPr sz="2450" b="1" dirty="0">
              <a:solidFill>
                <a:srgbClr val="0000CC"/>
              </a:solidFill>
              <a:latin typeface="Arial" panose="020B0604020202020204" pitchFamily="34" charset="0"/>
              <a:cs typeface="Arial" panose="020B0604020202020204" pitchFamily="34" charset="0"/>
            </a:endParaRPr>
          </a:p>
        </p:txBody>
      </p:sp>
      <p:pic>
        <p:nvPicPr>
          <p:cNvPr id="5" name="object 3"/>
          <p:cNvPicPr/>
          <p:nvPr/>
        </p:nvPicPr>
        <p:blipFill>
          <a:blip r:embed="rId2" cstate="print"/>
          <a:stretch>
            <a:fillRect/>
          </a:stretch>
        </p:blipFill>
        <p:spPr>
          <a:xfrm>
            <a:off x="1869588" y="1332241"/>
            <a:ext cx="8352927" cy="3046987"/>
          </a:xfrm>
          <a:prstGeom prst="rect">
            <a:avLst/>
          </a:prstGeom>
        </p:spPr>
      </p:pic>
    </p:spTree>
    <p:extLst>
      <p:ext uri="{BB962C8B-B14F-4D97-AF65-F5344CB8AC3E}">
        <p14:creationId xmlns:p14="http://schemas.microsoft.com/office/powerpoint/2010/main" val="3481699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99364A-B119-C845-1AAD-0F8A498B0B1A}"/>
              </a:ext>
            </a:extLst>
          </p:cNvPr>
          <p:cNvSpPr txBox="1"/>
          <p:nvPr/>
        </p:nvSpPr>
        <p:spPr>
          <a:xfrm>
            <a:off x="200319" y="483967"/>
            <a:ext cx="11818855" cy="646331"/>
          </a:xfrm>
          <a:prstGeom prst="rect">
            <a:avLst/>
          </a:prstGeom>
          <a:noFill/>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Guided wave components are required for routing optical signals on a chip and also  for the functions of directional coupling, filtering and modulation. </a:t>
            </a:r>
          </a:p>
        </p:txBody>
      </p:sp>
      <p:sp>
        <p:nvSpPr>
          <p:cNvPr id="6" name="TextBox 5">
            <a:extLst>
              <a:ext uri="{FF2B5EF4-FFF2-40B4-BE49-F238E27FC236}">
                <a16:creationId xmlns:a16="http://schemas.microsoft.com/office/drawing/2014/main" id="{DC1D4080-429E-555C-A23A-9BA050489982}"/>
              </a:ext>
            </a:extLst>
          </p:cNvPr>
          <p:cNvSpPr txBox="1"/>
          <p:nvPr/>
        </p:nvSpPr>
        <p:spPr>
          <a:xfrm>
            <a:off x="3413190" y="28069"/>
            <a:ext cx="5265295" cy="523220"/>
          </a:xfrm>
          <a:prstGeom prst="rect">
            <a:avLst/>
          </a:prstGeom>
          <a:noFill/>
        </p:spPr>
        <p:txBody>
          <a:bodyPr wrap="square">
            <a:spAutoFit/>
          </a:bodyPr>
          <a:lstStyle/>
          <a:p>
            <a:r>
              <a:rPr lang="en-IN" sz="2800" b="1" dirty="0">
                <a:solidFill>
                  <a:srgbClr val="0000CC"/>
                </a:solidFill>
                <a:latin typeface="Arial" panose="020B0604020202020204" pitchFamily="34" charset="0"/>
                <a:cs typeface="Arial" panose="020B0604020202020204" pitchFamily="34" charset="0"/>
              </a:rPr>
              <a:t>Guided Wave Devices </a:t>
            </a:r>
          </a:p>
        </p:txBody>
      </p:sp>
      <p:sp>
        <p:nvSpPr>
          <p:cNvPr id="8" name="TextBox 7">
            <a:extLst>
              <a:ext uri="{FF2B5EF4-FFF2-40B4-BE49-F238E27FC236}">
                <a16:creationId xmlns:a16="http://schemas.microsoft.com/office/drawing/2014/main" id="{198C36C3-6A22-1E6E-FD12-11C68D47356D}"/>
              </a:ext>
            </a:extLst>
          </p:cNvPr>
          <p:cNvSpPr txBox="1"/>
          <p:nvPr/>
        </p:nvSpPr>
        <p:spPr>
          <a:xfrm>
            <a:off x="424764" y="1232253"/>
            <a:ext cx="6094428" cy="369332"/>
          </a:xfrm>
          <a:prstGeom prst="rect">
            <a:avLst/>
          </a:prstGeom>
          <a:noFill/>
        </p:spPr>
        <p:txBody>
          <a:bodyPr wrap="square">
            <a:spAutoFit/>
          </a:bodyPr>
          <a:lstStyle/>
          <a:p>
            <a:r>
              <a:rPr lang="en-IN" b="1" u="sng" dirty="0">
                <a:latin typeface="Arial" panose="020B0604020202020204" pitchFamily="34" charset="0"/>
                <a:cs typeface="Arial" panose="020B0604020202020204" pitchFamily="34" charset="0"/>
              </a:rPr>
              <a:t>Waveguides and couplers </a:t>
            </a:r>
          </a:p>
        </p:txBody>
      </p:sp>
      <p:sp>
        <p:nvSpPr>
          <p:cNvPr id="10" name="TextBox 9">
            <a:extLst>
              <a:ext uri="{FF2B5EF4-FFF2-40B4-BE49-F238E27FC236}">
                <a16:creationId xmlns:a16="http://schemas.microsoft.com/office/drawing/2014/main" id="{DD0BD49E-65A3-21DC-5D89-34A8CDAFE3FD}"/>
              </a:ext>
            </a:extLst>
          </p:cNvPr>
          <p:cNvSpPr txBox="1"/>
          <p:nvPr/>
        </p:nvSpPr>
        <p:spPr>
          <a:xfrm>
            <a:off x="200320" y="1868962"/>
            <a:ext cx="11573758" cy="646331"/>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Waveguide is a region of dielectric through which light is propagated, surrounded  by dielectric regions or air having a smaller dielectric constant. </a:t>
            </a:r>
          </a:p>
        </p:txBody>
      </p:sp>
      <p:sp>
        <p:nvSpPr>
          <p:cNvPr id="12" name="TextBox 11">
            <a:extLst>
              <a:ext uri="{FF2B5EF4-FFF2-40B4-BE49-F238E27FC236}">
                <a16:creationId xmlns:a16="http://schemas.microsoft.com/office/drawing/2014/main" id="{C2C1B991-09CF-6638-0E75-FB04F410795D}"/>
              </a:ext>
            </a:extLst>
          </p:cNvPr>
          <p:cNvSpPr txBox="1"/>
          <p:nvPr/>
        </p:nvSpPr>
        <p:spPr>
          <a:xfrm>
            <a:off x="266308" y="2607625"/>
            <a:ext cx="6094428" cy="369332"/>
          </a:xfrm>
          <a:prstGeom prst="rect">
            <a:avLst/>
          </a:prstGeom>
          <a:noFill/>
        </p:spPr>
        <p:txBody>
          <a:bodyPr wrap="square">
            <a:spAutoFit/>
          </a:bodyPr>
          <a:lstStyle/>
          <a:p>
            <a:pPr marL="285750" indent="-285750">
              <a:buFont typeface="Arial" panose="020B0604020202020204" pitchFamily="34" charset="0"/>
              <a:buChar char="•"/>
            </a:pPr>
            <a:r>
              <a:rPr lang="en-IN" b="1" u="sng" dirty="0">
                <a:latin typeface="Arial" panose="020B0604020202020204" pitchFamily="34" charset="0"/>
                <a:cs typeface="Arial" panose="020B0604020202020204" pitchFamily="34" charset="0"/>
              </a:rPr>
              <a:t>Techniques for Fabricating Waveguides: </a:t>
            </a:r>
          </a:p>
        </p:txBody>
      </p:sp>
      <p:sp>
        <p:nvSpPr>
          <p:cNvPr id="14" name="TextBox 13">
            <a:extLst>
              <a:ext uri="{FF2B5EF4-FFF2-40B4-BE49-F238E27FC236}">
                <a16:creationId xmlns:a16="http://schemas.microsoft.com/office/drawing/2014/main" id="{4244DFD8-92E4-574D-AD49-EEFE6AF295B1}"/>
              </a:ext>
            </a:extLst>
          </p:cNvPr>
          <p:cNvSpPr txBox="1"/>
          <p:nvPr/>
        </p:nvSpPr>
        <p:spPr>
          <a:xfrm>
            <a:off x="200319" y="3069289"/>
            <a:ext cx="11818855" cy="3416320"/>
          </a:xfrm>
          <a:prstGeom prst="rect">
            <a:avLst/>
          </a:prstGeom>
          <a:noFill/>
        </p:spPr>
        <p:txBody>
          <a:bodyPr wrap="square">
            <a:spAutoFit/>
          </a:bodyPr>
          <a:lstStyle/>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To form a guide, varying refractive index regions to be created.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introducing free carriers is the simplest technique of defining a guiding region,  because in a semiconductor material with a large density of free carriers lowered the  refractive index. The lowering of the refractive index due to free carriers is expressed  by </a:t>
            </a: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r>
              <a:rPr lang="en-IN" dirty="0">
                <a:latin typeface="Arial" panose="020B0604020202020204" pitchFamily="34" charset="0"/>
                <a:cs typeface="Arial" panose="020B0604020202020204" pitchFamily="34" charset="0"/>
              </a:rPr>
              <a:t>Where</a:t>
            </a:r>
          </a:p>
          <a:p>
            <a:pPr algn="just"/>
            <a:r>
              <a:rPr lang="en-IN" dirty="0">
                <a:latin typeface="Arial" panose="020B0604020202020204" pitchFamily="34" charset="0"/>
                <a:cs typeface="Arial" panose="020B0604020202020204" pitchFamily="34" charset="0"/>
              </a:rPr>
              <a:t>n</a:t>
            </a:r>
            <a:r>
              <a:rPr lang="en-IN" baseline="-25000" dirty="0">
                <a:latin typeface="Arial" panose="020B0604020202020204" pitchFamily="34" charset="0"/>
                <a:cs typeface="Arial" panose="020B0604020202020204" pitchFamily="34" charset="0"/>
              </a:rPr>
              <a:t>r</a:t>
            </a:r>
            <a:r>
              <a:rPr lang="en-IN" dirty="0">
                <a:latin typeface="Arial" panose="020B0604020202020204" pitchFamily="34" charset="0"/>
                <a:cs typeface="Arial" panose="020B0604020202020204" pitchFamily="34" charset="0"/>
              </a:rPr>
              <a:t> - refractive index of the undoped semiconductor at a free space wavelength </a:t>
            </a:r>
            <a:r>
              <a:rPr lang="el-GR" dirty="0">
                <a:latin typeface="Arial" panose="020B0604020202020204" pitchFamily="34" charset="0"/>
                <a:cs typeface="Arial" panose="020B0604020202020204" pitchFamily="34" charset="0"/>
              </a:rPr>
              <a:t>λ</a:t>
            </a:r>
            <a:r>
              <a:rPr lang="en-IN" dirty="0">
                <a:latin typeface="Arial" panose="020B0604020202020204" pitchFamily="34" charset="0"/>
                <a:cs typeface="Arial" panose="020B0604020202020204" pitchFamily="34" charset="0"/>
              </a:rPr>
              <a:t>o. </a:t>
            </a:r>
          </a:p>
        </p:txBody>
      </p:sp>
      <p:pic>
        <p:nvPicPr>
          <p:cNvPr id="15" name="Picture 14">
            <a:extLst>
              <a:ext uri="{FF2B5EF4-FFF2-40B4-BE49-F238E27FC236}">
                <a16:creationId xmlns:a16="http://schemas.microsoft.com/office/drawing/2014/main" id="{79E54739-2D6D-3820-806C-F4872DFEBDD9}"/>
              </a:ext>
            </a:extLst>
          </p:cNvPr>
          <p:cNvPicPr>
            <a:picLocks noChangeAspect="1"/>
          </p:cNvPicPr>
          <p:nvPr/>
        </p:nvPicPr>
        <p:blipFill>
          <a:blip r:embed="rId2"/>
          <a:stretch>
            <a:fillRect/>
          </a:stretch>
        </p:blipFill>
        <p:spPr>
          <a:xfrm>
            <a:off x="4065519" y="4342706"/>
            <a:ext cx="2953007" cy="1200329"/>
          </a:xfrm>
          <a:prstGeom prst="rect">
            <a:avLst/>
          </a:prstGeom>
        </p:spPr>
      </p:pic>
    </p:spTree>
    <p:extLst>
      <p:ext uri="{BB962C8B-B14F-4D97-AF65-F5344CB8AC3E}">
        <p14:creationId xmlns:p14="http://schemas.microsoft.com/office/powerpoint/2010/main" val="20070563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247" y="1224755"/>
            <a:ext cx="10942321" cy="2631490"/>
          </a:xfrm>
          <a:prstGeom prst="rect">
            <a:avLst/>
          </a:prstGeom>
        </p:spPr>
        <p:txBody>
          <a:bodyPr wrap="square">
            <a:spAutoFit/>
          </a:bodyPr>
          <a:lstStyle/>
          <a:p>
            <a:pPr>
              <a:lnSpc>
                <a:spcPts val="2160"/>
              </a:lnSpc>
            </a:pPr>
            <a:r>
              <a:rPr lang="en-IN" dirty="0">
                <a:latin typeface="Arial" panose="020B0604020202020204" pitchFamily="34" charset="0"/>
                <a:cs typeface="Arial" panose="020B0604020202020204" pitchFamily="34" charset="0"/>
              </a:rPr>
              <a:t>This change in refractive index is large enough for light confinement. </a:t>
            </a:r>
          </a:p>
          <a:p>
            <a:pPr>
              <a:lnSpc>
                <a:spcPts val="2160"/>
              </a:lnSpc>
            </a:pPr>
            <a:endParaRPr lang="en-IN" dirty="0">
              <a:latin typeface="Arial" panose="020B0604020202020204" pitchFamily="34" charset="0"/>
              <a:cs typeface="Arial" panose="020B0604020202020204" pitchFamily="34" charset="0"/>
            </a:endParaRPr>
          </a:p>
          <a:p>
            <a:pPr>
              <a:lnSpc>
                <a:spcPts val="2160"/>
              </a:lnSpc>
            </a:pPr>
            <a:r>
              <a:rPr lang="en-IN" dirty="0">
                <a:latin typeface="Arial" panose="020B0604020202020204" pitchFamily="34" charset="0"/>
                <a:cs typeface="Arial" panose="020B0604020202020204" pitchFamily="34" charset="0"/>
              </a:rPr>
              <a:t>For obtaining single mode guiding and propagation , it is necessary to define the  guiding region in the lateral directions also, by causing an index change. </a:t>
            </a:r>
          </a:p>
          <a:p>
            <a:pPr>
              <a:lnSpc>
                <a:spcPts val="2160"/>
              </a:lnSpc>
            </a:pPr>
            <a:endParaRPr lang="en-IN" dirty="0">
              <a:latin typeface="Arial" panose="020B0604020202020204" pitchFamily="34" charset="0"/>
              <a:cs typeface="Arial" panose="020B0604020202020204" pitchFamily="34" charset="0"/>
            </a:endParaRPr>
          </a:p>
          <a:p>
            <a:pPr>
              <a:lnSpc>
                <a:spcPts val="2160"/>
              </a:lnSpc>
            </a:pPr>
            <a:r>
              <a:rPr lang="en-IN" dirty="0">
                <a:latin typeface="Arial" panose="020B0604020202020204" pitchFamily="34" charset="0"/>
                <a:cs typeface="Arial" panose="020B0604020202020204" pitchFamily="34" charset="0"/>
              </a:rPr>
              <a:t>This is achieved by three ways such as </a:t>
            </a:r>
          </a:p>
          <a:p>
            <a:pPr>
              <a:lnSpc>
                <a:spcPts val="2160"/>
              </a:lnSpc>
            </a:pPr>
            <a:r>
              <a:rPr lang="en-IN" dirty="0">
                <a:latin typeface="Arial" panose="020B0604020202020204" pitchFamily="34" charset="0"/>
                <a:cs typeface="Arial" panose="020B0604020202020204" pitchFamily="34" charset="0"/>
              </a:rPr>
              <a:t>(i) Ridge waveguide </a:t>
            </a:r>
          </a:p>
          <a:p>
            <a:pPr>
              <a:lnSpc>
                <a:spcPts val="2160"/>
              </a:lnSpc>
            </a:pPr>
            <a:r>
              <a:rPr lang="en-IN" dirty="0">
                <a:latin typeface="Arial" panose="020B0604020202020204" pitchFamily="34" charset="0"/>
                <a:cs typeface="Arial" panose="020B0604020202020204" pitchFamily="34" charset="0"/>
              </a:rPr>
              <a:t>(ii) Buried channel guide </a:t>
            </a:r>
          </a:p>
          <a:p>
            <a:pPr>
              <a:lnSpc>
                <a:spcPts val="2160"/>
              </a:lnSpc>
            </a:pPr>
            <a:r>
              <a:rPr lang="en-IN" dirty="0">
                <a:latin typeface="Arial" panose="020B0604020202020204" pitchFamily="34" charset="0"/>
                <a:cs typeface="Arial" panose="020B0604020202020204" pitchFamily="34" charset="0"/>
              </a:rPr>
              <a:t>(iii) Strip-loaded guide. </a:t>
            </a:r>
          </a:p>
        </p:txBody>
      </p:sp>
      <p:sp>
        <p:nvSpPr>
          <p:cNvPr id="3" name="TextBox 2">
            <a:extLst>
              <a:ext uri="{FF2B5EF4-FFF2-40B4-BE49-F238E27FC236}">
                <a16:creationId xmlns:a16="http://schemas.microsoft.com/office/drawing/2014/main" id="{DC1D4080-429E-555C-A23A-9BA050489982}"/>
              </a:ext>
            </a:extLst>
          </p:cNvPr>
          <p:cNvSpPr txBox="1"/>
          <p:nvPr/>
        </p:nvSpPr>
        <p:spPr>
          <a:xfrm>
            <a:off x="3413190" y="28069"/>
            <a:ext cx="5265295" cy="523220"/>
          </a:xfrm>
          <a:prstGeom prst="rect">
            <a:avLst/>
          </a:prstGeom>
          <a:noFill/>
        </p:spPr>
        <p:txBody>
          <a:bodyPr wrap="square">
            <a:spAutoFit/>
          </a:bodyPr>
          <a:lstStyle/>
          <a:p>
            <a:r>
              <a:rPr lang="en-IN" sz="2800" b="1" dirty="0">
                <a:solidFill>
                  <a:srgbClr val="0000CC"/>
                </a:solidFill>
                <a:latin typeface="Arial" panose="020B0604020202020204" pitchFamily="34" charset="0"/>
                <a:cs typeface="Arial" panose="020B0604020202020204" pitchFamily="34" charset="0"/>
              </a:rPr>
              <a:t>Guided Wave Devices </a:t>
            </a:r>
          </a:p>
        </p:txBody>
      </p:sp>
    </p:spTree>
    <p:extLst>
      <p:ext uri="{BB962C8B-B14F-4D97-AF65-F5344CB8AC3E}">
        <p14:creationId xmlns:p14="http://schemas.microsoft.com/office/powerpoint/2010/main" val="902746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2229</TotalTime>
  <Words>5464</Words>
  <Application>Microsoft Office PowerPoint</Application>
  <PresentationFormat>Widescreen</PresentationFormat>
  <Paragraphs>677</Paragraphs>
  <Slides>114</Slides>
  <Notes>0</Notes>
  <HiddenSlides>0</HiddenSlides>
  <MMClips>0</MMClips>
  <ScaleCrop>false</ScaleCrop>
  <HeadingPairs>
    <vt:vector size="4" baseType="variant">
      <vt:variant>
        <vt:lpstr>Theme</vt:lpstr>
      </vt:variant>
      <vt:variant>
        <vt:i4>1</vt:i4>
      </vt:variant>
      <vt:variant>
        <vt:lpstr>Slide Titles</vt:lpstr>
      </vt:variant>
      <vt:variant>
        <vt:i4>114</vt:i4>
      </vt:variant>
    </vt:vector>
  </HeadingPairs>
  <TitlesOfParts>
    <vt:vector size="115" baseType="lpstr">
      <vt:lpstr>Office Theme</vt:lpstr>
      <vt:lpstr>PowerPoint Presentation</vt:lpstr>
      <vt:lpstr>Introduction</vt:lpstr>
      <vt:lpstr>PowerPoint Presentation</vt:lpstr>
      <vt:lpstr>Effect of electric field on refractive index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Longitudinal effect device</vt:lpstr>
      <vt:lpstr>Transverse mode of operation</vt:lpstr>
      <vt:lpstr>PowerPoint Presentation</vt:lpstr>
      <vt:lpstr>Power Requirement</vt:lpstr>
      <vt:lpstr>PowerPoint Presentation</vt:lpstr>
      <vt:lpstr>PowerPoint Presentation</vt:lpstr>
      <vt:lpstr>PowerPoint Presentation</vt:lpstr>
      <vt:lpstr>PowerPoint Presentation</vt:lpstr>
      <vt:lpstr>Acoustic-Optic Modulator</vt:lpstr>
      <vt:lpstr>Acousto-Optic Effect</vt:lpstr>
      <vt:lpstr>Acousto-Optic Effect</vt:lpstr>
      <vt:lpstr>PowerPoint Presentation</vt:lpstr>
      <vt:lpstr>PowerPoint Presentation</vt:lpstr>
      <vt:lpstr>PowerPoint Presentation</vt:lpstr>
      <vt:lpstr>PowerPoint Presentation</vt:lpstr>
      <vt:lpstr>PowerPoint Presentation</vt:lpstr>
      <vt:lpstr>INTERFEROMETRIC MODULATORS</vt:lpstr>
      <vt:lpstr>PowerPoint Presentation</vt:lpstr>
      <vt:lpstr>Mach – Zender Modulators</vt:lpstr>
      <vt:lpstr>PowerPoint Presentation</vt:lpstr>
      <vt:lpstr>SEMICONDUCTOR OPTICAL AMPLIFIERS CHARACTERISTICS OF AMPLIFIERS</vt:lpstr>
      <vt:lpstr>COMPARISON OF REAL AND IDEAL AMPLIFIER</vt:lpstr>
      <vt:lpstr>IDEAL AMPLIFIER SYSTEM</vt:lpstr>
      <vt:lpstr>SEMICONDUCTOR OPTICAL AMPLIFIERS</vt:lpstr>
      <vt:lpstr>TRAVELING WAVE SOA</vt:lpstr>
      <vt:lpstr>SATURATION POWER</vt:lpstr>
      <vt:lpstr>CROSSTALK IN SEMICONDUCTOR AMPLIFIERS</vt:lpstr>
      <vt:lpstr>SOA OPERATION</vt:lpstr>
      <vt:lpstr>SOA OPERATION</vt:lpstr>
      <vt:lpstr>SEMICONDUCTOR AMPLIFIER ADVANTAGES</vt:lpstr>
      <vt:lpstr>SEMICONDUCTOR AMPLIFIER DISADVANTAGES</vt:lpstr>
      <vt:lpstr>LIMITATIONS/ADVANTAGES/APPLICATIONS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and Monolithic Integration</vt:lpstr>
      <vt:lpstr>PowerPoint Presentation</vt:lpstr>
      <vt:lpstr>Need for Integration</vt:lpstr>
      <vt:lpstr>Optical Interconnect Medium</vt:lpstr>
      <vt:lpstr>Optoelectronic Integrated Circuit (OEIC)</vt:lpstr>
      <vt:lpstr>PowerPoint Presentation</vt:lpstr>
      <vt:lpstr>PowerPoint Presentation</vt:lpstr>
      <vt:lpstr>PowerPoint Presentation</vt:lpstr>
      <vt:lpstr>PowerPoint Presentation</vt:lpstr>
      <vt:lpstr>PowerPoint Presentation</vt:lpstr>
      <vt:lpstr>PowerPoint Presentation</vt:lpstr>
      <vt:lpstr>Monolithic Integration</vt:lpstr>
      <vt:lpstr>Vertical Scheme</vt:lpstr>
      <vt:lpstr>Integrated Transmitter</vt:lpstr>
      <vt:lpstr>OEIC Transmitter</vt:lpstr>
      <vt:lpstr>OEIC Transmitter</vt:lpstr>
      <vt:lpstr>OEIC Transmitter</vt:lpstr>
      <vt:lpstr>PowerPoint Presentation</vt:lpstr>
      <vt:lpstr>PowerPoint Presentation</vt:lpstr>
      <vt:lpstr>PowerPoint Presentation</vt:lpstr>
      <vt:lpstr>PowerPoint Presentation</vt:lpstr>
      <vt:lpstr>PowerPoint Presentation</vt:lpstr>
      <vt:lpstr>Integrated Receiver</vt:lpstr>
      <vt:lpstr>Front – End Photoreceiver</vt:lpstr>
      <vt:lpstr>Front – End Photoreceiver</vt:lpstr>
      <vt:lpstr>Front – End Photoreceiver</vt:lpstr>
      <vt:lpstr>Front – End Photoreceiver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field distribution of asymmetric waveguide is illustrated below:</vt:lpstr>
      <vt:lpstr>Two basic geometries used for  making IO stripe waveguides</vt:lpstr>
      <vt:lpstr>PowerPoint Presentation</vt:lpstr>
      <vt:lpstr>Losses in Integrated Optic Waveguides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Sathiyan Samikannu</dc:creator>
  <cp:lastModifiedBy>SaiMugilan Sathiyan</cp:lastModifiedBy>
  <cp:revision>21</cp:revision>
  <dcterms:created xsi:type="dcterms:W3CDTF">2021-09-16T05:25:10Z</dcterms:created>
  <dcterms:modified xsi:type="dcterms:W3CDTF">2023-10-20T06:52:34Z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